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95"/>
  </p:notesMasterIdLst>
  <p:sldIdLst>
    <p:sldId id="256" r:id="rId3"/>
    <p:sldId id="467" r:id="rId4"/>
    <p:sldId id="469" r:id="rId5"/>
    <p:sldId id="468" r:id="rId6"/>
    <p:sldId id="441" r:id="rId7"/>
    <p:sldId id="398" r:id="rId8"/>
    <p:sldId id="493" r:id="rId9"/>
    <p:sldId id="494" r:id="rId10"/>
    <p:sldId id="412" r:id="rId11"/>
    <p:sldId id="413" r:id="rId12"/>
    <p:sldId id="414" r:id="rId13"/>
    <p:sldId id="470" r:id="rId14"/>
    <p:sldId id="443" r:id="rId15"/>
    <p:sldId id="492" r:id="rId16"/>
    <p:sldId id="444" r:id="rId17"/>
    <p:sldId id="471" r:id="rId18"/>
    <p:sldId id="472" r:id="rId19"/>
    <p:sldId id="473" r:id="rId20"/>
    <p:sldId id="475" r:id="rId21"/>
    <p:sldId id="495" r:id="rId22"/>
    <p:sldId id="476" r:id="rId23"/>
    <p:sldId id="478" r:id="rId24"/>
    <p:sldId id="477" r:id="rId25"/>
    <p:sldId id="445" r:id="rId26"/>
    <p:sldId id="446" r:id="rId27"/>
    <p:sldId id="447" r:id="rId28"/>
    <p:sldId id="450" r:id="rId29"/>
    <p:sldId id="451" r:id="rId30"/>
    <p:sldId id="448" r:id="rId31"/>
    <p:sldId id="449" r:id="rId32"/>
    <p:sldId id="452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61" r:id="rId41"/>
    <p:sldId id="462" r:id="rId42"/>
    <p:sldId id="463" r:id="rId43"/>
    <p:sldId id="497" r:id="rId44"/>
    <p:sldId id="498" r:id="rId45"/>
    <p:sldId id="499" r:id="rId46"/>
    <p:sldId id="500" r:id="rId47"/>
    <p:sldId id="502" r:id="rId48"/>
    <p:sldId id="501" r:id="rId49"/>
    <p:sldId id="503" r:id="rId50"/>
    <p:sldId id="504" r:id="rId51"/>
    <p:sldId id="506" r:id="rId52"/>
    <p:sldId id="505" r:id="rId53"/>
    <p:sldId id="507" r:id="rId54"/>
    <p:sldId id="508" r:id="rId55"/>
    <p:sldId id="509" r:id="rId56"/>
    <p:sldId id="510" r:id="rId57"/>
    <p:sldId id="511" r:id="rId58"/>
    <p:sldId id="512" r:id="rId59"/>
    <p:sldId id="513" r:id="rId60"/>
    <p:sldId id="514" r:id="rId61"/>
    <p:sldId id="515" r:id="rId62"/>
    <p:sldId id="516" r:id="rId63"/>
    <p:sldId id="518" r:id="rId64"/>
    <p:sldId id="517" r:id="rId65"/>
    <p:sldId id="519" r:id="rId66"/>
    <p:sldId id="520" r:id="rId67"/>
    <p:sldId id="464" r:id="rId68"/>
    <p:sldId id="528" r:id="rId69"/>
    <p:sldId id="529" r:id="rId70"/>
    <p:sldId id="530" r:id="rId71"/>
    <p:sldId id="521" r:id="rId72"/>
    <p:sldId id="525" r:id="rId73"/>
    <p:sldId id="479" r:id="rId74"/>
    <p:sldId id="480" r:id="rId75"/>
    <p:sldId id="481" r:id="rId76"/>
    <p:sldId id="531" r:id="rId77"/>
    <p:sldId id="483" r:id="rId78"/>
    <p:sldId id="522" r:id="rId79"/>
    <p:sldId id="523" r:id="rId80"/>
    <p:sldId id="484" r:id="rId81"/>
    <p:sldId id="482" r:id="rId82"/>
    <p:sldId id="465" r:id="rId83"/>
    <p:sldId id="532" r:id="rId84"/>
    <p:sldId id="526" r:id="rId85"/>
    <p:sldId id="527" r:id="rId86"/>
    <p:sldId id="533" r:id="rId87"/>
    <p:sldId id="538" r:id="rId88"/>
    <p:sldId id="534" r:id="rId89"/>
    <p:sldId id="535" r:id="rId90"/>
    <p:sldId id="536" r:id="rId91"/>
    <p:sldId id="537" r:id="rId92"/>
    <p:sldId id="466" r:id="rId93"/>
    <p:sldId id="539" r:id="rId9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C74D4"/>
    <a:srgbClr val="CC3300"/>
    <a:srgbClr val="000000"/>
    <a:srgbClr val="0033CC"/>
    <a:srgbClr val="660066"/>
    <a:srgbClr val="5A5AD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3" autoAdjust="0"/>
    <p:restoredTop sz="94684" autoAdjust="0"/>
  </p:normalViewPr>
  <p:slideViewPr>
    <p:cSldViewPr>
      <p:cViewPr>
        <p:scale>
          <a:sx n="100" d="100"/>
          <a:sy n="100" d="100"/>
        </p:scale>
        <p:origin x="-588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4" d="100"/>
          <a:sy n="104" d="100"/>
        </p:scale>
        <p:origin x="-13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6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42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3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00B0F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solidFill>
            <a:schemeClr val="accent6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ko-KR" altLang="en-US" dirty="0" smtClean="0"/>
              <a:t>마스터 부제목 스타일 편집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en-US" smtClean="0"/>
              <a:pPr algn="ctr"/>
              <a:t>12/6/2016 4:41 PM</a:t>
            </a:fld>
            <a:endParaRPr lang="en-US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12/6/2016 4:41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8D3816DF-213E-421B-92D3-C068DBB023D6}" type="datetime8">
              <a:rPr lang="en-US" smtClean="0">
                <a:solidFill>
                  <a:schemeClr val="tx2"/>
                </a:solidFill>
              </a:rPr>
              <a:pPr/>
              <a:t>12/6/2016 4:41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153400" cy="646931"/>
          </a:xfrm>
        </p:spPr>
        <p:txBody>
          <a:bodyPr/>
          <a:lstStyle>
            <a:lvl1pPr>
              <a:defRPr baseline="0">
                <a:latin typeface="HY강B" pitchFamily="18" charset="-127"/>
                <a:ea typeface="HY강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8153400" cy="4896544"/>
          </a:xfrm>
        </p:spPr>
        <p:txBody>
          <a:bodyPr/>
          <a:lstStyle>
            <a:lvl1pPr>
              <a:defRPr baseline="0">
                <a:latin typeface="HY강B" pitchFamily="18" charset="-127"/>
              </a:defRPr>
            </a:lvl1pPr>
            <a:lvl2pPr>
              <a:defRPr baseline="0">
                <a:latin typeface="HY강B" pitchFamily="18" charset="-127"/>
              </a:defRPr>
            </a:lvl2pPr>
            <a:lvl3pPr>
              <a:defRPr baseline="0">
                <a:latin typeface="HY강B" pitchFamily="18" charset="-127"/>
              </a:defRPr>
            </a:lvl3pPr>
            <a:lvl4pPr>
              <a:defRPr baseline="0">
                <a:latin typeface="HY강B" pitchFamily="18" charset="-127"/>
              </a:defRPr>
            </a:lvl4pPr>
            <a:lvl5pPr>
              <a:defRPr baseline="0">
                <a:latin typeface="HY강B" pitchFamily="18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B6DED3D3-6235-4F4C-B439-DF277FB555A7}" type="datetime8">
              <a:rPr lang="en-US" smtClean="0"/>
              <a:pPr/>
              <a:t>12/6/2016 4:41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2440"/>
            <a:ext cx="8153400" cy="576064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83568" y="980728"/>
            <a:ext cx="3886200" cy="45720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716016" y="1052736"/>
            <a:ext cx="3886200" cy="45720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3B5F1E3E-4B2F-4895-B65E-28B2E64F39F6}" type="datetime8">
              <a:rPr lang="en-US" smtClean="0"/>
              <a:pPr/>
              <a:t>12/6/2016 4:41 PM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153400" cy="576064"/>
          </a:xfr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1560" y="1628800"/>
            <a:ext cx="3886200" cy="3581400"/>
          </a:xfrm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716016" y="1628800"/>
            <a:ext cx="3886200" cy="3581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63085435-8225-4333-BFFA-0096413F0D76}" type="datetime8">
              <a:rPr lang="en-US" smtClean="0"/>
              <a:pPr/>
              <a:t>12/6/2016 4:41 PM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11560" y="90872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716016" y="90872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0783C494-2A87-468C-A21B-CB14FB9ABB00}" type="datetime8">
              <a:rPr lang="en-US" smtClean="0"/>
              <a:pPr/>
              <a:t>12/6/2016 4:41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9A180FA0-5B31-4864-A2BB-719EA5A679C6}" type="datetime8">
              <a:rPr lang="en-US" smtClean="0"/>
              <a:pPr/>
              <a:t>12/6/2016 4:41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4BECC0C8-36B8-442A-833D-B6AACE86BB77}" type="datetime8">
              <a:rPr lang="en-US" smtClean="0"/>
              <a:pPr/>
              <a:t>12/6/2016 4:41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51E20EC5-AC53-4169-941E-EDF10CD23748}" type="datetime8">
              <a:rPr lang="en-US" smtClean="0"/>
              <a:pPr/>
              <a:t>12/6/2016 4:41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492671"/>
            <a:ext cx="8604448" cy="144016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153400" cy="54868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39552" y="764704"/>
            <a:ext cx="8153400" cy="49297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502196"/>
            <a:ext cx="467544" cy="14401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1" hangingPunct="1">
        <a:spcBef>
          <a:spcPct val="0"/>
        </a:spcBef>
        <a:buNone/>
        <a:defRPr sz="3200" kern="1200">
          <a:solidFill>
            <a:schemeClr val="tx2"/>
          </a:solidFill>
          <a:latin typeface="HY강B" pitchFamily="18" charset="-127"/>
          <a:ea typeface="HY강B" pitchFamily="18" charset="-127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 2" pitchFamily="18" charset="2"/>
        <a:buChar char=""/>
        <a:defRPr sz="20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 pitchFamily="18" charset="2"/>
        <a:buChar char=""/>
        <a:defRPr sz="18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16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14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1200" kern="1200">
          <a:solidFill>
            <a:schemeClr val="tx1"/>
          </a:solidFill>
          <a:latin typeface="HY강B" pitchFamily="18" charset="-127"/>
          <a:ea typeface="HY강B" pitchFamily="18" charset="-127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rms.co.kr/application.htm" TargetMode="External"/><Relationship Id="rId2" Type="http://schemas.openxmlformats.org/officeDocument/2006/relationships/hyperlink" Target="http://www.terms.co.kr/data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://www.terms.co.kr/routine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unfuture.springnote.com/pages/3606303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ko.wikipedia.org/wiki/%EC%95%84%ED%8C%8C%EC%B9%98_%EB%9D%BC%EC%9D%B4%EC%84%A0%EC%8A%A4" TargetMode="External"/><Relationship Id="rId2" Type="http://schemas.openxmlformats.org/officeDocument/2006/relationships/hyperlink" Target="http://www.wrox.com/WileyCDA/WroxTitle/productCd-0764543857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://168.126.141.3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wm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hyperlink" Target="http://endic.naver.com/enkrEntry.nhn?entryId=06c1e636a9a149ee967a9ba5a26a240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o-KR" altLang="en-US" dirty="0" smtClean="0"/>
              <a:t>장안대학교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o-KR" altLang="en-US" dirty="0" smtClean="0"/>
              <a:t>인터넷정보통신과 </a:t>
            </a:r>
            <a:r>
              <a:rPr lang="en-US" altLang="ko-KR" dirty="0" smtClean="0"/>
              <a:t>3</a:t>
            </a:r>
            <a:r>
              <a:rPr lang="ko-KR" altLang="en-US" dirty="0" smtClean="0"/>
              <a:t>학년</a:t>
            </a:r>
            <a:endParaRPr lang="en-US" dirty="0" smtClean="0"/>
          </a:p>
        </p:txBody>
      </p:sp>
      <p:pic>
        <p:nvPicPr>
          <p:cNvPr id="43010" name="Picture 2" descr="http://blogfiles.naver.net/20120127_65/wjaeordl1_1327635328479kXd2K_JPEG/%C4%C4%C7%BB%C5%CD_%B9%E8%B0%E6%C8%AD%B8%E9_%C0%CC%B9%CC%C1%F6%BA%BD%C7%B3%B0%E6%BB%E7%C1%F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4392488" cy="1447800"/>
          </a:xfrm>
        </p:spPr>
        <p:txBody>
          <a:bodyPr>
            <a:norm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</a:rPr>
              <a:t>FRAMEWORK </a:t>
            </a:r>
            <a:r>
              <a:rPr lang="ko-KR" altLang="en-US" sz="3600" dirty="0" smtClean="0">
                <a:solidFill>
                  <a:schemeClr val="bg1"/>
                </a:solidFill>
              </a:rPr>
              <a:t>입문</a:t>
            </a:r>
            <a:endParaRPr lang="en-US" sz="2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964488" cy="59046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400" dirty="0" smtClean="0">
                <a:solidFill>
                  <a:srgbClr val="FF0000"/>
                </a:solidFill>
              </a:rPr>
              <a:t>else {</a:t>
            </a:r>
          </a:p>
          <a:p>
            <a:pPr>
              <a:buNone/>
            </a:pPr>
            <a:r>
              <a:rPr lang="en-US" altLang="ko-KR" sz="1600" dirty="0" smtClean="0"/>
              <a:t>     String </a:t>
            </a:r>
            <a:r>
              <a:rPr lang="en-US" altLang="ko-KR" sz="1600" dirty="0" err="1" smtClean="0"/>
              <a:t>strSQL</a:t>
            </a:r>
            <a:r>
              <a:rPr lang="en-US" altLang="ko-KR" sz="1600" dirty="0" smtClean="0"/>
              <a:t> = "SELECT * FROM </a:t>
            </a:r>
            <a:r>
              <a:rPr lang="en-US" altLang="ko-KR" sz="1600" dirty="0" err="1" smtClean="0"/>
              <a:t>member_tbl</a:t>
            </a:r>
            <a:r>
              <a:rPr lang="en-US" altLang="ko-KR" sz="1600" dirty="0" smtClean="0"/>
              <a:t>  where id='" + id + "'";</a:t>
            </a:r>
          </a:p>
          <a:p>
            <a:pPr>
              <a:buNone/>
            </a:pPr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Class.forName</a:t>
            </a:r>
            <a:r>
              <a:rPr lang="en-US" altLang="ko-KR" sz="1600" dirty="0" smtClean="0"/>
              <a:t>(" ("</a:t>
            </a:r>
            <a:r>
              <a:rPr lang="en-US" altLang="ko-KR" sz="1600" dirty="0" err="1" smtClean="0"/>
              <a:t>oracle.jdbc.driver.OracleDriver</a:t>
            </a:r>
            <a:r>
              <a:rPr lang="en-US" altLang="ko-KR" sz="1600" dirty="0" smtClean="0"/>
              <a:t>");   </a:t>
            </a:r>
            <a:r>
              <a:rPr lang="en-US" altLang="ko-KR" sz="1600" dirty="0" smtClean="0">
                <a:solidFill>
                  <a:srgbClr val="00B050"/>
                </a:solidFill>
              </a:rPr>
              <a:t>//ORACLE </a:t>
            </a:r>
            <a:r>
              <a:rPr lang="ko-KR" altLang="en-US" sz="1600" dirty="0" smtClean="0">
                <a:solidFill>
                  <a:srgbClr val="00B050"/>
                </a:solidFill>
              </a:rPr>
              <a:t>드라이버 로드 </a:t>
            </a:r>
            <a:r>
              <a:rPr lang="en-US" altLang="ko-KR" sz="1600" dirty="0" smtClean="0">
                <a:solidFill>
                  <a:srgbClr val="00B050"/>
                </a:solidFill>
              </a:rPr>
              <a:t>ojdbc14.jar</a:t>
            </a:r>
            <a:endParaRPr lang="ko-KR" altLang="en-US" sz="1600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ko-KR" altLang="en-US" sz="1600" dirty="0" smtClean="0"/>
              <a:t>	</a:t>
            </a:r>
            <a:r>
              <a:rPr lang="en-US" altLang="ko-KR" sz="1600" dirty="0" smtClean="0"/>
              <a:t>Connection conn = </a:t>
            </a:r>
            <a:r>
              <a:rPr lang="en-US" altLang="ko-KR" sz="1600" dirty="0" err="1" smtClean="0"/>
              <a:t>DriverManager.getConnection</a:t>
            </a:r>
            <a:r>
              <a:rPr lang="en-US" altLang="ko-KR" sz="1600" dirty="0" smtClean="0"/>
              <a:t>("</a:t>
            </a:r>
            <a:r>
              <a:rPr lang="fr-FR" altLang="ko-KR" sz="1600" dirty="0" smtClean="0"/>
              <a:t>jdbc:oracle:thin:@168.126.146.33:1521:orcl","jjin","jjinpang</a:t>
            </a:r>
            <a:r>
              <a:rPr lang="en-US" altLang="ko-KR" sz="1600" dirty="0" smtClean="0"/>
              <a:t>"); </a:t>
            </a:r>
          </a:p>
          <a:p>
            <a:pPr>
              <a:buNone/>
            </a:pPr>
            <a:r>
              <a:rPr lang="en-US" altLang="ko-KR" sz="1600" dirty="0" smtClean="0"/>
              <a:t>	Statement stmt = </a:t>
            </a:r>
            <a:r>
              <a:rPr lang="en-US" altLang="ko-KR" sz="1600" dirty="0" err="1" smtClean="0"/>
              <a:t>conn.createStatement</a:t>
            </a:r>
            <a:r>
              <a:rPr lang="en-US" altLang="ko-KR" sz="1600" dirty="0" smtClean="0"/>
              <a:t>();</a:t>
            </a:r>
          </a:p>
          <a:p>
            <a:pPr>
              <a:buNone/>
            </a:pPr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ResultSet</a:t>
            </a:r>
            <a:r>
              <a:rPr lang="en-US" altLang="ko-KR" sz="1600" dirty="0" smtClean="0"/>
              <a:t> </a:t>
            </a:r>
            <a:r>
              <a:rPr lang="en-US" altLang="ko-KR" sz="1600" dirty="0" err="1" smtClean="0"/>
              <a:t>rs</a:t>
            </a:r>
            <a:r>
              <a:rPr lang="en-US" altLang="ko-KR" sz="1600" dirty="0" smtClean="0"/>
              <a:t> = </a:t>
            </a:r>
            <a:r>
              <a:rPr lang="en-US" altLang="ko-KR" sz="1600" dirty="0" err="1" smtClean="0"/>
              <a:t>stmt.executeQuery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strSQL</a:t>
            </a:r>
            <a:r>
              <a:rPr lang="en-US" altLang="ko-KR" sz="1600" dirty="0" smtClean="0"/>
              <a:t>);</a:t>
            </a:r>
          </a:p>
          <a:p>
            <a:pPr>
              <a:buNone/>
            </a:pPr>
            <a:endParaRPr lang="en-US" altLang="ko-KR" sz="1600" dirty="0" smtClean="0"/>
          </a:p>
          <a:p>
            <a:pPr>
              <a:buNone/>
            </a:pPr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rs.next</a:t>
            </a:r>
            <a:r>
              <a:rPr lang="en-US" altLang="ko-KR" sz="1600" dirty="0" smtClean="0"/>
              <a:t>();</a:t>
            </a:r>
          </a:p>
          <a:p>
            <a:pPr>
              <a:buNone/>
            </a:pPr>
            <a:r>
              <a:rPr lang="en-US" altLang="ko-KR" sz="1600" dirty="0" smtClean="0"/>
              <a:t>	String </a:t>
            </a:r>
            <a:r>
              <a:rPr lang="en-US" altLang="ko-KR" sz="1600" dirty="0" err="1" smtClean="0"/>
              <a:t>logid</a:t>
            </a:r>
            <a:r>
              <a:rPr lang="en-US" altLang="ko-KR" sz="1600" dirty="0" smtClean="0"/>
              <a:t> = 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 smtClean="0"/>
              <a:t>("id");              </a:t>
            </a:r>
            <a:r>
              <a:rPr lang="en-US" altLang="ko-KR" sz="1600" dirty="0" smtClean="0">
                <a:solidFill>
                  <a:srgbClr val="00B050"/>
                </a:solidFill>
              </a:rPr>
              <a:t>//DB id</a:t>
            </a:r>
          </a:p>
          <a:p>
            <a:pPr>
              <a:buNone/>
            </a:pPr>
            <a:r>
              <a:rPr lang="en-US" altLang="ko-KR" sz="1600" dirty="0" smtClean="0"/>
              <a:t>	String </a:t>
            </a:r>
            <a:r>
              <a:rPr lang="en-US" altLang="ko-KR" sz="1600" dirty="0" err="1" smtClean="0"/>
              <a:t>logpass</a:t>
            </a:r>
            <a:r>
              <a:rPr lang="en-US" altLang="ko-KR" sz="1600" dirty="0" smtClean="0"/>
              <a:t> = 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 smtClean="0"/>
              <a:t>("pass");      </a:t>
            </a:r>
            <a:r>
              <a:rPr lang="en-US" altLang="ko-KR" sz="1600" dirty="0" smtClean="0">
                <a:solidFill>
                  <a:srgbClr val="00B050"/>
                </a:solidFill>
              </a:rPr>
              <a:t>//DB pass</a:t>
            </a:r>
          </a:p>
          <a:p>
            <a:pPr>
              <a:buNone/>
            </a:pPr>
            <a:r>
              <a:rPr lang="en-US" altLang="ko-KR" sz="1600" dirty="0" smtClean="0"/>
              <a:t>	</a:t>
            </a:r>
          </a:p>
          <a:p>
            <a:pPr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  if (!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id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.equals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logid</a:t>
            </a:r>
            <a:r>
              <a:rPr lang="en-US" altLang="ko-KR" sz="1600" dirty="0" smtClean="0">
                <a:solidFill>
                  <a:srgbClr val="0000FF"/>
                </a:solidFill>
              </a:rPr>
              <a:t>)) {</a:t>
            </a:r>
          </a:p>
          <a:p>
            <a:pPr>
              <a:buNone/>
            </a:pPr>
            <a:r>
              <a:rPr lang="en-US" altLang="ko-KR" sz="1400" dirty="0" smtClean="0"/>
              <a:t>%&gt;</a:t>
            </a:r>
          </a:p>
          <a:p>
            <a:pPr>
              <a:buNone/>
            </a:pPr>
            <a:r>
              <a:rPr lang="en-US" altLang="ko-KR" sz="1400" dirty="0" smtClean="0"/>
              <a:t>         &lt;TR&gt;&lt;TD align="center"&gt; &lt;font size='2'&gt;</a:t>
            </a:r>
            <a:r>
              <a:rPr lang="ko-KR" altLang="en-US" sz="1400" dirty="0" smtClean="0"/>
              <a:t>회원 </a:t>
            </a:r>
            <a:r>
              <a:rPr lang="en-US" altLang="ko-KR" sz="1400" dirty="0" smtClean="0"/>
              <a:t>ID</a:t>
            </a:r>
            <a:r>
              <a:rPr lang="ko-KR" altLang="en-US" sz="1400" dirty="0" smtClean="0"/>
              <a:t>가 아닙니다</a:t>
            </a:r>
            <a:r>
              <a:rPr lang="en-US" altLang="ko-KR" sz="1400" dirty="0" smtClean="0"/>
              <a:t>.&lt;/font&gt; &lt;/TD&gt; &lt;/TR&gt;</a:t>
            </a:r>
          </a:p>
          <a:p>
            <a:pPr>
              <a:buNone/>
            </a:pPr>
            <a:r>
              <a:rPr lang="en-US" altLang="ko-KR" sz="1400" dirty="0" smtClean="0"/>
              <a:t>         &lt;TR&gt;&lt;TD align="center"&gt; &lt;a </a:t>
            </a:r>
            <a:r>
              <a:rPr lang="en-US" altLang="ko-KR" sz="1400" dirty="0" err="1" smtClean="0"/>
              <a:t>href</a:t>
            </a:r>
            <a:r>
              <a:rPr lang="en-US" altLang="ko-KR" sz="1400" dirty="0" smtClean="0"/>
              <a:t>="member.html"&gt;[</a:t>
            </a:r>
            <a:r>
              <a:rPr lang="ko-KR" altLang="en-US" sz="1400" dirty="0" smtClean="0"/>
              <a:t>로그인</a:t>
            </a:r>
            <a:r>
              <a:rPr lang="en-US" altLang="ko-KR" sz="1400" dirty="0" smtClean="0"/>
              <a:t>]&lt;/a&gt; &lt;/TD&gt; &lt;/TR&gt;</a:t>
            </a:r>
          </a:p>
          <a:p>
            <a:pPr>
              <a:buNone/>
            </a:pPr>
            <a:r>
              <a:rPr lang="en-US" altLang="ko-KR" sz="1400" dirty="0" smtClean="0"/>
              <a:t>&lt;%</a:t>
            </a:r>
          </a:p>
          <a:p>
            <a:pPr>
              <a:buNone/>
            </a:pPr>
            <a:r>
              <a:rPr lang="en-US" altLang="ko-KR" sz="1400" b="1" dirty="0" smtClean="0">
                <a:solidFill>
                  <a:srgbClr val="0000FF"/>
                </a:solidFill>
              </a:rPr>
              <a:t>      } </a:t>
            </a:r>
            <a:endParaRPr lang="ko-KR" altLang="en-US" sz="1400" b="1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179512" y="1150144"/>
            <a:ext cx="8856984" cy="4151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576064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rgbClr val="0000FF"/>
                </a:solidFill>
              </a:rPr>
              <a:t>else  if </a:t>
            </a:r>
            <a:r>
              <a:rPr lang="en-US" altLang="ko-KR" sz="1600" dirty="0" smtClean="0"/>
              <a:t>(!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pass</a:t>
            </a:r>
            <a:r>
              <a:rPr lang="en-US" altLang="ko-KR" sz="1600" dirty="0" err="1" smtClean="0"/>
              <a:t>.equals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logpass</a:t>
            </a:r>
            <a:r>
              <a:rPr lang="en-US" altLang="ko-KR" sz="1600" dirty="0" smtClean="0"/>
              <a:t>))  </a:t>
            </a:r>
            <a:r>
              <a:rPr lang="en-US" altLang="ko-KR" sz="1600" dirty="0" smtClean="0">
                <a:solidFill>
                  <a:srgbClr val="0000FF"/>
                </a:solidFill>
              </a:rPr>
              <a:t>{</a:t>
            </a:r>
            <a:r>
              <a:rPr lang="en-US" altLang="ko-KR" sz="1600" dirty="0" smtClean="0"/>
              <a:t> 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//id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가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일치하고 패스워드가 일치하지 않으면  </a:t>
            </a:r>
            <a:endParaRPr lang="en-US" altLang="ko-K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/>
              <a:t>%&gt;</a:t>
            </a:r>
          </a:p>
          <a:p>
            <a:pPr>
              <a:buNone/>
            </a:pPr>
            <a:r>
              <a:rPr lang="en-US" altLang="ko-KR" sz="1600" dirty="0" smtClean="0"/>
              <a:t>    &lt;TR&gt; &lt;TD align='center'&gt; &lt;font size=2&gt;</a:t>
            </a:r>
            <a:r>
              <a:rPr lang="ko-KR" altLang="en-US" sz="1600" dirty="0" smtClean="0"/>
              <a:t>비밀번호가 일치하지 않습니다</a:t>
            </a:r>
            <a:r>
              <a:rPr lang="en-US" altLang="ko-KR" sz="1600" dirty="0" smtClean="0"/>
              <a:t>.&lt;/font&gt; &lt;/TD&gt;&lt;/TR&gt;</a:t>
            </a:r>
          </a:p>
          <a:p>
            <a:pPr>
              <a:buNone/>
            </a:pPr>
            <a:r>
              <a:rPr lang="en-US" altLang="ko-KR" sz="1600" dirty="0" smtClean="0"/>
              <a:t>    &lt;TR&gt; &lt;TD align='center'&gt; &lt;a </a:t>
            </a:r>
            <a:r>
              <a:rPr lang="en-US" altLang="ko-KR" sz="1600" dirty="0" err="1" smtClean="0"/>
              <a:t>href</a:t>
            </a:r>
            <a:r>
              <a:rPr lang="en-US" altLang="ko-KR" sz="1600" dirty="0" smtClean="0"/>
              <a:t>="member.html"&gt;[</a:t>
            </a:r>
            <a:r>
              <a:rPr lang="ko-KR" altLang="en-US" sz="1600" dirty="0" smtClean="0"/>
              <a:t>로그인</a:t>
            </a:r>
            <a:r>
              <a:rPr lang="en-US" altLang="ko-KR" sz="1600" dirty="0" smtClean="0"/>
              <a:t>]&lt;/a&gt; &lt;/TD&gt;&lt;/TR&gt;</a:t>
            </a:r>
          </a:p>
          <a:p>
            <a:pPr>
              <a:buNone/>
            </a:pPr>
            <a:r>
              <a:rPr lang="en-US" altLang="ko-KR" sz="1600" dirty="0" smtClean="0"/>
              <a:t>&lt;%</a:t>
            </a:r>
          </a:p>
          <a:p>
            <a:pPr>
              <a:buNone/>
            </a:pPr>
            <a:r>
              <a:rPr lang="en-US" altLang="ko-KR" sz="1600" dirty="0" smtClean="0">
                <a:solidFill>
                  <a:srgbClr val="0000FF"/>
                </a:solidFill>
              </a:rPr>
              <a:t>    }</a:t>
            </a:r>
            <a:r>
              <a:rPr lang="en-US" altLang="ko-KR" sz="1600" dirty="0" smtClean="0"/>
              <a:t> </a:t>
            </a:r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dirty="0" smtClean="0">
                <a:solidFill>
                  <a:srgbClr val="0000FF"/>
                </a:solidFill>
              </a:rPr>
              <a:t>else { 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//id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와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 pass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가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일치하는 인증된 회원이면 </a:t>
            </a:r>
            <a:endParaRPr lang="en-US" altLang="ko-K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/>
              <a:t>	  </a:t>
            </a:r>
            <a:r>
              <a:rPr lang="en-US" altLang="ko-KR" sz="1600" dirty="0" err="1" smtClean="0"/>
              <a:t>session.setAttribute</a:t>
            </a:r>
            <a:r>
              <a:rPr lang="en-US" altLang="ko-KR" sz="1600" dirty="0" smtClean="0"/>
              <a:t>("</a:t>
            </a:r>
            <a:r>
              <a:rPr lang="en-US" altLang="ko-KR" sz="1600" dirty="0" err="1" smtClean="0"/>
              <a:t>user",sessionID</a:t>
            </a:r>
            <a:r>
              <a:rPr lang="en-US" altLang="ko-KR" sz="1600" dirty="0" smtClean="0"/>
              <a:t>);          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세션 변수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user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에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yes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를 저장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en-US" altLang="ko-KR" sz="1600" dirty="0" smtClean="0"/>
              <a:t>	  </a:t>
            </a:r>
            <a:r>
              <a:rPr lang="en-US" altLang="ko-KR" sz="1600" dirty="0" err="1" smtClean="0"/>
              <a:t>response.sendRedirect</a:t>
            </a:r>
            <a:r>
              <a:rPr lang="en-US" altLang="ko-KR" sz="1600" dirty="0" smtClean="0"/>
              <a:t>("member_page.jsp");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 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회원 전용 페이지로 이동 </a:t>
            </a:r>
            <a:endParaRPr lang="en-US" altLang="ko-KR" sz="16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altLang="ko-KR" sz="1600" dirty="0" smtClean="0"/>
              <a:t>    </a:t>
            </a:r>
            <a:r>
              <a:rPr lang="en-US" altLang="ko-KR" sz="1600" dirty="0" smtClean="0">
                <a:solidFill>
                  <a:srgbClr val="0000FF"/>
                </a:solidFill>
              </a:rPr>
              <a:t>}</a:t>
            </a:r>
          </a:p>
          <a:p>
            <a:pPr>
              <a:buNone/>
            </a:pPr>
            <a:r>
              <a:rPr lang="en-US" altLang="ko-KR" sz="1600" dirty="0" smtClean="0">
                <a:solidFill>
                  <a:srgbClr val="FF0000"/>
                </a:solidFill>
              </a:rPr>
              <a:t> }</a:t>
            </a: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//end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of</a:t>
            </a:r>
            <a:r>
              <a:rPr lang="ko-KR" altLang="en-US" sz="16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if</a:t>
            </a:r>
            <a:r>
              <a:rPr lang="en-US" altLang="ko-KR" sz="1600" dirty="0" smtClean="0"/>
              <a:t>	</a:t>
            </a:r>
          </a:p>
          <a:p>
            <a:pPr>
              <a:buNone/>
            </a:pPr>
            <a:r>
              <a:rPr lang="en-US" altLang="ko-KR" sz="1600" b="1" dirty="0" smtClean="0">
                <a:solidFill>
                  <a:srgbClr val="C00000"/>
                </a:solidFill>
              </a:rPr>
              <a:t>}</a:t>
            </a:r>
            <a:r>
              <a:rPr lang="en-US" altLang="ko-KR" sz="1600" dirty="0" smtClean="0">
                <a:solidFill>
                  <a:srgbClr val="C00000"/>
                </a:solidFill>
              </a:rPr>
              <a:t> </a:t>
            </a:r>
            <a:r>
              <a:rPr lang="en-US" altLang="ko-KR" sz="1600" dirty="0" smtClean="0"/>
              <a:t>   </a:t>
            </a:r>
            <a:r>
              <a:rPr lang="en-US" altLang="ko-KR" sz="1600" dirty="0" smtClean="0">
                <a:solidFill>
                  <a:schemeClr val="accent4">
                    <a:lumMod val="75000"/>
                  </a:schemeClr>
                </a:solidFill>
              </a:rPr>
              <a:t>//end of try</a:t>
            </a:r>
          </a:p>
          <a:p>
            <a:pPr>
              <a:buNone/>
            </a:pPr>
            <a:r>
              <a:rPr lang="en-US" altLang="ko-KR" sz="1600" b="1" dirty="0" smtClean="0">
                <a:solidFill>
                  <a:srgbClr val="C00000"/>
                </a:solidFill>
              </a:rPr>
              <a:t>catch(Exception e) {</a:t>
            </a:r>
          </a:p>
          <a:p>
            <a:pPr>
              <a:buNone/>
            </a:pPr>
            <a:r>
              <a:rPr lang="en-US" altLang="ko-KR" sz="1600" dirty="0" smtClean="0"/>
              <a:t>%&gt;</a:t>
            </a:r>
          </a:p>
          <a:p>
            <a:pPr>
              <a:buNone/>
            </a:pPr>
            <a:r>
              <a:rPr lang="en-US" altLang="ko-KR" sz="1600" dirty="0" smtClean="0"/>
              <a:t>  &lt;TR&gt; &lt;TD align="center"&gt; &lt;font size='2'&gt;</a:t>
            </a:r>
            <a:r>
              <a:rPr lang="ko-KR" altLang="en-US" sz="1600" dirty="0" smtClean="0"/>
              <a:t>회원 </a:t>
            </a:r>
            <a:r>
              <a:rPr lang="en-US" altLang="ko-KR" sz="1600" dirty="0" smtClean="0"/>
              <a:t>ID</a:t>
            </a:r>
            <a:r>
              <a:rPr lang="ko-KR" altLang="en-US" sz="1600" dirty="0" smtClean="0"/>
              <a:t>가 아닙니다</a:t>
            </a:r>
            <a:r>
              <a:rPr lang="en-US" altLang="ko-KR" sz="1600" dirty="0" smtClean="0"/>
              <a:t>.&lt;/font&gt; &lt;/TD&gt; &lt;/TR&gt;</a:t>
            </a:r>
          </a:p>
          <a:p>
            <a:pPr>
              <a:buNone/>
            </a:pPr>
            <a:r>
              <a:rPr lang="en-US" altLang="ko-KR" sz="1600" dirty="0" smtClean="0"/>
              <a:t>  &lt;TR&gt; &lt;TD align="center"&gt; &lt;a </a:t>
            </a:r>
            <a:r>
              <a:rPr lang="en-US" altLang="ko-KR" sz="1600" dirty="0" err="1" smtClean="0"/>
              <a:t>href</a:t>
            </a:r>
            <a:r>
              <a:rPr lang="en-US" altLang="ko-KR" sz="1600" dirty="0" smtClean="0"/>
              <a:t>="member.html"&gt;[</a:t>
            </a:r>
            <a:r>
              <a:rPr lang="ko-KR" altLang="en-US" sz="1600" dirty="0" smtClean="0"/>
              <a:t>로그인</a:t>
            </a:r>
            <a:r>
              <a:rPr lang="en-US" altLang="ko-KR" sz="1600" dirty="0" smtClean="0"/>
              <a:t>]&lt;/a&gt; &lt;/TD&gt; &lt;/TR&gt;</a:t>
            </a:r>
          </a:p>
          <a:p>
            <a:pPr>
              <a:buNone/>
            </a:pPr>
            <a:r>
              <a:rPr lang="en-US" altLang="ko-KR" sz="1600" dirty="0" smtClean="0"/>
              <a:t>&lt;%</a:t>
            </a:r>
          </a:p>
          <a:p>
            <a:pPr>
              <a:buNone/>
            </a:pPr>
            <a:r>
              <a:rPr lang="en-US" altLang="ko-KR" sz="1600" b="1" dirty="0" smtClean="0">
                <a:solidFill>
                  <a:srgbClr val="C00000"/>
                </a:solidFill>
              </a:rPr>
              <a:t>}</a:t>
            </a:r>
          </a:p>
          <a:p>
            <a:pPr>
              <a:buNone/>
            </a:pPr>
            <a:r>
              <a:rPr lang="en-US" altLang="ko-KR" sz="1600" dirty="0" smtClean="0"/>
              <a:t>%&gt;</a:t>
            </a:r>
          </a:p>
          <a:p>
            <a:pPr>
              <a:buNone/>
            </a:pPr>
            <a:r>
              <a:rPr lang="en-US" altLang="ko-KR" sz="1600" dirty="0" smtClean="0"/>
              <a:t>&lt;/TABLE&gt;</a:t>
            </a:r>
          </a:p>
          <a:p>
            <a:pPr>
              <a:buNone/>
            </a:pPr>
            <a:r>
              <a:rPr lang="en-US" altLang="ko-KR" sz="1600" dirty="0" smtClean="0"/>
              <a:t>&lt;/BODY&gt;</a:t>
            </a:r>
          </a:p>
          <a:p>
            <a:pPr>
              <a:buNone/>
            </a:pPr>
            <a:r>
              <a:rPr lang="en-US" altLang="ko-KR" sz="1600" dirty="0" smtClean="0"/>
              <a:t>&lt;/HTML&gt;</a:t>
            </a:r>
          </a:p>
          <a:p>
            <a:pPr>
              <a:buNone/>
            </a:pP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Java Beans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971600" y="908720"/>
            <a:ext cx="7776864" cy="5256584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</p:spPr>
        <p:txBody>
          <a:bodyPr vert="horz">
            <a:normAutofit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600" dirty="0" err="1" smtClean="0">
                <a:solidFill>
                  <a:srgbClr val="0000FF"/>
                </a:solidFill>
              </a:rPr>
              <a:t>컴퍼넌트</a:t>
            </a:r>
            <a:r>
              <a:rPr lang="en-US" altLang="ko-KR" sz="1600" dirty="0" smtClean="0">
                <a:solidFill>
                  <a:srgbClr val="0000FF"/>
                </a:solidFill>
              </a:rPr>
              <a:t> Component : </a:t>
            </a:r>
          </a:p>
          <a:p>
            <a:pPr lvl="1"/>
            <a:r>
              <a:rPr lang="ko-KR" altLang="en-US" sz="1400" dirty="0" smtClean="0"/>
              <a:t>프로그램을 구성하는 요소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여러 프로그램에 재사용가능 </a:t>
            </a:r>
            <a:endParaRPr lang="en-US" altLang="ko-KR" sz="1400" dirty="0" smtClean="0"/>
          </a:p>
          <a:p>
            <a:r>
              <a:rPr lang="en-US" altLang="ko-KR" sz="1600" dirty="0" smtClean="0">
                <a:solidFill>
                  <a:srgbClr val="0000FF"/>
                </a:solidFill>
              </a:rPr>
              <a:t>JavaBeans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ko-KR" altLang="ko-KR" sz="1400" dirty="0" err="1" smtClean="0"/>
              <a:t>빌더형식의</a:t>
            </a:r>
            <a:r>
              <a:rPr lang="ko-KR" altLang="ko-KR" sz="1400" dirty="0" smtClean="0"/>
              <a:t> 개발도구에서 </a:t>
            </a:r>
            <a:r>
              <a:rPr lang="ko-KR" altLang="en-US" sz="1400" dirty="0" smtClean="0"/>
              <a:t>시각</a:t>
            </a:r>
            <a:r>
              <a:rPr lang="ko-KR" altLang="ko-KR" sz="1400" dirty="0" smtClean="0"/>
              <a:t>적으로 조작이 가능하고 재사용이 가능한 소프트웨어 컴포넌트</a:t>
            </a:r>
          </a:p>
          <a:p>
            <a:pPr lvl="1"/>
            <a:r>
              <a:rPr lang="en-US" altLang="ko-KR" sz="1400" dirty="0" smtClean="0"/>
              <a:t>JavaBeans 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Java </a:t>
            </a:r>
            <a:r>
              <a:rPr lang="ko-KR" altLang="en-US" sz="1400" dirty="0" smtClean="0"/>
              <a:t>로 </a:t>
            </a:r>
            <a:r>
              <a:rPr lang="en-US" altLang="ko-KR" sz="1400" dirty="0" smtClean="0"/>
              <a:t>Software Component </a:t>
            </a:r>
            <a:r>
              <a:rPr lang="ko-KR" altLang="en-US" sz="1400" dirty="0" smtClean="0"/>
              <a:t>를 만들기 위한 기술</a:t>
            </a:r>
            <a:r>
              <a:rPr lang="en-US" altLang="ko-KR" sz="1400" dirty="0" smtClean="0"/>
              <a:t> </a:t>
            </a:r>
          </a:p>
          <a:p>
            <a:pPr lvl="1"/>
            <a:r>
              <a:rPr lang="en-US" altLang="ko-KR" sz="1400" dirty="0" smtClean="0"/>
              <a:t>Java </a:t>
            </a:r>
            <a:r>
              <a:rPr lang="ko-KR" altLang="en-US" sz="1400" dirty="0" smtClean="0"/>
              <a:t>로 작성된 소프트웨어 </a:t>
            </a:r>
            <a:r>
              <a:rPr lang="en-US" altLang="ko-KR" sz="1400" dirty="0" smtClean="0"/>
              <a:t>Component :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JavaBeans. </a:t>
            </a:r>
          </a:p>
          <a:p>
            <a:pPr lvl="1"/>
            <a:r>
              <a:rPr lang="en-US" altLang="ko-KR" sz="1400" dirty="0" smtClean="0"/>
              <a:t>JavaBeans </a:t>
            </a:r>
            <a:r>
              <a:rPr lang="ko-KR" altLang="en-US" sz="1400" dirty="0" smtClean="0"/>
              <a:t>는 </a:t>
            </a:r>
            <a:r>
              <a:rPr lang="en-US" altLang="ko-KR" sz="1400" dirty="0" smtClean="0"/>
              <a:t>Sun </a:t>
            </a:r>
            <a:r>
              <a:rPr lang="en-US" altLang="ko-KR" sz="1400" dirty="0" err="1" smtClean="0"/>
              <a:t>MicroSystems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에서 나온 객체지향 프로그래밍 인터페이스</a:t>
            </a:r>
            <a:endParaRPr lang="en-US" altLang="ko-KR" sz="1400" dirty="0" smtClean="0"/>
          </a:p>
          <a:p>
            <a:pPr lvl="1"/>
            <a:endParaRPr lang="en-US" altLang="ko-KR" sz="1400" dirty="0" smtClean="0"/>
          </a:p>
          <a:p>
            <a:r>
              <a:rPr lang="en-US" altLang="ko-KR" sz="1600" dirty="0" smtClean="0">
                <a:solidFill>
                  <a:srgbClr val="0000FF"/>
                </a:solidFill>
              </a:rPr>
              <a:t>Web</a:t>
            </a:r>
            <a:r>
              <a:rPr lang="ko-KR" altLang="en-US" sz="1600" dirty="0" smtClean="0">
                <a:solidFill>
                  <a:srgbClr val="0000FF"/>
                </a:solidFill>
              </a:rPr>
              <a:t> 프로그래밍</a:t>
            </a:r>
            <a:r>
              <a:rPr lang="en-US" altLang="ko-KR" sz="1600" dirty="0" smtClean="0">
                <a:solidFill>
                  <a:srgbClr val="0000FF"/>
                </a:solidFill>
              </a:rPr>
              <a:t>(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jsp</a:t>
            </a:r>
            <a:r>
              <a:rPr lang="en-US" altLang="ko-KR" sz="1600" dirty="0" smtClean="0">
                <a:solidFill>
                  <a:srgbClr val="0000FF"/>
                </a:solidFill>
              </a:rPr>
              <a:t>) </a:t>
            </a:r>
            <a:r>
              <a:rPr lang="ko-KR" altLang="en-US" sz="1600" dirty="0" smtClean="0">
                <a:solidFill>
                  <a:srgbClr val="0000FF"/>
                </a:solidFill>
              </a:rPr>
              <a:t>에서 </a:t>
            </a:r>
            <a:r>
              <a:rPr lang="en-US" altLang="ko-KR" sz="1600" dirty="0" smtClean="0">
                <a:solidFill>
                  <a:srgbClr val="0000FF"/>
                </a:solidFill>
              </a:rPr>
              <a:t>JavaBeans</a:t>
            </a:r>
            <a:r>
              <a:rPr lang="ko-KR" altLang="en-US" sz="1600" dirty="0" smtClean="0">
                <a:solidFill>
                  <a:srgbClr val="0000FF"/>
                </a:solidFill>
              </a:rPr>
              <a:t>의 활용</a:t>
            </a:r>
            <a:r>
              <a:rPr lang="en-US" altLang="ko-KR" sz="1600" dirty="0" smtClean="0"/>
              <a:t>   </a:t>
            </a:r>
          </a:p>
          <a:p>
            <a:pPr lvl="1"/>
            <a:r>
              <a:rPr lang="ko-KR" altLang="en-US" sz="1400" dirty="0" smtClean="0"/>
              <a:t>자바 빈은 </a:t>
            </a:r>
            <a:r>
              <a:rPr lang="en-US" altLang="ko-KR" sz="1400" dirty="0" smtClean="0"/>
              <a:t>JSP </a:t>
            </a:r>
            <a:r>
              <a:rPr lang="ko-KR" altLang="en-US" sz="1400" dirty="0" smtClean="0"/>
              <a:t>페이지의 비즈니스 </a:t>
            </a:r>
            <a:r>
              <a:rPr lang="ko-KR" altLang="en-US" sz="1400" dirty="0" err="1" smtClean="0"/>
              <a:t>로직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업무처리 규칙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 부분을 분리해서 작성한다</a:t>
            </a:r>
            <a:r>
              <a:rPr lang="en-US" altLang="ko-KR" sz="1400" dirty="0" smtClean="0"/>
              <a:t>. </a:t>
            </a:r>
          </a:p>
          <a:p>
            <a:pPr lvl="2"/>
            <a:r>
              <a:rPr lang="ko-KR" altLang="en-US" sz="1200" dirty="0" smtClean="0">
                <a:latin typeface="굴림"/>
              </a:rPr>
              <a:t>비즈니스 </a:t>
            </a:r>
            <a:r>
              <a:rPr lang="ko-KR" altLang="en-US" sz="1200" dirty="0" err="1" smtClean="0">
                <a:latin typeface="굴림"/>
              </a:rPr>
              <a:t>로직이란</a:t>
            </a:r>
            <a:r>
              <a:rPr lang="ko-KR" altLang="en-US" sz="1200" dirty="0" smtClean="0">
                <a:latin typeface="굴림"/>
              </a:rPr>
              <a:t> 업무에 필요한 </a:t>
            </a:r>
            <a:r>
              <a:rPr lang="ko-KR" altLang="en-US" sz="1200" dirty="0" smtClean="0">
                <a:latin typeface="굴림"/>
                <a:hlinkClick r:id="rId2"/>
              </a:rPr>
              <a:t>데이터</a:t>
            </a:r>
            <a:r>
              <a:rPr lang="ko-KR" altLang="en-US" sz="1200" dirty="0" smtClean="0">
                <a:latin typeface="굴림"/>
              </a:rPr>
              <a:t> 처리를 수행하는 </a:t>
            </a:r>
            <a:r>
              <a:rPr lang="ko-KR" altLang="en-US" sz="1200" dirty="0" smtClean="0">
                <a:latin typeface="굴림"/>
                <a:hlinkClick r:id="rId3"/>
              </a:rPr>
              <a:t>응용프로그램</a:t>
            </a:r>
            <a:r>
              <a:rPr lang="ko-KR" altLang="en-US" sz="1200" dirty="0" smtClean="0">
                <a:latin typeface="굴림"/>
              </a:rPr>
              <a:t>의 일부를 의미한다</a:t>
            </a:r>
            <a:r>
              <a:rPr lang="en-US" altLang="ko-KR" sz="1200" dirty="0" smtClean="0">
                <a:latin typeface="굴림"/>
              </a:rPr>
              <a:t>.  </a:t>
            </a:r>
          </a:p>
          <a:p>
            <a:pPr lvl="2"/>
            <a:r>
              <a:rPr lang="ko-KR" altLang="en-US" sz="1200" dirty="0" smtClean="0">
                <a:latin typeface="굴림"/>
              </a:rPr>
              <a:t>주로 </a:t>
            </a:r>
            <a:r>
              <a:rPr lang="en-US" altLang="ko-KR" sz="1200" dirty="0" smtClean="0">
                <a:latin typeface="굴림"/>
              </a:rPr>
              <a:t>DB</a:t>
            </a:r>
            <a:r>
              <a:rPr lang="ko-KR" altLang="en-US" sz="1200" dirty="0" smtClean="0">
                <a:latin typeface="굴림"/>
              </a:rPr>
              <a:t>에</a:t>
            </a:r>
            <a:r>
              <a:rPr lang="en-US" altLang="ko-KR" sz="1200" dirty="0" smtClean="0">
                <a:latin typeface="굴림"/>
              </a:rPr>
              <a:t> </a:t>
            </a:r>
            <a:r>
              <a:rPr lang="ko-KR" altLang="en-US" sz="1200" dirty="0" smtClean="0">
                <a:latin typeface="굴림"/>
              </a:rPr>
              <a:t>저장된</a:t>
            </a:r>
            <a:r>
              <a:rPr lang="en-US" altLang="ko-KR" sz="1200" dirty="0" smtClean="0">
                <a:latin typeface="굴림"/>
              </a:rPr>
              <a:t> </a:t>
            </a:r>
            <a:r>
              <a:rPr lang="ko-KR" altLang="en-US" sz="1200" dirty="0" smtClean="0">
                <a:latin typeface="굴림"/>
              </a:rPr>
              <a:t>데이터 입력</a:t>
            </a:r>
            <a:r>
              <a:rPr lang="en-US" altLang="ko-KR" sz="1200" dirty="0" smtClean="0">
                <a:latin typeface="굴림"/>
              </a:rPr>
              <a:t>, </a:t>
            </a:r>
            <a:r>
              <a:rPr lang="ko-KR" altLang="en-US" sz="1200" dirty="0" smtClean="0">
                <a:latin typeface="굴림"/>
              </a:rPr>
              <a:t>수정</a:t>
            </a:r>
            <a:r>
              <a:rPr lang="en-US" altLang="ko-KR" sz="1200" dirty="0" smtClean="0">
                <a:latin typeface="굴림"/>
              </a:rPr>
              <a:t>, </a:t>
            </a:r>
            <a:r>
              <a:rPr lang="ko-KR" altLang="en-US" sz="1200" dirty="0" smtClean="0">
                <a:latin typeface="굴림"/>
              </a:rPr>
              <a:t>조회 및 보고서 처리 등을 수행하는 </a:t>
            </a:r>
            <a:r>
              <a:rPr lang="ko-KR" altLang="en-US" sz="1200" dirty="0" smtClean="0">
                <a:latin typeface="굴림"/>
                <a:hlinkClick r:id="rId4"/>
              </a:rPr>
              <a:t>루틴</a:t>
            </a:r>
            <a:r>
              <a:rPr lang="ko-KR" altLang="en-US" sz="1200" dirty="0" smtClean="0">
                <a:latin typeface="굴림"/>
              </a:rPr>
              <a:t>과</a:t>
            </a:r>
            <a:r>
              <a:rPr lang="en-US" altLang="ko-KR" sz="1200" dirty="0" smtClean="0">
                <a:latin typeface="굴림"/>
              </a:rPr>
              <a:t> </a:t>
            </a:r>
            <a:r>
              <a:rPr lang="ko-KR" altLang="en-US" sz="1200" dirty="0" smtClean="0">
                <a:latin typeface="굴림"/>
              </a:rPr>
              <a:t>그 뒤에서 일어나는 각종 처리를 의미한다</a:t>
            </a:r>
            <a:r>
              <a:rPr lang="en-US" altLang="ko-KR" sz="800" dirty="0" smtClean="0">
                <a:latin typeface="굴림"/>
              </a:rPr>
              <a:t>.</a:t>
            </a:r>
            <a:endParaRPr lang="ko-KR" altLang="en-US" sz="1200" dirty="0" smtClean="0"/>
          </a:p>
          <a:p>
            <a:pPr lvl="1"/>
            <a:r>
              <a:rPr lang="ko-KR" altLang="en-US" sz="1400" dirty="0" smtClean="0"/>
              <a:t>이 코드는 재사용이 가능하므로 프로그램의 효율을 높일 수 있다</a:t>
            </a:r>
            <a:r>
              <a:rPr lang="en-US" altLang="ko-KR" sz="1400" dirty="0" smtClean="0"/>
              <a:t>. </a:t>
            </a:r>
          </a:p>
          <a:p>
            <a:pPr lvl="1"/>
            <a:r>
              <a:rPr lang="ko-KR" altLang="en-US" sz="1400" dirty="0" smtClean="0"/>
              <a:t>프로그램을 디자인 부분과 </a:t>
            </a:r>
            <a:r>
              <a:rPr lang="ko-KR" altLang="en-US" sz="1400" dirty="0" err="1" smtClean="0"/>
              <a:t>로직</a:t>
            </a:r>
            <a:r>
              <a:rPr lang="ko-KR" altLang="en-US" sz="1400" dirty="0" smtClean="0"/>
              <a:t> 부분으로 분리하는 프로그램의 모듈화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컴포넌트 </a:t>
            </a:r>
            <a:r>
              <a:rPr lang="en-US" altLang="ko-KR" sz="1400" dirty="0" smtClean="0"/>
              <a:t>: component)</a:t>
            </a:r>
            <a:r>
              <a:rPr lang="ko-KR" altLang="en-US" sz="1400" dirty="0" smtClean="0"/>
              <a:t>는 코드를 재사용하므로 작성기간이 단축되고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이미 실 시스템에 사용했던 코드를 재사용하므로 코드의 안정성이 보장되며 유지 보수가 쉽다</a:t>
            </a:r>
            <a:r>
              <a:rPr lang="en-US" altLang="ko-KR" sz="1400" dirty="0" smtClean="0"/>
              <a:t>. 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344" y="908720"/>
            <a:ext cx="64807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4325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직선 화살표 연결선 58"/>
          <p:cNvCxnSpPr>
            <a:stCxn id="18" idx="3"/>
          </p:cNvCxnSpPr>
          <p:nvPr/>
        </p:nvCxnSpPr>
        <p:spPr>
          <a:xfrm>
            <a:off x="5148064" y="3056384"/>
            <a:ext cx="648072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2780928"/>
            <a:ext cx="648072" cy="594809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2555776" y="2852936"/>
            <a:ext cx="1080120" cy="576064"/>
            <a:chOff x="2051720" y="1772816"/>
            <a:chExt cx="1080120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067944" y="2696344"/>
            <a:ext cx="1080120" cy="576064"/>
            <a:chOff x="2051720" y="1772816"/>
            <a:chExt cx="1080120" cy="576064"/>
          </a:xfrm>
        </p:grpSpPr>
        <p:sp>
          <p:nvSpPr>
            <p:cNvPr id="16" name="직사각형 1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Java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원통 18"/>
          <p:cNvSpPr/>
          <p:nvPr/>
        </p:nvSpPr>
        <p:spPr>
          <a:xfrm>
            <a:off x="5796136" y="2480320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grpSp>
        <p:nvGrpSpPr>
          <p:cNvPr id="48" name="그룹 47"/>
          <p:cNvGrpSpPr/>
          <p:nvPr/>
        </p:nvGrpSpPr>
        <p:grpSpPr>
          <a:xfrm>
            <a:off x="755576" y="1165508"/>
            <a:ext cx="4608512" cy="882955"/>
            <a:chOff x="539552" y="1628800"/>
            <a:chExt cx="4608512" cy="882955"/>
          </a:xfrm>
        </p:grpSpPr>
        <p:pic>
          <p:nvPicPr>
            <p:cNvPr id="4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39552" y="1864232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5" name="직사각형 4"/>
            <p:cNvSpPr/>
            <p:nvPr/>
          </p:nvSpPr>
          <p:spPr>
            <a:xfrm>
              <a:off x="2267744" y="1772816"/>
              <a:ext cx="950505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91188" y="1859969"/>
              <a:ext cx="999882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원통 7"/>
            <p:cNvSpPr/>
            <p:nvPr/>
          </p:nvSpPr>
          <p:spPr>
            <a:xfrm>
              <a:off x="4644008" y="162880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1475656" y="1988840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3779912" y="2132856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>
              <a:off x="1437556" y="215914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403648" y="1700808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26508" y="213285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699792" y="1700808"/>
              <a:ext cx="108012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55776" y="1988840"/>
              <a:ext cx="10492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HTML+Java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724128" y="145354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 접근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83768" y="87747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HY엽서L" pitchFamily="18" charset="-127"/>
                <a:ea typeface="HY엽서L" pitchFamily="18" charset="-127"/>
              </a:rPr>
              <a:t>JSP</a:t>
            </a:r>
            <a:r>
              <a:rPr lang="ko-KR" altLang="en-US" sz="1200" b="1" dirty="0" smtClean="0">
                <a:latin typeface="HY엽서L" pitchFamily="18" charset="-127"/>
                <a:ea typeface="HY엽서L" pitchFamily="18" charset="-127"/>
              </a:rPr>
              <a:t>간 복잡한 이동</a:t>
            </a:r>
            <a:endParaRPr lang="ko-KR" altLang="en-US" sz="1200" b="1" dirty="0"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3635896" y="138153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1638340" y="3099440"/>
            <a:ext cx="72008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1653580" y="298590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19672" y="2636912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6244" y="314096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516216" y="2852936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1 </a:t>
            </a:r>
          </a:p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접근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11560" y="2348880"/>
            <a:ext cx="7776864" cy="1440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화살표 연결선 57"/>
          <p:cNvCxnSpPr>
            <a:stCxn id="16" idx="1"/>
          </p:cNvCxnSpPr>
          <p:nvPr/>
        </p:nvCxnSpPr>
        <p:spPr>
          <a:xfrm flipH="1">
            <a:off x="3660656" y="2912368"/>
            <a:ext cx="407288" cy="300608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91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직선 화살표 연결선 72"/>
          <p:cNvCxnSpPr>
            <a:endCxn id="26" idx="0"/>
          </p:cNvCxnSpPr>
          <p:nvPr/>
        </p:nvCxnSpPr>
        <p:spPr>
          <a:xfrm>
            <a:off x="2664552" y="4725144"/>
            <a:ext cx="0" cy="576064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>
            <a:endCxn id="30" idx="1"/>
          </p:cNvCxnSpPr>
          <p:nvPr/>
        </p:nvCxnSpPr>
        <p:spPr>
          <a:xfrm>
            <a:off x="3348628" y="4725144"/>
            <a:ext cx="936104" cy="675075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화살표 연결선 61"/>
          <p:cNvCxnSpPr>
            <a:stCxn id="32" idx="3"/>
          </p:cNvCxnSpPr>
          <p:nvPr/>
        </p:nvCxnSpPr>
        <p:spPr>
          <a:xfrm>
            <a:off x="5508868" y="5562237"/>
            <a:ext cx="575300" cy="27003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>
            <a:stCxn id="18" idx="3"/>
          </p:cNvCxnSpPr>
          <p:nvPr/>
        </p:nvCxnSpPr>
        <p:spPr>
          <a:xfrm>
            <a:off x="5097264" y="2992884"/>
            <a:ext cx="648072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화살표 연결선 57"/>
          <p:cNvCxnSpPr>
            <a:endCxn id="14" idx="3"/>
          </p:cNvCxnSpPr>
          <p:nvPr/>
        </p:nvCxnSpPr>
        <p:spPr>
          <a:xfrm flipH="1">
            <a:off x="3635896" y="2852936"/>
            <a:ext cx="360040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MVC </a:t>
            </a:r>
            <a:r>
              <a:rPr lang="ko-KR" altLang="en-US" dirty="0" smtClean="0"/>
              <a:t>모델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2780928"/>
            <a:ext cx="648072" cy="594809"/>
          </a:xfrm>
          <a:prstGeom prst="rect">
            <a:avLst/>
          </a:prstGeom>
          <a:noFill/>
        </p:spPr>
      </p:pic>
      <p:grpSp>
        <p:nvGrpSpPr>
          <p:cNvPr id="11" name="그룹 10"/>
          <p:cNvGrpSpPr/>
          <p:nvPr/>
        </p:nvGrpSpPr>
        <p:grpSpPr>
          <a:xfrm>
            <a:off x="2555776" y="2852936"/>
            <a:ext cx="1080120" cy="576064"/>
            <a:chOff x="2051720" y="1772816"/>
            <a:chExt cx="1080120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4017144" y="2632844"/>
            <a:ext cx="1080120" cy="576064"/>
            <a:chOff x="2051720" y="1772816"/>
            <a:chExt cx="1080120" cy="576064"/>
          </a:xfrm>
        </p:grpSpPr>
        <p:sp>
          <p:nvSpPr>
            <p:cNvPr id="16" name="직사각형 1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Java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9" name="원통 18"/>
          <p:cNvSpPr/>
          <p:nvPr/>
        </p:nvSpPr>
        <p:spPr>
          <a:xfrm>
            <a:off x="5745336" y="2416820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pic>
        <p:nvPicPr>
          <p:cNvPr id="20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67544" y="4653136"/>
            <a:ext cx="719316" cy="660198"/>
          </a:xfrm>
          <a:prstGeom prst="rect">
            <a:avLst/>
          </a:prstGeom>
          <a:noFill/>
        </p:spPr>
      </p:pic>
      <p:grpSp>
        <p:nvGrpSpPr>
          <p:cNvPr id="34" name="그룹 33"/>
          <p:cNvGrpSpPr/>
          <p:nvPr/>
        </p:nvGrpSpPr>
        <p:grpSpPr>
          <a:xfrm>
            <a:off x="2268508" y="4221088"/>
            <a:ext cx="1291343" cy="504056"/>
            <a:chOff x="2200537" y="4005064"/>
            <a:chExt cx="1435359" cy="504056"/>
          </a:xfrm>
        </p:grpSpPr>
        <p:sp>
          <p:nvSpPr>
            <p:cNvPr id="23" name="직사각형 22"/>
            <p:cNvSpPr/>
            <p:nvPr/>
          </p:nvSpPr>
          <p:spPr>
            <a:xfrm>
              <a:off x="2200537" y="4005064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2421361" y="4077072"/>
              <a:ext cx="1214535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Servlet</a:t>
              </a:r>
              <a:endParaRPr lang="en-US" altLang="ko-KR" sz="14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(Controller</a:t>
              </a: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5" name="그룹 24"/>
          <p:cNvGrpSpPr/>
          <p:nvPr/>
        </p:nvGrpSpPr>
        <p:grpSpPr>
          <a:xfrm>
            <a:off x="2268508" y="5301208"/>
            <a:ext cx="1080120" cy="576064"/>
            <a:chOff x="2051720" y="1772816"/>
            <a:chExt cx="1080120" cy="576064"/>
          </a:xfrm>
        </p:grpSpPr>
        <p:sp>
          <p:nvSpPr>
            <p:cNvPr id="26" name="직사각형 25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(View</a:t>
              </a:r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4284732" y="5157192"/>
            <a:ext cx="1224136" cy="648072"/>
            <a:chOff x="2051720" y="1772816"/>
            <a:chExt cx="1080120" cy="576064"/>
          </a:xfrm>
        </p:grpSpPr>
        <p:sp>
          <p:nvSpPr>
            <p:cNvPr id="30" name="직사각형 29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sz="16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(Model)</a:t>
              </a:r>
              <a:endParaRPr lang="ko-KR" altLang="en-US" sz="16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5" name="원통 34"/>
          <p:cNvSpPr/>
          <p:nvPr/>
        </p:nvSpPr>
        <p:spPr>
          <a:xfrm>
            <a:off x="6084932" y="4987776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grpSp>
        <p:nvGrpSpPr>
          <p:cNvPr id="48" name="그룹 47"/>
          <p:cNvGrpSpPr/>
          <p:nvPr/>
        </p:nvGrpSpPr>
        <p:grpSpPr>
          <a:xfrm>
            <a:off x="755576" y="1165508"/>
            <a:ext cx="4608512" cy="882955"/>
            <a:chOff x="539552" y="1628800"/>
            <a:chExt cx="4608512" cy="882955"/>
          </a:xfrm>
        </p:grpSpPr>
        <p:pic>
          <p:nvPicPr>
            <p:cNvPr id="4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39552" y="1864232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5" name="직사각형 4"/>
            <p:cNvSpPr/>
            <p:nvPr/>
          </p:nvSpPr>
          <p:spPr>
            <a:xfrm>
              <a:off x="2267744" y="1772816"/>
              <a:ext cx="950505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2391188" y="1859969"/>
              <a:ext cx="999882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8" name="원통 7"/>
            <p:cNvSpPr/>
            <p:nvPr/>
          </p:nvSpPr>
          <p:spPr>
            <a:xfrm>
              <a:off x="4644008" y="162880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38" name="직선 화살표 연결선 37"/>
            <p:cNvCxnSpPr/>
            <p:nvPr/>
          </p:nvCxnSpPr>
          <p:spPr>
            <a:xfrm>
              <a:off x="1475656" y="1988840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>
              <a:off x="3856112" y="2132856"/>
              <a:ext cx="720080" cy="0"/>
            </a:xfrm>
            <a:prstGeom prst="straightConnector1">
              <a:avLst/>
            </a:prstGeom>
            <a:ln w="28575"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>
              <a:off x="1437556" y="215914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1403648" y="1700808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426508" y="213285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2699792" y="1700808"/>
              <a:ext cx="108012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2555776" y="1988840"/>
              <a:ext cx="10492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HTML+Java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724128" y="145354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 접근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2483768" y="87747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HY엽서L" pitchFamily="18" charset="-127"/>
                <a:ea typeface="HY엽서L" pitchFamily="18" charset="-127"/>
              </a:rPr>
              <a:t>JSP</a:t>
            </a:r>
            <a:r>
              <a:rPr lang="ko-KR" altLang="en-US" sz="1200" b="1" dirty="0" smtClean="0">
                <a:latin typeface="HY엽서L" pitchFamily="18" charset="-127"/>
                <a:ea typeface="HY엽서L" pitchFamily="18" charset="-127"/>
              </a:rPr>
              <a:t>간 복잡한 이동</a:t>
            </a:r>
            <a:endParaRPr lang="ko-KR" altLang="en-US" sz="1200" b="1" dirty="0"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53" name="직선 화살표 연결선 52"/>
          <p:cNvCxnSpPr/>
          <p:nvPr/>
        </p:nvCxnSpPr>
        <p:spPr>
          <a:xfrm>
            <a:off x="3635896" y="138153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화살표 연결선 53"/>
          <p:cNvCxnSpPr/>
          <p:nvPr/>
        </p:nvCxnSpPr>
        <p:spPr>
          <a:xfrm>
            <a:off x="1638340" y="3099440"/>
            <a:ext cx="72008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>
            <a:off x="1653580" y="2985904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619672" y="2636912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16244" y="3140968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6548432" y="2874875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1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268508" y="3933056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일관된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응답요청관리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67" name="직선 화살표 연결선 66"/>
          <p:cNvCxnSpPr>
            <a:endCxn id="23" idx="1"/>
          </p:cNvCxnSpPr>
          <p:nvPr/>
        </p:nvCxnSpPr>
        <p:spPr>
          <a:xfrm flipV="1">
            <a:off x="1404412" y="4437112"/>
            <a:ext cx="864096" cy="36004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>
            <a:stCxn id="20" idx="1"/>
          </p:cNvCxnSpPr>
          <p:nvPr/>
        </p:nvCxnSpPr>
        <p:spPr>
          <a:xfrm flipV="1">
            <a:off x="1186860" y="4521247"/>
            <a:ext cx="1080884" cy="461988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290876" y="4319384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548428" y="4797152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6733004" y="5013176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2 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611560" y="2303526"/>
            <a:ext cx="7776864" cy="1485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390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JSP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Javabean</a:t>
            </a:r>
            <a:r>
              <a:rPr lang="ko-KR" altLang="en-US" dirty="0" smtClean="0"/>
              <a:t>의 </a:t>
            </a:r>
            <a:r>
              <a:rPr lang="ko-KR" altLang="en-US" dirty="0" err="1" smtClean="0"/>
              <a:t>인스턴스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규칙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841028"/>
            <a:ext cx="8856984" cy="4896544"/>
          </a:xfrm>
        </p:spPr>
        <p:txBody>
          <a:bodyPr>
            <a:normAutofit/>
          </a:bodyPr>
          <a:lstStyle/>
          <a:p>
            <a:r>
              <a:rPr lang="en-US" altLang="ko-KR" sz="1600" dirty="0" smtClean="0"/>
              <a:t>JSP </a:t>
            </a:r>
            <a:r>
              <a:rPr lang="ko-KR" altLang="en-US" sz="1600" dirty="0" smtClean="0"/>
              <a:t>에서 </a:t>
            </a:r>
            <a:r>
              <a:rPr lang="en-US" altLang="ko-KR" sz="1600" dirty="0" smtClean="0"/>
              <a:t>bean</a:t>
            </a:r>
            <a:r>
              <a:rPr lang="ko-KR" altLang="en-US" sz="1600" dirty="0" smtClean="0"/>
              <a:t>을 이용하기 위해서는 </a:t>
            </a:r>
            <a:r>
              <a:rPr lang="en-US" altLang="ko-KR" sz="1600" dirty="0" smtClean="0">
                <a:solidFill>
                  <a:srgbClr val="0000FF"/>
                </a:solidFill>
              </a:rPr>
              <a:t>&lt;jsp:useBean&gt;,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jsp:setProperty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&gt;, 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jsp:getProperty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&gt; </a:t>
            </a:r>
            <a:r>
              <a:rPr lang="ko-KR" altLang="en-US" sz="1600" dirty="0" smtClean="0"/>
              <a:t>액션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태그를 활용해야 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&lt;jsp:useBean id="</a:t>
            </a:r>
            <a:r>
              <a:rPr lang="en-US" altLang="ko-KR" sz="1600" dirty="0" err="1" smtClean="0"/>
              <a:t>name”class</a:t>
            </a:r>
            <a:r>
              <a:rPr lang="en-US" altLang="ko-KR" sz="1600" dirty="0" smtClean="0"/>
              <a:t>="</a:t>
            </a:r>
            <a:r>
              <a:rPr lang="en-US" altLang="ko-KR" sz="1600" dirty="0" err="1" smtClean="0"/>
              <a:t>package.Class</a:t>
            </a:r>
            <a:r>
              <a:rPr lang="en-US" altLang="ko-KR" sz="1600" dirty="0" smtClean="0"/>
              <a:t>” scope=“page"  /&gt;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&lt;jsp:useBean id="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ti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”class</a:t>
            </a:r>
            <a:r>
              <a:rPr lang="en-US" altLang="ko-KR" sz="1600" dirty="0" smtClean="0">
                <a:solidFill>
                  <a:srgbClr val="0000FF"/>
                </a:solidFill>
              </a:rPr>
              <a:t>="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com.Tiger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”scope</a:t>
            </a:r>
            <a:r>
              <a:rPr lang="en-US" altLang="ko-KR" sz="1600" dirty="0" smtClean="0">
                <a:solidFill>
                  <a:srgbClr val="0000FF"/>
                </a:solidFill>
              </a:rPr>
              <a:t>=page"  /&gt;</a:t>
            </a:r>
          </a:p>
          <a:p>
            <a:pPr lvl="1"/>
            <a:r>
              <a:rPr lang="en-US" altLang="ko-KR" sz="1600" dirty="0" err="1" smtClean="0"/>
              <a:t>com.Tiger</a:t>
            </a:r>
            <a:r>
              <a:rPr lang="en-US" altLang="ko-KR" sz="1600" dirty="0" smtClean="0"/>
              <a:t>  </a:t>
            </a:r>
            <a:r>
              <a:rPr lang="en-US" altLang="ko-KR" sz="1600" dirty="0" err="1" smtClean="0"/>
              <a:t>ti</a:t>
            </a:r>
            <a:r>
              <a:rPr lang="en-US" altLang="ko-KR" sz="1600" dirty="0" smtClean="0"/>
              <a:t>  = new  </a:t>
            </a:r>
            <a:r>
              <a:rPr lang="en-US" altLang="ko-KR" sz="1600" dirty="0" err="1" smtClean="0"/>
              <a:t>com.Tiger</a:t>
            </a:r>
            <a:r>
              <a:rPr lang="en-US" altLang="ko-KR" sz="1600" dirty="0" smtClean="0"/>
              <a:t>();  </a:t>
            </a:r>
          </a:p>
          <a:p>
            <a:pPr lvl="1"/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 err="1" smtClean="0"/>
              <a:t>jsp:getProperty</a:t>
            </a:r>
            <a:r>
              <a:rPr lang="en-US" altLang="ko-KR" sz="1600" dirty="0" smtClean="0"/>
              <a:t> name=“name</a:t>
            </a:r>
            <a:r>
              <a:rPr lang="en-US" altLang="ko-KR" sz="1600" i="1" dirty="0" smtClean="0"/>
              <a:t>” property= “property”&gt;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jsp: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get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  name=“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ti</a:t>
            </a:r>
            <a:r>
              <a:rPr lang="en-US" altLang="ko-KR" sz="1600" i="1" dirty="0" smtClean="0">
                <a:solidFill>
                  <a:srgbClr val="0000FF"/>
                </a:solidFill>
              </a:rPr>
              <a:t>” </a:t>
            </a:r>
            <a:r>
              <a:rPr lang="en-US" altLang="ko-KR" sz="1600" dirty="0" smtClean="0">
                <a:solidFill>
                  <a:srgbClr val="0000FF"/>
                </a:solidFill>
              </a:rPr>
              <a:t>property=“</a:t>
            </a:r>
            <a:r>
              <a:rPr lang="en-US" altLang="ko-KR" sz="1600" dirty="0" smtClean="0">
                <a:solidFill>
                  <a:srgbClr val="FF0000"/>
                </a:solidFill>
              </a:rPr>
              <a:t>age</a:t>
            </a:r>
            <a:r>
              <a:rPr lang="en-US" altLang="ko-KR" sz="1600" dirty="0" smtClean="0">
                <a:solidFill>
                  <a:srgbClr val="0000FF"/>
                </a:solidFill>
              </a:rPr>
              <a:t>”</a:t>
            </a:r>
            <a:r>
              <a:rPr lang="en-US" altLang="ko-KR" sz="1600" i="1" dirty="0" smtClean="0">
                <a:solidFill>
                  <a:srgbClr val="0000FF"/>
                </a:solidFill>
              </a:rPr>
              <a:t>&gt;</a:t>
            </a:r>
          </a:p>
          <a:p>
            <a:pPr lvl="1"/>
            <a:r>
              <a:rPr lang="en-US" altLang="ko-KR" sz="1600" dirty="0" err="1" smtClean="0"/>
              <a:t>ti.getAge</a:t>
            </a:r>
            <a:r>
              <a:rPr lang="en-US" altLang="ko-KR" sz="1600" dirty="0" smtClean="0"/>
              <a:t>();</a:t>
            </a:r>
          </a:p>
          <a:p>
            <a:pPr lvl="1"/>
            <a:endParaRPr lang="en-US" altLang="ko-KR" sz="1600" dirty="0" smtClean="0"/>
          </a:p>
          <a:p>
            <a:r>
              <a:rPr lang="en-US" altLang="ko-KR" sz="1600" dirty="0" smtClean="0"/>
              <a:t>&lt;</a:t>
            </a:r>
            <a:r>
              <a:rPr lang="en-US" altLang="ko-KR" sz="1600" dirty="0" err="1" smtClean="0"/>
              <a:t>jsp:setProperty</a:t>
            </a:r>
            <a:r>
              <a:rPr lang="en-US" altLang="ko-KR" sz="1600" dirty="0" smtClean="0"/>
              <a:t> name=”</a:t>
            </a:r>
            <a:r>
              <a:rPr lang="en-US" altLang="ko-KR" sz="1600" dirty="0" err="1" smtClean="0"/>
              <a:t>nameClass”property</a:t>
            </a:r>
            <a:r>
              <a:rPr lang="en-US" altLang="ko-KR" sz="1600" dirty="0" smtClean="0"/>
              <a:t>=”name” value=”John” /&gt;</a:t>
            </a:r>
          </a:p>
          <a:p>
            <a:pPr lvl="1"/>
            <a:r>
              <a:rPr lang="en-US" altLang="ko-KR" sz="1600" dirty="0" smtClean="0">
                <a:solidFill>
                  <a:srgbClr val="0000FF"/>
                </a:solidFill>
              </a:rPr>
              <a:t>&lt;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jsp: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set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 name="</a:t>
            </a:r>
            <a:r>
              <a:rPr lang="en-US" altLang="ko-KR" sz="1600" dirty="0" err="1" smtClean="0">
                <a:solidFill>
                  <a:srgbClr val="FF0000"/>
                </a:solidFill>
              </a:rPr>
              <a:t>ti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”property</a:t>
            </a:r>
            <a:r>
              <a:rPr lang="en-US" altLang="ko-KR" sz="1600" dirty="0" smtClean="0">
                <a:solidFill>
                  <a:srgbClr val="0000FF"/>
                </a:solidFill>
              </a:rPr>
              <a:t>= “</a:t>
            </a:r>
            <a:r>
              <a:rPr lang="en-US" altLang="ko-KR" sz="1600" dirty="0" smtClean="0">
                <a:solidFill>
                  <a:srgbClr val="FF0000"/>
                </a:solidFill>
              </a:rPr>
              <a:t>age</a:t>
            </a:r>
            <a:r>
              <a:rPr lang="en-US" altLang="ko-KR" sz="1600" dirty="0" smtClean="0">
                <a:solidFill>
                  <a:srgbClr val="0000FF"/>
                </a:solidFill>
              </a:rPr>
              <a:t>” value=</a:t>
            </a:r>
            <a:r>
              <a:rPr lang="en-US" altLang="ko-KR" sz="1600" dirty="0" smtClean="0">
                <a:solidFill>
                  <a:srgbClr val="FF0000"/>
                </a:solidFill>
              </a:rPr>
              <a:t>3</a:t>
            </a:r>
            <a:r>
              <a:rPr lang="en-US" altLang="ko-KR" sz="1600" dirty="0" smtClean="0">
                <a:solidFill>
                  <a:srgbClr val="0000FF"/>
                </a:solidFill>
              </a:rPr>
              <a:t> /&gt;</a:t>
            </a:r>
          </a:p>
          <a:p>
            <a:pPr lvl="1"/>
            <a:r>
              <a:rPr lang="en-US" altLang="ko-KR" sz="1600" dirty="0" err="1" smtClean="0"/>
              <a:t>ti.setAge</a:t>
            </a:r>
            <a:r>
              <a:rPr lang="en-US" altLang="ko-KR" sz="1600" dirty="0" smtClean="0"/>
              <a:t>(3);</a:t>
            </a:r>
          </a:p>
          <a:p>
            <a:endParaRPr lang="en-US" altLang="ko-KR" i="1" dirty="0" smtClean="0"/>
          </a:p>
          <a:p>
            <a:endParaRPr lang="en-US" altLang="ko-KR" i="1" dirty="0" smtClean="0"/>
          </a:p>
          <a:p>
            <a:endParaRPr lang="ko-KR" altLang="en-US" dirty="0"/>
          </a:p>
        </p:txBody>
      </p:sp>
      <p:cxnSp>
        <p:nvCxnSpPr>
          <p:cNvPr id="4" name="직선 화살표 연결선 3"/>
          <p:cNvCxnSpPr>
            <a:stCxn id="14" idx="3"/>
          </p:cNvCxnSpPr>
          <p:nvPr/>
        </p:nvCxnSpPr>
        <p:spPr>
          <a:xfrm>
            <a:off x="5010460" y="5829658"/>
            <a:ext cx="648072" cy="0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화살표 연결선 4"/>
          <p:cNvCxnSpPr>
            <a:endCxn id="10" idx="3"/>
          </p:cNvCxnSpPr>
          <p:nvPr/>
        </p:nvCxnSpPr>
        <p:spPr>
          <a:xfrm flipH="1">
            <a:off x="3549092" y="5689710"/>
            <a:ext cx="360040" cy="360040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jjinfree\AppData\Local\Microsoft\Windows\Temporary Internet Files\Content.IE5\UPW7BD6U\MC900441338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68772" y="5617702"/>
            <a:ext cx="648072" cy="594809"/>
          </a:xfrm>
          <a:prstGeom prst="rect">
            <a:avLst/>
          </a:prstGeom>
          <a:noFill/>
        </p:spPr>
      </p:pic>
      <p:grpSp>
        <p:nvGrpSpPr>
          <p:cNvPr id="7" name="그룹 6"/>
          <p:cNvGrpSpPr/>
          <p:nvPr/>
        </p:nvGrpSpPr>
        <p:grpSpPr>
          <a:xfrm>
            <a:off x="2468972" y="5689710"/>
            <a:ext cx="1080120" cy="576064"/>
            <a:chOff x="2051720" y="1772816"/>
            <a:chExt cx="1080120" cy="576064"/>
          </a:xfrm>
        </p:grpSpPr>
        <p:sp>
          <p:nvSpPr>
            <p:cNvPr id="8" name="직사각형 7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3930340" y="5469618"/>
            <a:ext cx="1080120" cy="576064"/>
            <a:chOff x="2051720" y="1772816"/>
            <a:chExt cx="1080120" cy="576064"/>
          </a:xfrm>
        </p:grpSpPr>
        <p:sp>
          <p:nvSpPr>
            <p:cNvPr id="12" name="직사각형 11"/>
            <p:cNvSpPr/>
            <p:nvPr/>
          </p:nvSpPr>
          <p:spPr>
            <a:xfrm>
              <a:off x="2051720" y="1772816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195736" y="1844824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339752" y="1916832"/>
              <a:ext cx="792088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Java</a:t>
              </a:r>
            </a:p>
            <a:p>
              <a:pPr algn="ctr">
                <a:lnSpc>
                  <a:spcPts val="1500"/>
                </a:lnSpc>
              </a:pPr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Bean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15" name="원통 14"/>
          <p:cNvSpPr/>
          <p:nvPr/>
        </p:nvSpPr>
        <p:spPr>
          <a:xfrm>
            <a:off x="5658532" y="5253594"/>
            <a:ext cx="504056" cy="7920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cxnSp>
        <p:nvCxnSpPr>
          <p:cNvPr id="16" name="직선 화살표 연결선 15"/>
          <p:cNvCxnSpPr/>
          <p:nvPr/>
        </p:nvCxnSpPr>
        <p:spPr>
          <a:xfrm>
            <a:off x="1551536" y="5936214"/>
            <a:ext cx="720080" cy="0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>
            <a:off x="1566776" y="5822678"/>
            <a:ext cx="720080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532868" y="5473686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요청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9440" y="5977742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응답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 </a:t>
            </a:r>
            <a:endParaRPr lang="ko-KR" altLang="en-US" sz="12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461628" y="5711649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MVC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모델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1 </a:t>
            </a:r>
          </a:p>
        </p:txBody>
      </p:sp>
      <p:sp>
        <p:nvSpPr>
          <p:cNvPr id="21" name="직사각형 20"/>
          <p:cNvSpPr/>
          <p:nvPr/>
        </p:nvSpPr>
        <p:spPr>
          <a:xfrm>
            <a:off x="524756" y="5064100"/>
            <a:ext cx="7776864" cy="1485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41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빈 연습 </a:t>
            </a:r>
            <a:r>
              <a:rPr lang="en-US" altLang="ko-KR" dirty="0" smtClean="0"/>
              <a:t>(bean</a:t>
            </a:r>
            <a:r>
              <a:rPr lang="ko-KR" altLang="en-US" dirty="0" smtClean="0"/>
              <a:t>의 생성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56992"/>
            <a:ext cx="5445405" cy="295232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8"/>
            <a:ext cx="3888432" cy="216024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764704"/>
            <a:ext cx="2722912" cy="32455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1907704" y="980728"/>
            <a:ext cx="230425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src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&gt;New&gt;Class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6588224" y="548680"/>
            <a:ext cx="1152128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4716016" y="4221088"/>
            <a:ext cx="4032448" cy="307777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  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3.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&gt;source&gt;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getter&amp;setter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멤버선택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  <a:stCxn id="12" idx="1"/>
            <a:endCxn id="24" idx="0"/>
          </p:cNvCxnSpPr>
          <p:nvPr/>
        </p:nvCxnSpPr>
        <p:spPr bwMode="auto">
          <a:xfrm flipH="1">
            <a:off x="5940152" y="717957"/>
            <a:ext cx="648072" cy="76682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5436096" y="1484784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467544" y="1916832"/>
            <a:ext cx="864096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27" name="직선 화살표 연결선 26"/>
          <p:cNvCxnSpPr>
            <a:cxnSpLocks noChangeShapeType="1"/>
            <a:stCxn id="7" idx="1"/>
          </p:cNvCxnSpPr>
          <p:nvPr/>
        </p:nvCxnSpPr>
        <p:spPr bwMode="auto">
          <a:xfrm flipH="1">
            <a:off x="1115616" y="1150005"/>
            <a:ext cx="792088" cy="83883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38" name="직사각형 37"/>
          <p:cNvSpPr>
            <a:spLocks noChangeArrowheads="1"/>
          </p:cNvSpPr>
          <p:nvPr/>
        </p:nvSpPr>
        <p:spPr bwMode="auto">
          <a:xfrm>
            <a:off x="5443716" y="1867684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40" name="직선 화살표 연결선 39"/>
          <p:cNvCxnSpPr>
            <a:cxnSpLocks noChangeShapeType="1"/>
            <a:stCxn id="12" idx="1"/>
          </p:cNvCxnSpPr>
          <p:nvPr/>
        </p:nvCxnSpPr>
        <p:spPr bwMode="auto">
          <a:xfrm flipH="1">
            <a:off x="6084168" y="717957"/>
            <a:ext cx="504056" cy="1198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44" name="직선 화살표 연결선 43"/>
          <p:cNvCxnSpPr>
            <a:cxnSpLocks noChangeShapeType="1"/>
            <a:stCxn id="22" idx="1"/>
          </p:cNvCxnSpPr>
          <p:nvPr/>
        </p:nvCxnSpPr>
        <p:spPr bwMode="auto">
          <a:xfrm flipH="1">
            <a:off x="3995936" y="4374977"/>
            <a:ext cx="720080" cy="20615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1259632" y="2060848"/>
            <a:ext cx="864096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3491880" y="2492896"/>
            <a:ext cx="864096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76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496944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Java</a:t>
            </a:r>
            <a:r>
              <a:rPr lang="ko-KR" altLang="en-US" dirty="0" smtClean="0"/>
              <a:t>  클래스 </a:t>
            </a:r>
            <a:r>
              <a:rPr lang="en-US" altLang="ko-KR" dirty="0" smtClean="0"/>
              <a:t>main( ) 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bean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실행</a:t>
            </a:r>
            <a:endParaRPr lang="ko-KR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8521443" cy="5256584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103948" y="1374123"/>
            <a:ext cx="1836204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4770545" y="3645024"/>
            <a:ext cx="2681775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4770545" y="4149080"/>
            <a:ext cx="4290449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732240" y="4581128"/>
            <a:ext cx="1872207" cy="36003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412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Jsp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 객체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 </a:t>
            </a:r>
            <a:r>
              <a:rPr lang="en-US" altLang="ko-KR" dirty="0" smtClean="0"/>
              <a:t>- JSP </a:t>
            </a:r>
            <a:r>
              <a:rPr lang="ko-KR" altLang="en-US" dirty="0" smtClean="0"/>
              <a:t>파일 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692696"/>
            <a:ext cx="2741219" cy="367240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5184576" cy="24482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7020272" y="1916832"/>
            <a:ext cx="1728192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파일명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5" idx="1"/>
          </p:cNvCxnSpPr>
          <p:nvPr/>
        </p:nvCxnSpPr>
        <p:spPr bwMode="auto">
          <a:xfrm flipH="1">
            <a:off x="1187624" y="1582053"/>
            <a:ext cx="1152128" cy="112686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6300192" y="3284984"/>
            <a:ext cx="230425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11560" y="2686060"/>
            <a:ext cx="864096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2339752" y="1412776"/>
            <a:ext cx="3960440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Webcontent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&gt;New&gt;JSP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0" name="직선 화살표 연결선 19"/>
          <p:cNvCxnSpPr>
            <a:cxnSpLocks noChangeShapeType="1"/>
            <a:stCxn id="15" idx="1"/>
          </p:cNvCxnSpPr>
          <p:nvPr/>
        </p:nvCxnSpPr>
        <p:spPr bwMode="auto">
          <a:xfrm>
            <a:off x="7020272" y="2086109"/>
            <a:ext cx="0" cy="119887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8170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Jsp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Java</a:t>
            </a:r>
            <a:r>
              <a:rPr lang="ko-KR" altLang="en-US" dirty="0" smtClean="0"/>
              <a:t>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 연습</a:t>
            </a:r>
            <a:r>
              <a:rPr lang="en-US" altLang="ko-KR" dirty="0" smtClean="0"/>
              <a:t>(</a:t>
            </a:r>
            <a:r>
              <a:rPr lang="ko-KR" altLang="en-US" dirty="0" smtClean="0">
                <a:solidFill>
                  <a:srgbClr val="0000FF"/>
                </a:solidFill>
              </a:rPr>
              <a:t>액션태그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59766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ko-KR" sz="1200" dirty="0" smtClean="0"/>
              <a:t>&lt;%@ page language=</a:t>
            </a:r>
            <a:r>
              <a:rPr lang="en-US" altLang="ko-KR" sz="1200" i="1" dirty="0" smtClean="0"/>
              <a:t>"java" </a:t>
            </a:r>
            <a:r>
              <a:rPr lang="en-US" altLang="ko-KR" sz="1200" i="1" dirty="0" err="1" smtClean="0"/>
              <a:t>contentType</a:t>
            </a:r>
            <a:r>
              <a:rPr lang="en-US" altLang="ko-KR" sz="1200" i="1" dirty="0" smtClean="0"/>
              <a:t>="text/html; </a:t>
            </a:r>
            <a:r>
              <a:rPr lang="en-US" altLang="ko-KR" sz="1200" i="1" dirty="0" err="1" smtClean="0"/>
              <a:t>charset</a:t>
            </a:r>
            <a:r>
              <a:rPr lang="en-US" altLang="ko-KR" sz="1200" i="1" dirty="0" smtClean="0"/>
              <a:t>=u</a:t>
            </a:r>
            <a:r>
              <a:rPr lang="en-US" altLang="ko-KR" sz="1200" i="1" dirty="0" smtClean="0">
                <a:solidFill>
                  <a:srgbClr val="0000FF"/>
                </a:solidFill>
              </a:rPr>
              <a:t>tf-8</a:t>
            </a:r>
            <a:r>
              <a:rPr lang="en-US" altLang="ko-KR" sz="1200" i="1" dirty="0" smtClean="0"/>
              <a:t>“ 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pageEncoding</a:t>
            </a:r>
            <a:r>
              <a:rPr lang="en-US" altLang="ko-KR" sz="1200" dirty="0" smtClean="0"/>
              <a:t>="</a:t>
            </a:r>
            <a:r>
              <a:rPr lang="en-US" altLang="ko-KR" sz="1200" i="1" dirty="0" smtClean="0">
                <a:solidFill>
                  <a:srgbClr val="0000FF"/>
                </a:solidFill>
              </a:rPr>
              <a:t>utf-8 </a:t>
            </a:r>
            <a:r>
              <a:rPr lang="en-US" altLang="ko-KR" sz="1200" i="1" dirty="0" smtClean="0"/>
              <a:t>"%&gt;</a:t>
            </a:r>
          </a:p>
          <a:p>
            <a:pPr>
              <a:buNone/>
            </a:pPr>
            <a:r>
              <a:rPr lang="en-US" altLang="ko-KR" sz="1200" dirty="0" smtClean="0">
                <a:solidFill>
                  <a:srgbClr val="0000FF"/>
                </a:solidFill>
              </a:rPr>
              <a:t>&lt;jsp:useBean id="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sz="1200" dirty="0" smtClean="0">
                <a:solidFill>
                  <a:srgbClr val="0000FF"/>
                </a:solidFill>
              </a:rPr>
              <a:t>" class="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com.Hello</a:t>
            </a:r>
            <a:r>
              <a:rPr lang="en-US" altLang="ko-KR" sz="1200" dirty="0" smtClean="0">
                <a:solidFill>
                  <a:srgbClr val="0000FF"/>
                </a:solidFill>
              </a:rPr>
              <a:t>" scope="page" &gt;&lt;/jsp:useBean&gt;</a:t>
            </a:r>
          </a:p>
          <a:p>
            <a:pPr>
              <a:buNone/>
            </a:pPr>
            <a:r>
              <a:rPr lang="en-US" altLang="ko-KR" sz="1200" dirty="0" smtClean="0">
                <a:solidFill>
                  <a:srgbClr val="0000FF"/>
                </a:solidFill>
              </a:rPr>
              <a:t>&lt;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jsp:setProperty</a:t>
            </a:r>
            <a:r>
              <a:rPr lang="en-US" altLang="ko-KR" sz="1200" dirty="0" smtClean="0">
                <a:solidFill>
                  <a:srgbClr val="0000FF"/>
                </a:solidFill>
              </a:rPr>
              <a:t>  name="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sz="1200" dirty="0" smtClean="0">
                <a:solidFill>
                  <a:srgbClr val="0000FF"/>
                </a:solidFill>
              </a:rPr>
              <a:t>"   property="message" value="My First JavaBean!!!"  /&gt;</a:t>
            </a:r>
          </a:p>
          <a:p>
            <a:pPr>
              <a:buNone/>
            </a:pPr>
            <a:r>
              <a:rPr lang="en-US" altLang="ko-KR" sz="1200" dirty="0" smtClean="0"/>
              <a:t>&lt;!DOCTYPE html PUBLIC "-//W3C//DTD HTML 4.01 Transitional//EN" "http://www.w3.org/TR/html4/loose.dtd"&gt;</a:t>
            </a:r>
          </a:p>
          <a:p>
            <a:pPr>
              <a:buNone/>
            </a:pPr>
            <a:r>
              <a:rPr lang="en-US" altLang="ko-KR" sz="1200" dirty="0" smtClean="0"/>
              <a:t>&lt;html&gt;</a:t>
            </a:r>
          </a:p>
          <a:p>
            <a:pPr>
              <a:buNone/>
            </a:pPr>
            <a:r>
              <a:rPr lang="en-US" altLang="ko-KR" sz="1200" dirty="0" smtClean="0"/>
              <a:t>&lt;head&gt;</a:t>
            </a:r>
          </a:p>
          <a:p>
            <a:pPr>
              <a:buNone/>
            </a:pPr>
            <a:r>
              <a:rPr lang="fr-FR" altLang="ko-KR" sz="1200" dirty="0" smtClean="0"/>
              <a:t>&lt;meta http-equiv=</a:t>
            </a:r>
            <a:r>
              <a:rPr lang="fr-FR" altLang="ko-KR" sz="1200" i="1" dirty="0" smtClean="0"/>
              <a:t>"Content-Type" content="text/html; charset=</a:t>
            </a:r>
            <a:r>
              <a:rPr lang="fr-FR" altLang="ko-KR" sz="1200" i="1" dirty="0" smtClean="0">
                <a:solidFill>
                  <a:srgbClr val="0000FF"/>
                </a:solidFill>
              </a:rPr>
              <a:t>utf-8</a:t>
            </a:r>
            <a:r>
              <a:rPr lang="fr-FR" altLang="ko-KR" sz="1200" i="1" dirty="0" smtClean="0"/>
              <a:t>"&gt;</a:t>
            </a:r>
          </a:p>
          <a:p>
            <a:pPr>
              <a:buNone/>
            </a:pPr>
            <a:r>
              <a:rPr lang="en-US" altLang="ko-KR" sz="1200" dirty="0" smtClean="0"/>
              <a:t>&lt;title&gt;Insert title here&lt;/title&gt;</a:t>
            </a:r>
          </a:p>
          <a:p>
            <a:pPr>
              <a:buNone/>
            </a:pPr>
            <a:r>
              <a:rPr lang="en-US" altLang="ko-KR" sz="1200" dirty="0" smtClean="0"/>
              <a:t>&lt;/head&gt;</a:t>
            </a:r>
          </a:p>
          <a:p>
            <a:pPr>
              <a:buNone/>
            </a:pPr>
            <a:r>
              <a:rPr lang="en-US" altLang="ko-KR" sz="1200" dirty="0" smtClean="0"/>
              <a:t>&lt;body&gt;</a:t>
            </a:r>
          </a:p>
          <a:p>
            <a:pPr>
              <a:buNone/>
            </a:pPr>
            <a:r>
              <a:rPr lang="en-US" altLang="ko-KR" sz="1200" dirty="0" smtClean="0"/>
              <a:t> Bean </a:t>
            </a:r>
            <a:r>
              <a:rPr lang="ko-KR" altLang="en-US" sz="1200" dirty="0" smtClean="0"/>
              <a:t>연습</a:t>
            </a:r>
            <a:r>
              <a:rPr lang="en-US" altLang="ko-KR" sz="1200" dirty="0" smtClean="0"/>
              <a:t>:==</a:t>
            </a:r>
            <a:r>
              <a:rPr lang="en-US" altLang="ko-KR" sz="1200" u="sng" dirty="0" smtClean="0"/>
              <a:t>&gt; </a:t>
            </a:r>
            <a:r>
              <a:rPr lang="en-US" altLang="ko-KR" sz="1200" u="sng" dirty="0" smtClean="0">
                <a:solidFill>
                  <a:srgbClr val="0000FF"/>
                </a:solidFill>
              </a:rPr>
              <a:t>&lt;</a:t>
            </a:r>
            <a:r>
              <a:rPr lang="en-US" altLang="ko-KR" sz="1200" u="sng" dirty="0" err="1" smtClean="0">
                <a:solidFill>
                  <a:srgbClr val="0000FF"/>
                </a:solidFill>
              </a:rPr>
              <a:t>jsp:getProperty</a:t>
            </a:r>
            <a:r>
              <a:rPr lang="en-US" altLang="ko-KR" sz="1200" u="sng" dirty="0" smtClean="0">
                <a:solidFill>
                  <a:srgbClr val="0000FF"/>
                </a:solidFill>
              </a:rPr>
              <a:t> </a:t>
            </a:r>
            <a:r>
              <a:rPr lang="en-US" altLang="ko-KR" sz="1200" i="1" u="sng" dirty="0" smtClean="0">
                <a:solidFill>
                  <a:srgbClr val="0000FF"/>
                </a:solidFill>
              </a:rPr>
              <a:t>name="</a:t>
            </a:r>
            <a:r>
              <a:rPr lang="en-US" altLang="ko-KR" sz="1200" i="1" u="sng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sz="1200" i="1" u="sng" dirty="0" smtClean="0">
                <a:solidFill>
                  <a:srgbClr val="0000FF"/>
                </a:solidFill>
              </a:rPr>
              <a:t>"  </a:t>
            </a:r>
            <a:r>
              <a:rPr lang="en-US" altLang="ko-KR" sz="1200" u="sng" dirty="0" smtClean="0">
                <a:solidFill>
                  <a:srgbClr val="0000FF"/>
                </a:solidFill>
              </a:rPr>
              <a:t>property=</a:t>
            </a:r>
            <a:r>
              <a:rPr lang="en-US" altLang="ko-KR" sz="1200" i="1" u="sng" dirty="0" smtClean="0">
                <a:solidFill>
                  <a:srgbClr val="0000FF"/>
                </a:solidFill>
              </a:rPr>
              <a:t>"message"  / &gt;</a:t>
            </a:r>
          </a:p>
          <a:p>
            <a:pPr>
              <a:buNone/>
            </a:pPr>
            <a:r>
              <a:rPr lang="en-US" altLang="ko-KR" sz="1200" dirty="0" smtClean="0"/>
              <a:t> &lt;hr width=</a:t>
            </a:r>
            <a:r>
              <a:rPr lang="en-US" altLang="ko-KR" sz="1200" i="1" dirty="0" smtClean="0"/>
              <a:t>"350px" align="left" /&gt;</a:t>
            </a:r>
          </a:p>
          <a:p>
            <a:pPr>
              <a:buNone/>
            </a:pPr>
            <a:r>
              <a:rPr lang="ko-KR" altLang="en-US" sz="1200" dirty="0" smtClean="0"/>
              <a:t> </a:t>
            </a:r>
            <a:r>
              <a:rPr lang="en-US" altLang="ko-KR" sz="1200" dirty="0" smtClean="0"/>
              <a:t> &lt;</a:t>
            </a:r>
            <a:r>
              <a:rPr lang="en-US" altLang="ko-KR" sz="1200" dirty="0" err="1" smtClean="0"/>
              <a:t>br</a:t>
            </a:r>
            <a:r>
              <a:rPr lang="en-US" altLang="ko-KR" sz="1200" dirty="0" smtClean="0"/>
              <a:t>/&gt;  &lt;</a:t>
            </a:r>
            <a:r>
              <a:rPr lang="en-US" altLang="ko-KR" sz="1200" dirty="0" err="1" smtClean="0"/>
              <a:t>br</a:t>
            </a:r>
            <a:r>
              <a:rPr lang="en-US" altLang="ko-KR" sz="1200" dirty="0" smtClean="0"/>
              <a:t>/&gt;  &lt;</a:t>
            </a:r>
            <a:r>
              <a:rPr lang="en-US" altLang="ko-KR" sz="1200" dirty="0" err="1" smtClean="0"/>
              <a:t>br</a:t>
            </a:r>
            <a:r>
              <a:rPr lang="en-US" altLang="ko-KR" sz="1200" dirty="0" smtClean="0"/>
              <a:t>/&gt;  &lt;</a:t>
            </a:r>
            <a:r>
              <a:rPr lang="en-US" altLang="ko-KR" sz="1200" dirty="0" err="1" smtClean="0"/>
              <a:t>br</a:t>
            </a:r>
            <a:r>
              <a:rPr lang="en-US" altLang="ko-KR" sz="1200" dirty="0" smtClean="0"/>
              <a:t>/&gt; </a:t>
            </a:r>
          </a:p>
          <a:p>
            <a:pPr>
              <a:buNone/>
            </a:pPr>
            <a:r>
              <a:rPr lang="en-US" altLang="ko-KR" sz="1200" dirty="0" smtClean="0"/>
              <a:t> </a:t>
            </a:r>
          </a:p>
          <a:p>
            <a:pPr>
              <a:buNone/>
            </a:pPr>
            <a:r>
              <a:rPr lang="en-US" altLang="ko-KR" sz="1200" dirty="0" smtClean="0"/>
              <a:t>   </a:t>
            </a:r>
            <a:r>
              <a:rPr lang="ko-KR" altLang="en-US" sz="1200" dirty="0" smtClean="0"/>
              <a:t>클래스의 </a:t>
            </a:r>
            <a:r>
              <a:rPr lang="ko-KR" altLang="en-US" sz="1200" dirty="0" err="1" smtClean="0"/>
              <a:t>인스턴스에서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메서드를</a:t>
            </a:r>
            <a:r>
              <a:rPr lang="ko-KR" altLang="en-US" sz="1200" dirty="0" smtClean="0"/>
              <a:t> 직접 사용</a:t>
            </a:r>
            <a:endParaRPr lang="en-US" altLang="ko-KR" sz="1200" dirty="0" smtClean="0"/>
          </a:p>
          <a:p>
            <a:pPr>
              <a:buNone/>
            </a:pPr>
            <a:r>
              <a:rPr lang="en-US" altLang="ko-KR" sz="1200" dirty="0" smtClean="0"/>
              <a:t>  &lt;hr width=</a:t>
            </a:r>
            <a:r>
              <a:rPr lang="en-US" altLang="ko-KR" sz="1200" i="1" dirty="0" smtClean="0"/>
              <a:t>"300px" align="left" /&gt;</a:t>
            </a:r>
          </a:p>
          <a:p>
            <a:pPr>
              <a:buNone/>
            </a:pPr>
            <a:r>
              <a:rPr lang="ko-KR" altLang="en-US" sz="1200" dirty="0" smtClean="0"/>
              <a:t>   </a:t>
            </a:r>
            <a:r>
              <a:rPr lang="en-US" altLang="ko-KR" sz="1200" dirty="0" smtClean="0"/>
              <a:t>&lt;%</a:t>
            </a:r>
            <a:r>
              <a:rPr lang="ko-KR" altLang="en-US" sz="1200" dirty="0" smtClean="0"/>
              <a:t> </a:t>
            </a:r>
            <a:r>
              <a:rPr lang="en-US" altLang="ko-KR" sz="1200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sz="1200" dirty="0" err="1" smtClean="0">
                <a:solidFill>
                  <a:srgbClr val="0000FF"/>
                </a:solidFill>
              </a:rPr>
              <a:t>.setMessage</a:t>
            </a:r>
            <a:r>
              <a:rPr lang="en-US" altLang="ko-KR" sz="1200" dirty="0" smtClean="0">
                <a:solidFill>
                  <a:srgbClr val="0000FF"/>
                </a:solidFill>
              </a:rPr>
              <a:t>("</a:t>
            </a:r>
            <a:r>
              <a:rPr lang="ko-KR" altLang="en-US" sz="1200" dirty="0" err="1" smtClean="0">
                <a:solidFill>
                  <a:srgbClr val="0000FF"/>
                </a:solidFill>
              </a:rPr>
              <a:t>메서드에</a:t>
            </a:r>
            <a:r>
              <a:rPr lang="ko-KR" altLang="en-US" sz="1200" dirty="0" smtClean="0">
                <a:solidFill>
                  <a:srgbClr val="0000FF"/>
                </a:solidFill>
              </a:rPr>
              <a:t> 직접데이터 저장</a:t>
            </a:r>
            <a:r>
              <a:rPr lang="en-US" altLang="ko-KR" sz="1200" dirty="0" smtClean="0">
                <a:solidFill>
                  <a:srgbClr val="0000FF"/>
                </a:solidFill>
              </a:rPr>
              <a:t>!!!!"); </a:t>
            </a:r>
            <a:r>
              <a:rPr lang="en-US" altLang="ko-KR" sz="1200" dirty="0" smtClean="0"/>
              <a:t>%&gt;</a:t>
            </a:r>
          </a:p>
          <a:p>
            <a:pPr>
              <a:buNone/>
            </a:pPr>
            <a:r>
              <a:rPr lang="ko-KR" altLang="en-US" sz="1200" dirty="0" smtClean="0"/>
              <a:t>   </a:t>
            </a:r>
            <a:r>
              <a:rPr lang="ko-KR" altLang="en-US" sz="1200" dirty="0" err="1" smtClean="0"/>
              <a:t>두번째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Bean ==</a:t>
            </a:r>
            <a:r>
              <a:rPr lang="en-US" altLang="ko-KR" sz="1200" u="sng" dirty="0" smtClean="0"/>
              <a:t>&gt; </a:t>
            </a:r>
            <a:r>
              <a:rPr lang="en-US" altLang="ko-KR" sz="1200" u="sng" dirty="0" smtClean="0">
                <a:solidFill>
                  <a:srgbClr val="0000FF"/>
                </a:solidFill>
              </a:rPr>
              <a:t>&lt;%= </a:t>
            </a:r>
            <a:r>
              <a:rPr lang="en-US" altLang="ko-KR" sz="1200" u="sng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sz="1200" u="sng" dirty="0" err="1" smtClean="0">
                <a:solidFill>
                  <a:srgbClr val="0000FF"/>
                </a:solidFill>
              </a:rPr>
              <a:t>.getMessage</a:t>
            </a:r>
            <a:r>
              <a:rPr lang="en-US" altLang="ko-KR" sz="1200" u="sng" dirty="0" smtClean="0">
                <a:solidFill>
                  <a:srgbClr val="0000FF"/>
                </a:solidFill>
              </a:rPr>
              <a:t>()  %&gt;</a:t>
            </a:r>
          </a:p>
          <a:p>
            <a:pPr>
              <a:buNone/>
            </a:pPr>
            <a:r>
              <a:rPr lang="en-US" altLang="ko-KR" sz="1200" dirty="0" smtClean="0"/>
              <a:t>   &lt;hr width=</a:t>
            </a:r>
            <a:r>
              <a:rPr lang="en-US" altLang="ko-KR" sz="1200" i="1" dirty="0" smtClean="0"/>
              <a:t>"350px" align="left" /&gt;</a:t>
            </a:r>
          </a:p>
          <a:p>
            <a:pPr>
              <a:buNone/>
            </a:pPr>
            <a:r>
              <a:rPr lang="en-US" altLang="ko-KR" sz="1200" dirty="0" smtClean="0"/>
              <a:t>&lt;/body&gt;</a:t>
            </a:r>
          </a:p>
          <a:p>
            <a:pPr>
              <a:buNone/>
            </a:pPr>
            <a:r>
              <a:rPr lang="en-US" altLang="ko-KR" sz="1200" dirty="0" smtClean="0"/>
              <a:t>&lt;/html&gt;</a:t>
            </a:r>
            <a:endParaRPr lang="ko-KR" altLang="en-US" sz="1200" dirty="0"/>
          </a:p>
        </p:txBody>
      </p:sp>
      <p:sp>
        <p:nvSpPr>
          <p:cNvPr id="5" name="직사각형 4"/>
          <p:cNvSpPr/>
          <p:nvPr/>
        </p:nvSpPr>
        <p:spPr>
          <a:xfrm>
            <a:off x="5148064" y="2564904"/>
            <a:ext cx="3816424" cy="523220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액션태그를 이용한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getMessage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()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메서드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사용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err="1" smtClean="0">
                <a:solidFill>
                  <a:srgbClr val="0000CC"/>
                </a:solidFill>
              </a:rPr>
              <a:t>myBean.getMessage</a:t>
            </a:r>
            <a:r>
              <a:rPr lang="en-US" altLang="ko-KR" sz="1400" dirty="0" smtClean="0">
                <a:solidFill>
                  <a:srgbClr val="0000CC"/>
                </a:solidFill>
              </a:rPr>
              <a:t>();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83568" y="5373216"/>
            <a:ext cx="4680520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7" name="직선 화살표 연결선 6"/>
          <p:cNvCxnSpPr>
            <a:cxnSpLocks noChangeShapeType="1"/>
          </p:cNvCxnSpPr>
          <p:nvPr/>
        </p:nvCxnSpPr>
        <p:spPr bwMode="auto">
          <a:xfrm flipH="1">
            <a:off x="3023828" y="2708920"/>
            <a:ext cx="2124236" cy="86409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/>
          <p:nvPr/>
        </p:nvSpPr>
        <p:spPr>
          <a:xfrm>
            <a:off x="4932040" y="4067199"/>
            <a:ext cx="316835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인스턴스를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이용한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메서드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직접사용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 flipH="1">
            <a:off x="3779912" y="4221088"/>
            <a:ext cx="1152128" cy="115212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57693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자바 기술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692696"/>
            <a:ext cx="7776864" cy="2592288"/>
          </a:xfrm>
        </p:spPr>
        <p:txBody>
          <a:bodyPr>
            <a:normAutofit lnSpcReduction="10000"/>
          </a:bodyPr>
          <a:lstStyle/>
          <a:p>
            <a:r>
              <a:rPr lang="ko-KR" altLang="en-US" sz="2100" dirty="0" smtClean="0">
                <a:solidFill>
                  <a:srgbClr val="0000FF"/>
                </a:solidFill>
              </a:rPr>
              <a:t>자바</a:t>
            </a:r>
            <a:r>
              <a:rPr lang="en-US" altLang="ko-KR" sz="2100" dirty="0" smtClean="0">
                <a:solidFill>
                  <a:srgbClr val="0000FF"/>
                </a:solidFill>
              </a:rPr>
              <a:t> </a:t>
            </a:r>
            <a:r>
              <a:rPr lang="ko-KR" altLang="en-US" sz="2100" dirty="0" smtClean="0">
                <a:solidFill>
                  <a:srgbClr val="0000FF"/>
                </a:solidFill>
              </a:rPr>
              <a:t>기술 </a:t>
            </a:r>
            <a:endParaRPr lang="en-US" altLang="ko-KR" sz="2100" dirty="0" smtClean="0">
              <a:solidFill>
                <a:srgbClr val="0000FF"/>
              </a:solidFill>
            </a:endParaRPr>
          </a:p>
          <a:p>
            <a:pPr lvl="1"/>
            <a:r>
              <a:rPr lang="en-US" altLang="ko-KR" sz="2100" dirty="0" smtClean="0"/>
              <a:t>Java</a:t>
            </a:r>
            <a:r>
              <a:rPr lang="ko-KR" altLang="en-US" sz="2100" dirty="0" smtClean="0"/>
              <a:t> </a:t>
            </a:r>
            <a:endParaRPr lang="en-US" altLang="ko-KR" sz="2100" dirty="0" smtClean="0"/>
          </a:p>
          <a:p>
            <a:pPr lvl="1"/>
            <a:r>
              <a:rPr lang="en-US" altLang="ko-KR" sz="2100" dirty="0" err="1" smtClean="0"/>
              <a:t>jsp</a:t>
            </a:r>
            <a:endParaRPr lang="en-US" altLang="ko-KR" sz="2100" dirty="0" smtClean="0"/>
          </a:p>
          <a:p>
            <a:pPr lvl="1"/>
            <a:r>
              <a:rPr lang="en-US" altLang="ko-KR" sz="2100" dirty="0" smtClean="0"/>
              <a:t>Java</a:t>
            </a:r>
            <a:r>
              <a:rPr lang="ko-KR" altLang="en-US" sz="2100" dirty="0" smtClean="0"/>
              <a:t> </a:t>
            </a:r>
            <a:r>
              <a:rPr lang="en-US" altLang="ko-KR" sz="2100" dirty="0" smtClean="0"/>
              <a:t>Beans</a:t>
            </a:r>
          </a:p>
          <a:p>
            <a:pPr lvl="1"/>
            <a:r>
              <a:rPr lang="en-US" altLang="ko-KR" sz="2100" dirty="0" smtClean="0"/>
              <a:t>Framework</a:t>
            </a:r>
          </a:p>
          <a:p>
            <a:pPr lvl="1"/>
            <a:r>
              <a:rPr lang="en-US" altLang="ko-KR" sz="2100" dirty="0" smtClean="0"/>
              <a:t>Ajax</a:t>
            </a:r>
            <a:r>
              <a:rPr lang="ko-KR" altLang="en-US" sz="2100" dirty="0" smtClean="0"/>
              <a:t> </a:t>
            </a:r>
            <a:endParaRPr lang="en-US" altLang="ko-KR" sz="2100" dirty="0" smtClean="0"/>
          </a:p>
          <a:p>
            <a:pPr lvl="1"/>
            <a:r>
              <a:rPr lang="en-US" altLang="ko-KR" sz="2100" dirty="0" err="1" smtClean="0"/>
              <a:t>Jquery</a:t>
            </a:r>
            <a:endParaRPr lang="en-US" altLang="ko-KR" sz="2100" dirty="0" smtClean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3356992"/>
            <a:ext cx="7776864" cy="2880320"/>
          </a:xfrm>
        </p:spPr>
        <p:txBody>
          <a:bodyPr>
            <a:normAutofit fontScale="32500" lnSpcReduction="20000"/>
          </a:bodyPr>
          <a:lstStyle/>
          <a:p>
            <a:r>
              <a:rPr lang="en-US" altLang="ko-KR" sz="7400" dirty="0" smtClean="0">
                <a:solidFill>
                  <a:srgbClr val="0000FF"/>
                </a:solidFill>
              </a:rPr>
              <a:t>Java</a:t>
            </a:r>
            <a:r>
              <a:rPr lang="ko-KR" altLang="en-US" sz="7400" dirty="0" smtClean="0">
                <a:solidFill>
                  <a:srgbClr val="0000FF"/>
                </a:solidFill>
              </a:rPr>
              <a:t> 언어의</a:t>
            </a:r>
            <a:r>
              <a:rPr lang="en-US" altLang="ko-KR" sz="7400" dirty="0" smtClean="0">
                <a:solidFill>
                  <a:srgbClr val="0000FF"/>
                </a:solidFill>
              </a:rPr>
              <a:t> </a:t>
            </a:r>
            <a:r>
              <a:rPr lang="ko-KR" altLang="en-US" sz="7400" dirty="0" smtClean="0">
                <a:solidFill>
                  <a:srgbClr val="0000FF"/>
                </a:solidFill>
              </a:rPr>
              <a:t>특징</a:t>
            </a:r>
            <a:endParaRPr lang="en-US" altLang="ko-KR" sz="7400" dirty="0">
              <a:solidFill>
                <a:srgbClr val="0000FF"/>
              </a:solidFill>
            </a:endParaRPr>
          </a:p>
          <a:p>
            <a:pPr lvl="1"/>
            <a:r>
              <a:rPr lang="ko-KR" altLang="en-US" sz="6200" dirty="0" smtClean="0"/>
              <a:t>자바는 쉬운</a:t>
            </a:r>
            <a:r>
              <a:rPr lang="en-US" altLang="ko-KR" sz="6200" dirty="0" smtClean="0"/>
              <a:t> </a:t>
            </a:r>
            <a:r>
              <a:rPr lang="ko-KR" altLang="en-US" sz="6200" dirty="0" smtClean="0"/>
              <a:t> 문법을 제공한다</a:t>
            </a:r>
            <a:r>
              <a:rPr lang="en-US" altLang="ko-KR" sz="6200" dirty="0" smtClean="0"/>
              <a:t>. </a:t>
            </a:r>
          </a:p>
          <a:p>
            <a:pPr lvl="1"/>
            <a:r>
              <a:rPr lang="ko-KR" altLang="en-US" sz="6200" dirty="0" smtClean="0"/>
              <a:t>자바는 독립적인 언어 이다</a:t>
            </a:r>
            <a:r>
              <a:rPr lang="en-US" altLang="ko-KR" sz="6200" dirty="0" smtClean="0"/>
              <a:t>.  -JVM</a:t>
            </a:r>
          </a:p>
          <a:p>
            <a:pPr lvl="1"/>
            <a:r>
              <a:rPr lang="ko-KR" altLang="en-US" sz="6200" dirty="0" smtClean="0"/>
              <a:t>자바는</a:t>
            </a:r>
            <a:r>
              <a:rPr lang="en-US" altLang="ko-KR" sz="6200" dirty="0" smtClean="0"/>
              <a:t> </a:t>
            </a:r>
            <a:r>
              <a:rPr lang="ko-KR" altLang="en-US" sz="6200" dirty="0" smtClean="0"/>
              <a:t>편리한 언어 이다</a:t>
            </a:r>
            <a:r>
              <a:rPr lang="en-US" altLang="ko-KR" sz="6200" dirty="0" smtClean="0"/>
              <a:t>. –</a:t>
            </a:r>
            <a:r>
              <a:rPr lang="ko-KR" altLang="en-US" sz="6200" dirty="0" err="1" smtClean="0"/>
              <a:t>가베지</a:t>
            </a:r>
            <a:r>
              <a:rPr lang="ko-KR" altLang="en-US" sz="6200" dirty="0" smtClean="0"/>
              <a:t> </a:t>
            </a:r>
            <a:r>
              <a:rPr lang="ko-KR" altLang="en-US" sz="6200" dirty="0" err="1" smtClean="0"/>
              <a:t>컬렉터</a:t>
            </a:r>
            <a:endParaRPr lang="en-US" altLang="ko-KR" sz="6200" dirty="0" smtClean="0"/>
          </a:p>
          <a:p>
            <a:pPr lvl="1"/>
            <a:r>
              <a:rPr lang="ko-KR" altLang="en-US" sz="6200" dirty="0" smtClean="0"/>
              <a:t>자바는 객체지향 언어이다</a:t>
            </a:r>
            <a:r>
              <a:rPr lang="en-US" altLang="ko-KR" sz="6200" dirty="0" smtClean="0"/>
              <a:t>.</a:t>
            </a:r>
          </a:p>
          <a:p>
            <a:pPr lvl="1"/>
            <a:r>
              <a:rPr lang="ko-KR" altLang="en-US" sz="6200" dirty="0" smtClean="0"/>
              <a:t>자바는 </a:t>
            </a:r>
            <a:r>
              <a:rPr lang="ko-KR" altLang="en-US" sz="6200" dirty="0" err="1" smtClean="0"/>
              <a:t>멀티스레드</a:t>
            </a:r>
            <a:r>
              <a:rPr lang="ko-KR" altLang="en-US" sz="6200" dirty="0" smtClean="0"/>
              <a:t> 프로그래밍을 지원한다</a:t>
            </a:r>
            <a:r>
              <a:rPr lang="en-US" altLang="ko-KR" sz="6200" dirty="0" smtClean="0"/>
              <a:t>.</a:t>
            </a:r>
          </a:p>
          <a:p>
            <a:pPr lvl="1"/>
            <a:r>
              <a:rPr lang="ko-KR" altLang="en-US" sz="6200" dirty="0" smtClean="0"/>
              <a:t>자바를 지원하는 수많은 </a:t>
            </a:r>
            <a:r>
              <a:rPr lang="ko-KR" altLang="en-US" sz="6200" dirty="0" err="1" smtClean="0"/>
              <a:t>오픈소스</a:t>
            </a:r>
            <a:r>
              <a:rPr lang="ko-KR" altLang="en-US" sz="6200" dirty="0" smtClean="0"/>
              <a:t> 프로젝트가 있다</a:t>
            </a:r>
            <a:r>
              <a:rPr lang="en-US" altLang="ko-KR" sz="6200" dirty="0" smtClean="0"/>
              <a:t>. </a:t>
            </a:r>
          </a:p>
          <a:p>
            <a:pPr lvl="1"/>
            <a:endParaRPr lang="en-US" altLang="ko-KR" sz="38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8274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79" y="73088"/>
            <a:ext cx="8692952" cy="646931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Jsp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Java</a:t>
            </a:r>
            <a:r>
              <a:rPr lang="ko-KR" altLang="en-US" dirty="0" smtClean="0"/>
              <a:t>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 연습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import </a:t>
            </a:r>
            <a:r>
              <a:rPr lang="ko-KR" altLang="en-US" dirty="0" smtClean="0">
                <a:solidFill>
                  <a:srgbClr val="0000FF"/>
                </a:solidFill>
              </a:rPr>
              <a:t>활용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9036496" cy="5400600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600" dirty="0"/>
              <a:t>&lt;%@ page language=</a:t>
            </a:r>
            <a:r>
              <a:rPr lang="en-US" altLang="ko-KR" sz="1600" i="1" dirty="0"/>
              <a:t>"java" </a:t>
            </a:r>
            <a:r>
              <a:rPr lang="en-US" altLang="ko-KR" sz="1600" i="1" dirty="0" err="1"/>
              <a:t>contentType</a:t>
            </a:r>
            <a:r>
              <a:rPr lang="en-US" altLang="ko-KR" sz="1600" i="1" dirty="0"/>
              <a:t>="text/html; charset=utf-8"  </a:t>
            </a:r>
            <a:r>
              <a:rPr lang="en-US" altLang="ko-KR" sz="1600" i="1" dirty="0" err="1"/>
              <a:t>pageEncoding</a:t>
            </a:r>
            <a:r>
              <a:rPr lang="en-US" altLang="ko-KR" sz="1600" i="1" dirty="0"/>
              <a:t>="utf-8"%&gt;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&lt;%@ page import=</a:t>
            </a:r>
            <a:r>
              <a:rPr lang="en-US" altLang="ko-KR" sz="1800" i="1" dirty="0"/>
              <a:t>"</a:t>
            </a:r>
            <a:r>
              <a:rPr lang="en-US" altLang="ko-KR" sz="1800" i="1" dirty="0" err="1"/>
              <a:t>com.Hello</a:t>
            </a:r>
            <a:r>
              <a:rPr lang="en-US" altLang="ko-KR" sz="1800" i="1" dirty="0"/>
              <a:t>" %&gt;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400" dirty="0"/>
              <a:t>&lt;!DOCTYPE html PUBLIC "-//W3C//DTD HTML 4.01 Transitional//EN" "http://www.w3.org/TR/html4/loose.dtd"&gt;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&lt;html&gt;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&lt;head&gt;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&lt;meta http-</a:t>
            </a:r>
            <a:r>
              <a:rPr lang="en-US" altLang="ko-KR" sz="1800" dirty="0" err="1"/>
              <a:t>equiv</a:t>
            </a:r>
            <a:r>
              <a:rPr lang="en-US" altLang="ko-KR" sz="1800" dirty="0"/>
              <a:t>=</a:t>
            </a:r>
            <a:r>
              <a:rPr lang="en-US" altLang="ko-KR" sz="1800" i="1" dirty="0"/>
              <a:t>"Content-Type" content="text/html; charset=utf-8"&gt;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&lt;title&gt;Insert title here&lt;/title&gt;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&lt;/head&gt;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&lt;body&gt;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&lt;%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  </a:t>
            </a:r>
            <a:r>
              <a:rPr lang="en-US" altLang="ko-KR" sz="1800" dirty="0" err="1"/>
              <a:t>com.Hello</a:t>
            </a:r>
            <a:r>
              <a:rPr lang="en-US" altLang="ko-KR" sz="1800" dirty="0"/>
              <a:t> </a:t>
            </a:r>
            <a:r>
              <a:rPr lang="en-US" altLang="ko-KR" sz="1800" b="1" dirty="0" err="1" smtClean="0">
                <a:solidFill>
                  <a:srgbClr val="FF0000"/>
                </a:solidFill>
              </a:rPr>
              <a:t>myBean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= </a:t>
            </a:r>
            <a:r>
              <a:rPr lang="en-US" altLang="ko-KR" sz="1800" b="1" dirty="0"/>
              <a:t>new </a:t>
            </a:r>
            <a:r>
              <a:rPr lang="en-US" altLang="ko-KR" sz="1800" b="1" dirty="0" err="1"/>
              <a:t>com.Hello</a:t>
            </a:r>
            <a:r>
              <a:rPr lang="en-US" altLang="ko-KR" sz="1800" b="1" dirty="0"/>
              <a:t>();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ko-KR" altLang="en-US" sz="1800" dirty="0"/>
              <a:t> </a:t>
            </a:r>
            <a:r>
              <a:rPr lang="en-US" altLang="ko-KR" sz="1800" b="1" dirty="0" err="1">
                <a:solidFill>
                  <a:srgbClr val="FF0000"/>
                </a:solidFill>
              </a:rPr>
              <a:t>myBean</a:t>
            </a:r>
            <a:r>
              <a:rPr lang="en-US" altLang="ko-KR" sz="1800" dirty="0" err="1" smtClean="0"/>
              <a:t>.setMessage</a:t>
            </a:r>
            <a:r>
              <a:rPr lang="en-US" altLang="ko-KR" sz="1800" dirty="0"/>
              <a:t>("import </a:t>
            </a:r>
            <a:r>
              <a:rPr lang="en-US" altLang="ko-KR" sz="1800" i="1" dirty="0">
                <a:solidFill>
                  <a:srgbClr val="0000FF"/>
                </a:solidFill>
              </a:rPr>
              <a:t>My First JavaBean!!!</a:t>
            </a:r>
            <a:r>
              <a:rPr lang="en-US" altLang="ko-KR" sz="1800" dirty="0" smtClean="0"/>
              <a:t>");</a:t>
            </a:r>
            <a:endParaRPr lang="en-US" altLang="ko-KR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ko-KR" altLang="en-US" sz="1800" dirty="0"/>
              <a:t> 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  String </a:t>
            </a:r>
            <a:r>
              <a:rPr lang="en-US" altLang="ko-KR" sz="1800" dirty="0">
                <a:solidFill>
                  <a:srgbClr val="0000FF"/>
                </a:solidFill>
              </a:rPr>
              <a:t>me</a:t>
            </a:r>
            <a:r>
              <a:rPr lang="en-US" altLang="ko-KR" sz="1800" dirty="0"/>
              <a:t> = </a:t>
            </a:r>
            <a:r>
              <a:rPr lang="en-US" altLang="ko-KR" sz="1800" b="1" dirty="0" err="1">
                <a:solidFill>
                  <a:srgbClr val="FF0000"/>
                </a:solidFill>
              </a:rPr>
              <a:t>myBean</a:t>
            </a:r>
            <a:r>
              <a:rPr lang="en-US" altLang="ko-KR" sz="1800" b="1" dirty="0">
                <a:solidFill>
                  <a:srgbClr val="FF0000"/>
                </a:solidFill>
              </a:rPr>
              <a:t> </a:t>
            </a:r>
            <a:r>
              <a:rPr lang="en-US" altLang="ko-KR" sz="1800" dirty="0" smtClean="0"/>
              <a:t>.</a:t>
            </a:r>
            <a:r>
              <a:rPr lang="en-US" altLang="ko-KR" sz="1800" dirty="0" err="1" smtClean="0"/>
              <a:t>getMessage</a:t>
            </a:r>
            <a:r>
              <a:rPr lang="en-US" altLang="ko-KR" sz="1800" dirty="0"/>
              <a:t>();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%&gt;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 import Bean ==&gt; &lt;%= </a:t>
            </a:r>
            <a:r>
              <a:rPr lang="en-US" altLang="ko-KR" sz="1800" dirty="0">
                <a:solidFill>
                  <a:srgbClr val="0000FF"/>
                </a:solidFill>
              </a:rPr>
              <a:t>me</a:t>
            </a:r>
            <a:r>
              <a:rPr lang="en-US" altLang="ko-KR" sz="1800" dirty="0"/>
              <a:t> </a:t>
            </a:r>
            <a:r>
              <a:rPr lang="en-US" altLang="ko-KR" sz="1800" dirty="0" smtClean="0"/>
              <a:t>%&gt;  </a:t>
            </a:r>
            <a:r>
              <a:rPr lang="en-US" altLang="ko-KR" sz="1800" dirty="0"/>
              <a:t>or &lt;%= </a:t>
            </a:r>
            <a:r>
              <a:rPr lang="en-US" altLang="ko-KR" sz="1800" u="sng" dirty="0" err="1">
                <a:solidFill>
                  <a:srgbClr val="FF0000"/>
                </a:solidFill>
              </a:rPr>
              <a:t>myBean</a:t>
            </a:r>
            <a:r>
              <a:rPr lang="en-US" altLang="ko-KR" sz="1800" u="sng" dirty="0" err="1">
                <a:solidFill>
                  <a:srgbClr val="0000FF"/>
                </a:solidFill>
              </a:rPr>
              <a:t>.getMessage</a:t>
            </a:r>
            <a:r>
              <a:rPr lang="en-US" altLang="ko-KR" sz="1800" u="sng" dirty="0" smtClean="0">
                <a:solidFill>
                  <a:srgbClr val="0000FF"/>
                </a:solidFill>
              </a:rPr>
              <a:t>()</a:t>
            </a:r>
            <a:r>
              <a:rPr lang="en-US" altLang="ko-KR" sz="1800" dirty="0" smtClean="0"/>
              <a:t> </a:t>
            </a:r>
            <a:r>
              <a:rPr lang="en-US" altLang="ko-KR" sz="1800" dirty="0"/>
              <a:t>%&gt;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&lt;/body&gt;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&lt;/html&gt;</a:t>
            </a:r>
            <a:endParaRPr lang="ko-KR" altLang="en-US" sz="1800" dirty="0" smtClean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23528" y="4797152"/>
            <a:ext cx="3931412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44008" y="3717032"/>
            <a:ext cx="316835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생성자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직접 호출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인스턴스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직접 생성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 flipH="1">
            <a:off x="3635896" y="3861048"/>
            <a:ext cx="1008112" cy="28803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49922" y="1239732"/>
            <a:ext cx="3600400" cy="43293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620344" y="1302312"/>
            <a:ext cx="189587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Import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선언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6" name="직선 화살표 연결선 15"/>
          <p:cNvCxnSpPr>
            <a:cxnSpLocks noChangeShapeType="1"/>
            <a:stCxn id="15" idx="1"/>
            <a:endCxn id="14" idx="3"/>
          </p:cNvCxnSpPr>
          <p:nvPr/>
        </p:nvCxnSpPr>
        <p:spPr bwMode="auto">
          <a:xfrm flipH="1">
            <a:off x="3750322" y="1456201"/>
            <a:ext cx="870022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2706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실행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5257267" cy="273630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836712"/>
            <a:ext cx="3781198" cy="37444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910903" cy="201622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971600" y="3140968"/>
            <a:ext cx="720080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355976" y="764704"/>
            <a:ext cx="352839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1.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오른쪽클릭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&gt; Run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As &gt;Run on Server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endCxn id="7" idx="3"/>
          </p:cNvCxnSpPr>
          <p:nvPr/>
        </p:nvCxnSpPr>
        <p:spPr bwMode="auto">
          <a:xfrm flipH="1">
            <a:off x="1691680" y="908720"/>
            <a:ext cx="2664296" cy="234026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직사각형 10"/>
          <p:cNvSpPr/>
          <p:nvPr/>
        </p:nvSpPr>
        <p:spPr>
          <a:xfrm>
            <a:off x="5220072" y="5085185"/>
            <a:ext cx="136815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결과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확인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2" name="직선 화살표 연결선 11"/>
          <p:cNvCxnSpPr>
            <a:cxnSpLocks noChangeShapeType="1"/>
          </p:cNvCxnSpPr>
          <p:nvPr/>
        </p:nvCxnSpPr>
        <p:spPr bwMode="auto">
          <a:xfrm flipH="1" flipV="1">
            <a:off x="3707904" y="5085184"/>
            <a:ext cx="1512168" cy="14401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30530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7879" y="73088"/>
            <a:ext cx="8692952" cy="646931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Jsp</a:t>
            </a:r>
            <a:r>
              <a:rPr lang="ko-KR" altLang="en-US" dirty="0" smtClean="0"/>
              <a:t>에서 </a:t>
            </a:r>
            <a:r>
              <a:rPr lang="en-US" altLang="ko-KR" dirty="0" smtClean="0"/>
              <a:t>Java</a:t>
            </a:r>
            <a:r>
              <a:rPr lang="ko-KR" altLang="en-US" dirty="0" smtClean="0"/>
              <a:t> </a:t>
            </a:r>
            <a:r>
              <a:rPr lang="en-US" altLang="ko-KR" dirty="0" smtClean="0"/>
              <a:t>bean</a:t>
            </a:r>
            <a:r>
              <a:rPr lang="ko-KR" altLang="en-US" dirty="0" smtClean="0"/>
              <a:t>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 연습</a:t>
            </a:r>
            <a:r>
              <a:rPr lang="en-US" altLang="ko-KR" dirty="0" smtClean="0"/>
              <a:t>(</a:t>
            </a:r>
            <a:r>
              <a:rPr lang="en-US" altLang="ko-KR" dirty="0" smtClean="0">
                <a:solidFill>
                  <a:srgbClr val="0000FF"/>
                </a:solidFill>
              </a:rPr>
              <a:t>import </a:t>
            </a:r>
            <a:r>
              <a:rPr lang="ko-KR" altLang="en-US" dirty="0" smtClean="0">
                <a:solidFill>
                  <a:srgbClr val="0000FF"/>
                </a:solidFill>
              </a:rPr>
              <a:t>활용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9036496" cy="5400600"/>
          </a:xfrm>
        </p:spPr>
        <p:txBody>
          <a:bodyPr>
            <a:noAutofit/>
          </a:bodyPr>
          <a:lstStyle/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600" dirty="0"/>
              <a:t>&lt;%@ page language=</a:t>
            </a:r>
            <a:r>
              <a:rPr lang="en-US" altLang="ko-KR" sz="1600" i="1" dirty="0"/>
              <a:t>"java" </a:t>
            </a:r>
            <a:r>
              <a:rPr lang="en-US" altLang="ko-KR" sz="1600" i="1" dirty="0" err="1"/>
              <a:t>contentType</a:t>
            </a:r>
            <a:r>
              <a:rPr lang="en-US" altLang="ko-KR" sz="1600" i="1" dirty="0"/>
              <a:t>="text/html; charset=utf-8"  </a:t>
            </a:r>
            <a:r>
              <a:rPr lang="en-US" altLang="ko-KR" sz="1600" i="1" dirty="0" err="1"/>
              <a:t>pageEncoding</a:t>
            </a:r>
            <a:r>
              <a:rPr lang="en-US" altLang="ko-KR" sz="1600" i="1" dirty="0"/>
              <a:t>="utf-8"%&gt;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&lt;%@ page import=</a:t>
            </a:r>
            <a:r>
              <a:rPr lang="en-US" altLang="ko-KR" sz="1800" i="1" dirty="0"/>
              <a:t>"</a:t>
            </a:r>
            <a:r>
              <a:rPr lang="en-US" altLang="ko-KR" sz="1800" i="1" dirty="0" err="1"/>
              <a:t>com.Hello</a:t>
            </a:r>
            <a:r>
              <a:rPr lang="en-US" altLang="ko-KR" sz="1800" i="1" dirty="0"/>
              <a:t>" %&gt;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400" dirty="0"/>
              <a:t>&lt;!DOCTYPE html PUBLIC "-//W3C//DTD HTML 4.01 Transitional//EN" "http://www.w3.org/TR/html4/loose.dtd"&gt;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&lt;html&gt;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&lt;head&gt;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&lt;meta http-</a:t>
            </a:r>
            <a:r>
              <a:rPr lang="en-US" altLang="ko-KR" sz="1800" dirty="0" err="1"/>
              <a:t>equiv</a:t>
            </a:r>
            <a:r>
              <a:rPr lang="en-US" altLang="ko-KR" sz="1800" dirty="0"/>
              <a:t>=</a:t>
            </a:r>
            <a:r>
              <a:rPr lang="en-US" altLang="ko-KR" sz="1800" i="1" dirty="0"/>
              <a:t>"Content-Type" content="text/html; charset=utf-8"&gt;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&lt;title&gt;Insert title here&lt;/title&gt;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&lt;/head&gt;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&lt;body&gt;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&lt;%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  </a:t>
            </a:r>
            <a:r>
              <a:rPr lang="en-US" altLang="ko-KR" sz="1800" dirty="0" err="1"/>
              <a:t>com.Hello</a:t>
            </a:r>
            <a:r>
              <a:rPr lang="en-US" altLang="ko-KR" sz="1800" dirty="0"/>
              <a:t> </a:t>
            </a:r>
            <a:r>
              <a:rPr lang="en-US" altLang="ko-KR" sz="1800" b="1" dirty="0">
                <a:solidFill>
                  <a:srgbClr val="0000FF"/>
                </a:solidFill>
              </a:rPr>
              <a:t>h</a:t>
            </a:r>
            <a:r>
              <a:rPr lang="en-US" altLang="ko-KR" sz="1800" b="1" dirty="0"/>
              <a:t>e</a:t>
            </a:r>
            <a:r>
              <a:rPr lang="en-US" altLang="ko-KR" sz="1800" dirty="0"/>
              <a:t> = </a:t>
            </a:r>
            <a:r>
              <a:rPr lang="en-US" altLang="ko-KR" sz="1800" b="1" dirty="0"/>
              <a:t>new </a:t>
            </a:r>
            <a:r>
              <a:rPr lang="en-US" altLang="ko-KR" sz="1800" b="1" dirty="0" err="1"/>
              <a:t>com.Hello</a:t>
            </a:r>
            <a:r>
              <a:rPr lang="en-US" altLang="ko-KR" sz="1800" b="1" dirty="0"/>
              <a:t>();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ko-KR" altLang="en-US" sz="1800" dirty="0"/>
              <a:t>  </a:t>
            </a:r>
            <a:r>
              <a:rPr lang="en-US" altLang="ko-KR" sz="1800" b="1" dirty="0" err="1">
                <a:solidFill>
                  <a:srgbClr val="0000FF"/>
                </a:solidFill>
              </a:rPr>
              <a:t>he</a:t>
            </a:r>
            <a:r>
              <a:rPr lang="en-US" altLang="ko-KR" sz="1800" dirty="0" err="1"/>
              <a:t>.setMessage</a:t>
            </a:r>
            <a:r>
              <a:rPr lang="en-US" altLang="ko-KR" sz="1800" dirty="0"/>
              <a:t>("import </a:t>
            </a:r>
            <a:r>
              <a:rPr lang="ko-KR" altLang="en-US" sz="1800" dirty="0"/>
              <a:t>자바  클래스 </a:t>
            </a:r>
            <a:r>
              <a:rPr lang="ko-KR" altLang="en-US" sz="1800" dirty="0" err="1"/>
              <a:t>인스턴스</a:t>
            </a:r>
            <a:r>
              <a:rPr lang="ko-KR" altLang="en-US" sz="1800" dirty="0"/>
              <a:t> 선언에 의한 메시지 설정 </a:t>
            </a:r>
            <a:r>
              <a:rPr lang="en-US" altLang="ko-KR" sz="1800" dirty="0"/>
              <a:t>");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ko-KR" altLang="en-US" sz="1800" dirty="0"/>
              <a:t>  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  String </a:t>
            </a:r>
            <a:r>
              <a:rPr lang="en-US" altLang="ko-KR" sz="1800" dirty="0">
                <a:solidFill>
                  <a:srgbClr val="0000FF"/>
                </a:solidFill>
              </a:rPr>
              <a:t>me</a:t>
            </a:r>
            <a:r>
              <a:rPr lang="en-US" altLang="ko-KR" sz="1800" dirty="0"/>
              <a:t> = </a:t>
            </a:r>
            <a:r>
              <a:rPr lang="en-US" altLang="ko-KR" sz="1800" dirty="0" err="1"/>
              <a:t>he.getMessage</a:t>
            </a:r>
            <a:r>
              <a:rPr lang="en-US" altLang="ko-KR" sz="1800" dirty="0"/>
              <a:t>();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%&gt;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ko-KR" altLang="en-US" sz="1800" dirty="0"/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 import Bean ==&gt; &lt;%= </a:t>
            </a:r>
            <a:r>
              <a:rPr lang="en-US" altLang="ko-KR" sz="1800" dirty="0">
                <a:solidFill>
                  <a:srgbClr val="0000FF"/>
                </a:solidFill>
              </a:rPr>
              <a:t>me</a:t>
            </a:r>
            <a:r>
              <a:rPr lang="en-US" altLang="ko-KR" sz="1800" dirty="0"/>
              <a:t> %&gt;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&lt;/body&gt;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altLang="ko-KR" sz="1800" dirty="0"/>
              <a:t>&lt;/html&gt;</a:t>
            </a:r>
            <a:endParaRPr lang="ko-KR" altLang="en-US" sz="1800" dirty="0" smtClean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323528" y="4797152"/>
            <a:ext cx="3931412" cy="43204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644008" y="3717032"/>
            <a:ext cx="316835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생성자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직접 호출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인스턴스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직접 생성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 flipH="1">
            <a:off x="3635896" y="3861048"/>
            <a:ext cx="1008112" cy="28803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49922" y="1239732"/>
            <a:ext cx="3600400" cy="43293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620344" y="1302312"/>
            <a:ext cx="1895872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Import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선언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6" name="직선 화살표 연결선 15"/>
          <p:cNvCxnSpPr>
            <a:cxnSpLocks noChangeShapeType="1"/>
            <a:stCxn id="15" idx="1"/>
            <a:endCxn id="14" idx="3"/>
          </p:cNvCxnSpPr>
          <p:nvPr/>
        </p:nvCxnSpPr>
        <p:spPr bwMode="auto">
          <a:xfrm flipH="1">
            <a:off x="3750322" y="1456201"/>
            <a:ext cx="870022" cy="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8995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91" y="1515254"/>
            <a:ext cx="2657475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961" y="3857620"/>
            <a:ext cx="3414680" cy="128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웹서버로</a:t>
            </a:r>
            <a:r>
              <a:rPr lang="ko-KR" altLang="en-US" dirty="0" smtClean="0"/>
              <a:t> 이전 서비스 개시 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2385937" cy="266429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자유형 6"/>
          <p:cNvSpPr/>
          <p:nvPr/>
        </p:nvSpPr>
        <p:spPr>
          <a:xfrm>
            <a:off x="1889760" y="1672590"/>
            <a:ext cx="3489960" cy="2007870"/>
          </a:xfrm>
          <a:custGeom>
            <a:avLst/>
            <a:gdLst>
              <a:gd name="connsiteX0" fmla="*/ 0 w 3489960"/>
              <a:gd name="connsiteY0" fmla="*/ 2007870 h 2007870"/>
              <a:gd name="connsiteX1" fmla="*/ 1546860 w 3489960"/>
              <a:gd name="connsiteY1" fmla="*/ 300990 h 2007870"/>
              <a:gd name="connsiteX2" fmla="*/ 3489960 w 3489960"/>
              <a:gd name="connsiteY2" fmla="*/ 201930 h 2007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9960" h="2007870">
                <a:moveTo>
                  <a:pt x="0" y="2007870"/>
                </a:moveTo>
                <a:cubicBezTo>
                  <a:pt x="482600" y="1304925"/>
                  <a:pt x="965200" y="601980"/>
                  <a:pt x="1546860" y="300990"/>
                </a:cubicBezTo>
                <a:cubicBezTo>
                  <a:pt x="2128520" y="0"/>
                  <a:pt x="2809240" y="100965"/>
                  <a:pt x="3489960" y="20193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/>
        </p:nvSpPr>
        <p:spPr>
          <a:xfrm rot="21314087">
            <a:off x="1652215" y="2672445"/>
            <a:ext cx="4351020" cy="680720"/>
          </a:xfrm>
          <a:custGeom>
            <a:avLst/>
            <a:gdLst>
              <a:gd name="connsiteX0" fmla="*/ 0 w 4351020"/>
              <a:gd name="connsiteY0" fmla="*/ 15240 h 680720"/>
              <a:gd name="connsiteX1" fmla="*/ 3086100 w 4351020"/>
              <a:gd name="connsiteY1" fmla="*/ 678180 h 680720"/>
              <a:gd name="connsiteX2" fmla="*/ 4351020 w 4351020"/>
              <a:gd name="connsiteY2" fmla="*/ 0 h 680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51020" h="680720">
                <a:moveTo>
                  <a:pt x="0" y="15240"/>
                </a:moveTo>
                <a:cubicBezTo>
                  <a:pt x="1180465" y="347980"/>
                  <a:pt x="2360930" y="680720"/>
                  <a:pt x="3086100" y="678180"/>
                </a:cubicBezTo>
                <a:cubicBezTo>
                  <a:pt x="3811270" y="675640"/>
                  <a:pt x="4081145" y="337820"/>
                  <a:pt x="4351020" y="0"/>
                </a:cubicBezTo>
              </a:path>
            </a:pathLst>
          </a:custGeom>
          <a:ln w="12700">
            <a:solidFill>
              <a:srgbClr val="CC33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347864" y="696907"/>
            <a:ext cx="1440160" cy="1200329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1.WebContents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폴더의 모든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*.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파일이나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폴더를 서버의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login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폴더로 복사 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예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hello.jsp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200" dirty="0">
              <a:solidFill>
                <a:srgbClr val="0000CC"/>
              </a:solidFill>
            </a:endParaRPr>
          </a:p>
        </p:txBody>
      </p:sp>
      <p:cxnSp>
        <p:nvCxnSpPr>
          <p:cNvPr id="10" name="직선 화살표 연결선 9"/>
          <p:cNvCxnSpPr>
            <a:cxnSpLocks noChangeShapeType="1"/>
          </p:cNvCxnSpPr>
          <p:nvPr/>
        </p:nvCxnSpPr>
        <p:spPr bwMode="auto">
          <a:xfrm flipH="1">
            <a:off x="2915816" y="1052735"/>
            <a:ext cx="432048" cy="129614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3" name="직사각형 12"/>
          <p:cNvSpPr/>
          <p:nvPr/>
        </p:nvSpPr>
        <p:spPr>
          <a:xfrm>
            <a:off x="3112966" y="3504561"/>
            <a:ext cx="2251580" cy="83099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폴더를 그대로 복사하거나 서버에 폴더 이름을 동일하게 만들고  폴더 안의 파일을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 (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예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en-US" altLang="ko-KR" sz="1200" dirty="0" err="1" smtClean="0">
                <a:latin typeface="HY강B" pitchFamily="18" charset="-127"/>
                <a:ea typeface="HY강B" pitchFamily="18" charset="-127"/>
              </a:rPr>
              <a:t>Hello.class</a:t>
            </a:r>
            <a:r>
              <a:rPr lang="en-US" altLang="ko-KR" sz="12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200" dirty="0" smtClean="0">
                <a:latin typeface="HY강B" pitchFamily="18" charset="-127"/>
                <a:ea typeface="HY강B" pitchFamily="18" charset="-127"/>
              </a:rPr>
              <a:t> 복사 </a:t>
            </a:r>
            <a:endParaRPr lang="ko-KR" altLang="en-US" sz="1200" dirty="0">
              <a:solidFill>
                <a:srgbClr val="0000CC"/>
              </a:solidFill>
            </a:endParaRPr>
          </a:p>
        </p:txBody>
      </p:sp>
      <p:cxnSp>
        <p:nvCxnSpPr>
          <p:cNvPr id="14" name="직선 화살표 연결선 13"/>
          <p:cNvCxnSpPr>
            <a:cxnSpLocks noChangeShapeType="1"/>
            <a:stCxn id="13" idx="0"/>
          </p:cNvCxnSpPr>
          <p:nvPr/>
        </p:nvCxnSpPr>
        <p:spPr bwMode="auto">
          <a:xfrm flipH="1" flipV="1">
            <a:off x="3827726" y="3282067"/>
            <a:ext cx="411030" cy="22249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8" name="직사각형 17"/>
          <p:cNvSpPr/>
          <p:nvPr/>
        </p:nvSpPr>
        <p:spPr>
          <a:xfrm>
            <a:off x="6022422" y="3282067"/>
            <a:ext cx="2315215" cy="307777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3. IE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에서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서비스 확인</a:t>
            </a:r>
            <a:endParaRPr lang="ko-KR" altLang="en-US" sz="1400" dirty="0">
              <a:solidFill>
                <a:srgbClr val="0000CC"/>
              </a:solidFill>
            </a:endParaRPr>
          </a:p>
        </p:txBody>
      </p:sp>
      <p:cxnSp>
        <p:nvCxnSpPr>
          <p:cNvPr id="19" name="직선 화살표 연결선 18"/>
          <p:cNvCxnSpPr>
            <a:cxnSpLocks noChangeShapeType="1"/>
            <a:stCxn id="18" idx="2"/>
          </p:cNvCxnSpPr>
          <p:nvPr/>
        </p:nvCxnSpPr>
        <p:spPr bwMode="auto">
          <a:xfrm>
            <a:off x="7180030" y="3589844"/>
            <a:ext cx="237509" cy="35020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4" name="TextBox 3"/>
          <p:cNvSpPr txBox="1"/>
          <p:nvPr/>
        </p:nvSpPr>
        <p:spPr>
          <a:xfrm>
            <a:off x="482977" y="693277"/>
            <a:ext cx="2896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PC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의 </a:t>
            </a:r>
            <a:r>
              <a:rPr lang="en-US" altLang="ko-KR" sz="1400" dirty="0" err="1" smtClean="0">
                <a:latin typeface="HY강B" pitchFamily="18" charset="-127"/>
                <a:ea typeface="HY강B" pitchFamily="18" charset="-127"/>
              </a:rPr>
              <a:t>WebProject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폴더</a:t>
            </a:r>
            <a:endParaRPr lang="en-US" altLang="ko-KR" sz="14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(eclipse workspace or </a:t>
            </a: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기타 위치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 </a:t>
            </a: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966292" y="2060848"/>
            <a:ext cx="1080120" cy="172819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5364546" y="763310"/>
            <a:ext cx="3440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서버의 </a:t>
            </a:r>
            <a:r>
              <a:rPr lang="ko-KR" altLang="en-US" sz="1400" dirty="0" err="1" smtClean="0">
                <a:latin typeface="HY강B" pitchFamily="18" charset="-127"/>
                <a:ea typeface="HY강B" pitchFamily="18" charset="-127"/>
              </a:rPr>
              <a:t>학생홈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예</a:t>
            </a:r>
            <a:r>
              <a:rPr lang="en-US" altLang="ko-KR" sz="1400" dirty="0">
                <a:latin typeface="HY강B" pitchFamily="18" charset="-127"/>
                <a:ea typeface="HY강B" pitchFamily="18" charset="-127"/>
              </a:rPr>
              <a:t>: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20060011)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폴더 아래의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login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폴더 부터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시작할 경우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(168.126.146.37) </a:t>
            </a: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ko-KR" altLang="en-US" sz="14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3" name="직사각형 22"/>
          <p:cNvSpPr>
            <a:spLocks noChangeArrowheads="1"/>
          </p:cNvSpPr>
          <p:nvPr/>
        </p:nvSpPr>
        <p:spPr bwMode="auto">
          <a:xfrm>
            <a:off x="5537341" y="1549954"/>
            <a:ext cx="639688" cy="15925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560068" y="1555964"/>
            <a:ext cx="737702" cy="161583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altLang="ko-KR" sz="1050" dirty="0" smtClean="0">
                <a:latin typeface="HY강B" pitchFamily="18" charset="-127"/>
                <a:ea typeface="HY강B" pitchFamily="18" charset="-127"/>
              </a:rPr>
              <a:t>20060001</a:t>
            </a:r>
            <a:endParaRPr lang="ko-KR" altLang="en-US" sz="1050" dirty="0"/>
          </a:p>
        </p:txBody>
      </p:sp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5581885" y="1821964"/>
            <a:ext cx="468395" cy="10801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6195250" y="3907445"/>
            <a:ext cx="2504212" cy="13849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tIns="0" bIns="0" rtlCol="0">
            <a:spAutoFit/>
          </a:bodyPr>
          <a:lstStyle/>
          <a:p>
            <a:r>
              <a:rPr lang="en-US" altLang="ko-KR" sz="900" dirty="0" smtClean="0">
                <a:latin typeface="HY강B" pitchFamily="18" charset="-127"/>
                <a:ea typeface="HY강B" pitchFamily="18" charset="-127"/>
              </a:rPr>
              <a:t>http://168.126.146.37//20060001/login/Hello.jsp</a:t>
            </a:r>
            <a:endParaRPr lang="ko-KR" altLang="en-US" sz="900" dirty="0"/>
          </a:p>
        </p:txBody>
      </p:sp>
      <p:sp>
        <p:nvSpPr>
          <p:cNvPr id="33" name="직사각형 32"/>
          <p:cNvSpPr>
            <a:spLocks noChangeArrowheads="1"/>
          </p:cNvSpPr>
          <p:nvPr/>
        </p:nvSpPr>
        <p:spPr bwMode="auto">
          <a:xfrm>
            <a:off x="1141315" y="2100975"/>
            <a:ext cx="695885" cy="119129"/>
          </a:xfrm>
          <a:prstGeom prst="rect">
            <a:avLst/>
          </a:prstGeom>
          <a:noFill/>
          <a:ln w="9525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55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Java Bean</a:t>
            </a:r>
            <a:r>
              <a:rPr lang="ko-KR" altLang="en-US" dirty="0"/>
              <a:t>을 이용한 회원관리 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715360" y="4251460"/>
            <a:ext cx="7704856" cy="864096"/>
            <a:chOff x="719572" y="1988840"/>
            <a:chExt cx="7704856" cy="864096"/>
          </a:xfrm>
        </p:grpSpPr>
        <p:cxnSp>
          <p:nvCxnSpPr>
            <p:cNvPr id="4" name="직선 화살표 연결선 3"/>
            <p:cNvCxnSpPr/>
            <p:nvPr/>
          </p:nvCxnSpPr>
          <p:spPr>
            <a:xfrm>
              <a:off x="5040052" y="2636912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3239852" y="256490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719572" y="2132856"/>
              <a:ext cx="648072" cy="594809"/>
            </a:xfrm>
            <a:prstGeom prst="rect">
              <a:avLst/>
            </a:prstGeom>
            <a:noFill/>
          </p:spPr>
        </p:pic>
        <p:grpSp>
          <p:nvGrpSpPr>
            <p:cNvPr id="7" name="그룹 6"/>
            <p:cNvGrpSpPr/>
            <p:nvPr/>
          </p:nvGrpSpPr>
          <p:grpSpPr>
            <a:xfrm>
              <a:off x="2519772" y="2204864"/>
              <a:ext cx="1080120" cy="576064"/>
              <a:chOff x="2051720" y="1772816"/>
              <a:chExt cx="1080120" cy="576064"/>
            </a:xfrm>
          </p:grpSpPr>
          <p:sp>
            <p:nvSpPr>
              <p:cNvPr id="8" name="직사각형 7"/>
              <p:cNvSpPr/>
              <p:nvPr/>
            </p:nvSpPr>
            <p:spPr>
              <a:xfrm>
                <a:off x="2051720" y="1772816"/>
                <a:ext cx="792088" cy="43204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00"/>
                    </a:solidFill>
                    <a:latin typeface="HY강B" pitchFamily="18" charset="-127"/>
                    <a:ea typeface="HY강B" pitchFamily="18" charset="-127"/>
                  </a:rPr>
                  <a:t>JSP</a:t>
                </a:r>
                <a:endParaRPr lang="ko-KR" altLang="en-US" dirty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9" name="직사각형 8"/>
              <p:cNvSpPr/>
              <p:nvPr/>
            </p:nvSpPr>
            <p:spPr>
              <a:xfrm>
                <a:off x="2195736" y="1844824"/>
                <a:ext cx="792088" cy="43204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00"/>
                    </a:solidFill>
                    <a:latin typeface="HY강B" pitchFamily="18" charset="-127"/>
                    <a:ea typeface="HY강B" pitchFamily="18" charset="-127"/>
                  </a:rPr>
                  <a:t>JSP</a:t>
                </a:r>
                <a:endParaRPr lang="ko-KR" altLang="en-US" dirty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0" name="직사각형 9"/>
              <p:cNvSpPr/>
              <p:nvPr/>
            </p:nvSpPr>
            <p:spPr>
              <a:xfrm>
                <a:off x="2339752" y="1916832"/>
                <a:ext cx="792088" cy="43204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00"/>
                    </a:solidFill>
                    <a:latin typeface="HY강B" pitchFamily="18" charset="-127"/>
                    <a:ea typeface="HY강B" pitchFamily="18" charset="-127"/>
                  </a:rPr>
                  <a:t>JSP</a:t>
                </a:r>
                <a:endParaRPr lang="ko-KR" altLang="en-US" dirty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grpSp>
          <p:nvGrpSpPr>
            <p:cNvPr id="11" name="그룹 10"/>
            <p:cNvGrpSpPr/>
            <p:nvPr/>
          </p:nvGrpSpPr>
          <p:grpSpPr>
            <a:xfrm>
              <a:off x="4031940" y="2276872"/>
              <a:ext cx="1080120" cy="576064"/>
              <a:chOff x="2051720" y="1772816"/>
              <a:chExt cx="1080120" cy="576064"/>
            </a:xfrm>
          </p:grpSpPr>
          <p:sp>
            <p:nvSpPr>
              <p:cNvPr id="12" name="직사각형 11"/>
              <p:cNvSpPr/>
              <p:nvPr/>
            </p:nvSpPr>
            <p:spPr>
              <a:xfrm>
                <a:off x="2051720" y="1772816"/>
                <a:ext cx="792088" cy="43204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00"/>
                    </a:solidFill>
                    <a:latin typeface="HY강B" pitchFamily="18" charset="-127"/>
                    <a:ea typeface="HY강B" pitchFamily="18" charset="-127"/>
                  </a:rPr>
                  <a:t>JSP</a:t>
                </a:r>
                <a:endParaRPr lang="ko-KR" altLang="en-US" dirty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>
                <a:off x="2195736" y="1844824"/>
                <a:ext cx="792088" cy="43204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00"/>
                    </a:solidFill>
                    <a:latin typeface="HY강B" pitchFamily="18" charset="-127"/>
                    <a:ea typeface="HY강B" pitchFamily="18" charset="-127"/>
                  </a:rPr>
                  <a:t>JSP</a:t>
                </a:r>
                <a:endParaRPr lang="ko-KR" altLang="en-US" dirty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2339752" y="1916832"/>
                <a:ext cx="792088" cy="432048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0000"/>
                    </a:solidFill>
                    <a:latin typeface="HY강B" pitchFamily="18" charset="-127"/>
                    <a:ea typeface="HY강B" pitchFamily="18" charset="-127"/>
                  </a:rPr>
                  <a:t>Java</a:t>
                </a:r>
              </a:p>
              <a:p>
                <a:pPr algn="ctr">
                  <a:lnSpc>
                    <a:spcPts val="1500"/>
                  </a:lnSpc>
                </a:pPr>
                <a:r>
                  <a:rPr lang="en-US" altLang="ko-KR" dirty="0" smtClean="0">
                    <a:solidFill>
                      <a:srgbClr val="000000"/>
                    </a:solidFill>
                    <a:latin typeface="HY강B" pitchFamily="18" charset="-127"/>
                    <a:ea typeface="HY강B" pitchFamily="18" charset="-127"/>
                  </a:rPr>
                  <a:t>Bean</a:t>
                </a:r>
                <a:endParaRPr lang="ko-KR" altLang="en-US" dirty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endParaRPr>
              </a:p>
            </p:txBody>
          </p:sp>
        </p:grpSp>
        <p:sp>
          <p:nvSpPr>
            <p:cNvPr id="15" name="원통 14"/>
            <p:cNvSpPr/>
            <p:nvPr/>
          </p:nvSpPr>
          <p:spPr>
            <a:xfrm>
              <a:off x="5760132" y="2060848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16" name="직선 화살표 연결선 15"/>
            <p:cNvCxnSpPr/>
            <p:nvPr/>
          </p:nvCxnSpPr>
          <p:spPr>
            <a:xfrm>
              <a:off x="1602336" y="2451368"/>
              <a:ext cx="720080" cy="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>
              <a:off x="1617576" y="2337832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583668" y="1988840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80240" y="249289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6480212" y="2204864"/>
              <a:ext cx="194421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 smtClean="0">
                  <a:latin typeface="HY강B" pitchFamily="18" charset="-127"/>
                  <a:ea typeface="HY강B" pitchFamily="18" charset="-127"/>
                </a:rPr>
                <a:t>MVC </a:t>
              </a:r>
              <a:r>
                <a:rPr lang="ko-KR" altLang="en-US" sz="1400" dirty="0" smtClean="0">
                  <a:latin typeface="HY강B" pitchFamily="18" charset="-127"/>
                  <a:ea typeface="HY강B" pitchFamily="18" charset="-127"/>
                </a:rPr>
                <a:t>모델</a:t>
              </a:r>
              <a:r>
                <a:rPr lang="en-US" altLang="ko-KR" sz="1400" dirty="0" smtClean="0">
                  <a:latin typeface="HY강B" pitchFamily="18" charset="-127"/>
                  <a:ea typeface="HY강B" pitchFamily="18" charset="-127"/>
                </a:rPr>
                <a:t> 1 </a:t>
              </a:r>
            </a:p>
            <a:p>
              <a:r>
                <a:rPr lang="en-US" altLang="ko-KR" sz="1400" dirty="0" smtClean="0">
                  <a:latin typeface="HY강B" pitchFamily="18" charset="-127"/>
                  <a:ea typeface="HY강B" pitchFamily="18" charset="-127"/>
                </a:rPr>
                <a:t>Bean</a:t>
              </a:r>
              <a:r>
                <a:rPr lang="ko-KR" altLang="en-US" sz="1400" dirty="0" smtClean="0">
                  <a:latin typeface="HY강B" pitchFamily="18" charset="-127"/>
                  <a:ea typeface="HY강B" pitchFamily="18" charset="-127"/>
                </a:rPr>
                <a:t>에서 </a:t>
              </a:r>
              <a:r>
                <a:rPr lang="en-US" altLang="ko-KR" sz="1400" dirty="0" smtClean="0">
                  <a:latin typeface="HY강B" pitchFamily="18" charset="-127"/>
                  <a:ea typeface="HY강B" pitchFamily="18" charset="-127"/>
                </a:rPr>
                <a:t>DB</a:t>
              </a:r>
              <a:r>
                <a:rPr lang="ko-KR" altLang="en-US" sz="1400" dirty="0" smtClean="0">
                  <a:latin typeface="HY강B" pitchFamily="18" charset="-127"/>
                  <a:ea typeface="HY강B" pitchFamily="18" charset="-127"/>
                </a:rPr>
                <a:t> 접근 </a:t>
              </a:r>
              <a:endParaRPr lang="ko-KR" altLang="en-US" sz="1400" dirty="0">
                <a:latin typeface="HY강B" pitchFamily="18" charset="-127"/>
                <a:ea typeface="HY강B" pitchFamily="18" charset="-127"/>
              </a:endParaRPr>
            </a:p>
          </p:txBody>
        </p:sp>
      </p:grpSp>
      <p:grpSp>
        <p:nvGrpSpPr>
          <p:cNvPr id="22" name="그룹 21"/>
          <p:cNvGrpSpPr/>
          <p:nvPr/>
        </p:nvGrpSpPr>
        <p:grpSpPr>
          <a:xfrm>
            <a:off x="755576" y="1165508"/>
            <a:ext cx="4608512" cy="882955"/>
            <a:chOff x="539552" y="1628800"/>
            <a:chExt cx="4608512" cy="882955"/>
          </a:xfrm>
        </p:grpSpPr>
        <p:pic>
          <p:nvPicPr>
            <p:cNvPr id="23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39552" y="1864232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24" name="직사각형 23"/>
            <p:cNvSpPr/>
            <p:nvPr/>
          </p:nvSpPr>
          <p:spPr>
            <a:xfrm>
              <a:off x="2267744" y="1772816"/>
              <a:ext cx="950505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2391188" y="1859969"/>
              <a:ext cx="999882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  <a:endParaRPr lang="ko-KR" altLang="en-US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6" name="원통 25"/>
            <p:cNvSpPr/>
            <p:nvPr/>
          </p:nvSpPr>
          <p:spPr>
            <a:xfrm>
              <a:off x="4644008" y="162880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27" name="직선 화살표 연결선 26"/>
            <p:cNvCxnSpPr/>
            <p:nvPr/>
          </p:nvCxnSpPr>
          <p:spPr>
            <a:xfrm>
              <a:off x="1475656" y="1988840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>
              <a:off x="3779912" y="2132856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/>
            <p:cNvCxnSpPr/>
            <p:nvPr/>
          </p:nvCxnSpPr>
          <p:spPr>
            <a:xfrm flipH="1">
              <a:off x="1437556" y="215914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403648" y="1700808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26508" y="2132856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2699792" y="1700808"/>
              <a:ext cx="108012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endParaRPr lang="ko-KR" altLang="en-US" sz="16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555776" y="1988840"/>
              <a:ext cx="10492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JSP</a:t>
              </a:r>
            </a:p>
            <a:p>
              <a:pPr algn="ctr"/>
              <a:r>
                <a:rPr lang="en-US" altLang="ko-KR" sz="14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HTML+Java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5724128" y="1453540"/>
            <a:ext cx="1944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서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DB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직접 접근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 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2483768" y="877476"/>
            <a:ext cx="19442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latin typeface="HY엽서L" pitchFamily="18" charset="-127"/>
                <a:ea typeface="HY엽서L" pitchFamily="18" charset="-127"/>
              </a:rPr>
              <a:t>JSP</a:t>
            </a:r>
            <a:r>
              <a:rPr lang="ko-KR" altLang="en-US" sz="1200" b="1" dirty="0" smtClean="0">
                <a:latin typeface="HY엽서L" pitchFamily="18" charset="-127"/>
                <a:ea typeface="HY엽서L" pitchFamily="18" charset="-127"/>
              </a:rPr>
              <a:t>간 복잡한 이동</a:t>
            </a:r>
            <a:endParaRPr lang="ko-KR" altLang="en-US" sz="1200" b="1" dirty="0">
              <a:latin typeface="HY엽서L" pitchFamily="18" charset="-127"/>
              <a:ea typeface="HY엽서L" pitchFamily="18" charset="-127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3635896" y="1381532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3432" y="2487379"/>
            <a:ext cx="4649493" cy="136815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9" name="직사각형 38"/>
          <p:cNvSpPr/>
          <p:nvPr/>
        </p:nvSpPr>
        <p:spPr>
          <a:xfrm>
            <a:off x="6156176" y="2631395"/>
            <a:ext cx="27921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DB </a:t>
            </a: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연동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부분</a:t>
            </a:r>
            <a:r>
              <a:rPr lang="en-US" altLang="ko-KR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(Model): bean</a:t>
            </a: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400" dirty="0" smtClean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400" dirty="0">
              <a:solidFill>
                <a:srgbClr val="0000FF"/>
              </a:solidFill>
              <a:latin typeface="HY강B" pitchFamily="18" charset="-127"/>
              <a:ea typeface="HY강B" pitchFamily="18" charset="-12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화면 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부분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(View)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:</a:t>
            </a:r>
            <a:r>
              <a:rPr lang="ko-KR" altLang="en-US" sz="14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400" dirty="0" smtClean="0">
                <a:latin typeface="HY강B" pitchFamily="18" charset="-127"/>
                <a:ea typeface="HY강B" pitchFamily="18" charset="-127"/>
              </a:rPr>
              <a:t>JSP   </a:t>
            </a:r>
            <a:endParaRPr lang="ko-KR" altLang="en-US" sz="1400" dirty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40" name="아래쪽 화살표 39"/>
          <p:cNvSpPr/>
          <p:nvPr/>
        </p:nvSpPr>
        <p:spPr>
          <a:xfrm>
            <a:off x="3107153" y="2108761"/>
            <a:ext cx="499941" cy="1564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위쪽 화살표 40"/>
          <p:cNvSpPr/>
          <p:nvPr/>
        </p:nvSpPr>
        <p:spPr>
          <a:xfrm>
            <a:off x="3171958" y="4179452"/>
            <a:ext cx="524630" cy="2105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TextBox 41"/>
          <p:cNvSpPr txBox="1"/>
          <p:nvPr/>
        </p:nvSpPr>
        <p:spPr>
          <a:xfrm>
            <a:off x="1439868" y="2700868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smtClean="0"/>
              <a:t>logform.html</a:t>
            </a:r>
            <a:endParaRPr lang="ko-KR" alt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454108" y="3508628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smtClean="0"/>
              <a:t>logform.html</a:t>
            </a:r>
            <a:endParaRPr lang="ko-KR" altLang="en-US" sz="1200" dirty="0"/>
          </a:p>
        </p:txBody>
      </p:sp>
      <p:sp>
        <p:nvSpPr>
          <p:cNvPr id="44" name="왼쪽 화살표 43"/>
          <p:cNvSpPr/>
          <p:nvPr/>
        </p:nvSpPr>
        <p:spPr>
          <a:xfrm>
            <a:off x="3927512" y="3578928"/>
            <a:ext cx="216024" cy="1363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왼쪽 화살표 44"/>
          <p:cNvSpPr/>
          <p:nvPr/>
        </p:nvSpPr>
        <p:spPr>
          <a:xfrm>
            <a:off x="3608628" y="4769412"/>
            <a:ext cx="363644" cy="1193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4197052" y="3516248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smtClean="0"/>
              <a:t>MemberDao.java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0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Java Bean</a:t>
            </a:r>
            <a:r>
              <a:rPr lang="ko-KR" altLang="en-US" dirty="0" smtClean="0"/>
              <a:t>을 이용한 회원관리 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80728"/>
            <a:ext cx="2276475" cy="4114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348" y="908720"/>
            <a:ext cx="4649493" cy="136815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348881"/>
            <a:ext cx="4686059" cy="12961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717032"/>
            <a:ext cx="4680520" cy="168697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2624" y="2125236"/>
            <a:ext cx="978024" cy="9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2" name="직선 화살표 연결선 141"/>
          <p:cNvCxnSpPr/>
          <p:nvPr/>
        </p:nvCxnSpPr>
        <p:spPr>
          <a:xfrm>
            <a:off x="4355976" y="2168860"/>
            <a:ext cx="1800200" cy="108012"/>
          </a:xfrm>
          <a:prstGeom prst="straightConnector1">
            <a:avLst/>
          </a:prstGeom>
          <a:ln w="1270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직선 화살표 연결선 143"/>
          <p:cNvCxnSpPr/>
          <p:nvPr/>
        </p:nvCxnSpPr>
        <p:spPr>
          <a:xfrm flipV="1">
            <a:off x="4211960" y="2348880"/>
            <a:ext cx="1944216" cy="936104"/>
          </a:xfrm>
          <a:prstGeom prst="straightConnector1">
            <a:avLst/>
          </a:prstGeom>
          <a:ln w="1270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화살표 연결선 146"/>
          <p:cNvCxnSpPr/>
          <p:nvPr/>
        </p:nvCxnSpPr>
        <p:spPr>
          <a:xfrm flipV="1">
            <a:off x="4211960" y="2348880"/>
            <a:ext cx="2016224" cy="2304256"/>
          </a:xfrm>
          <a:prstGeom prst="straightConnector1">
            <a:avLst/>
          </a:prstGeom>
          <a:ln w="1270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직선 연결선 150"/>
          <p:cNvCxnSpPr/>
          <p:nvPr/>
        </p:nvCxnSpPr>
        <p:spPr>
          <a:xfrm>
            <a:off x="5940152" y="3542536"/>
            <a:ext cx="100811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직선 연결선 151"/>
          <p:cNvCxnSpPr/>
          <p:nvPr/>
        </p:nvCxnSpPr>
        <p:spPr>
          <a:xfrm>
            <a:off x="6092552" y="4221088"/>
            <a:ext cx="121575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직선 연결선 152"/>
          <p:cNvCxnSpPr/>
          <p:nvPr/>
        </p:nvCxnSpPr>
        <p:spPr>
          <a:xfrm>
            <a:off x="6084168" y="4581128"/>
            <a:ext cx="122413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6137508" y="1988840"/>
            <a:ext cx="1440160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86212" y="5460067"/>
            <a:ext cx="4536504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분리하는 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Model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은 모듈의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응집도</a:t>
            </a:r>
            <a:r>
              <a:rPr lang="ko-KR" altLang="en-US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를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높아지고  모듈간 </a:t>
            </a:r>
            <a:r>
              <a:rPr lang="ko-KR" altLang="en-US" sz="12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결합도는</a:t>
            </a:r>
            <a:r>
              <a:rPr lang="ko-KR" altLang="en-US" sz="12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낮아진다</a:t>
            </a:r>
            <a:r>
              <a:rPr lang="en-US" altLang="ko-KR" sz="1200" b="1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endParaRPr lang="ko-KR" altLang="en-US" sz="1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6692" y="1112832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smtClean="0"/>
              <a:t>logform.html</a:t>
            </a:r>
            <a:endParaRPr lang="ko-KR" altLang="en-US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516692" y="1922348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smtClean="0"/>
              <a:t>logform.html</a:t>
            </a:r>
            <a:endParaRPr lang="ko-KR" alt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486212" y="2524693"/>
            <a:ext cx="9229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err="1" smtClean="0"/>
              <a:t>entryform.jsp</a:t>
            </a:r>
            <a:endParaRPr lang="ko-KR" alt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519788" y="3250297"/>
            <a:ext cx="9229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err="1" smtClean="0"/>
              <a:t>entryform.jsp</a:t>
            </a:r>
            <a:endParaRPr lang="ko-KR" alt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537360" y="3914388"/>
            <a:ext cx="9229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err="1" smtClean="0"/>
              <a:t>entryform.jsp</a:t>
            </a:r>
            <a:endParaRPr lang="ko-KR" altLang="en-US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537360" y="4596755"/>
            <a:ext cx="922960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err="1" smtClean="0"/>
              <a:t>entryform.jsp</a:t>
            </a:r>
            <a:endParaRPr lang="ko-KR" alt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803187" y="908866"/>
            <a:ext cx="1224136" cy="21236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동일한</a:t>
            </a:r>
            <a:r>
              <a:rPr lang="en-US" altLang="ko-KR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테이블에서 조회</a:t>
            </a:r>
            <a:r>
              <a:rPr lang="en-US" altLang="ko-KR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검색</a:t>
            </a:r>
            <a:r>
              <a:rPr lang="en-US" altLang="ko-KR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), </a:t>
            </a:r>
            <a:r>
              <a:rPr lang="ko-KR" altLang="en-US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입력</a:t>
            </a:r>
            <a:r>
              <a:rPr lang="en-US" altLang="ko-KR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수정</a:t>
            </a:r>
            <a:r>
              <a:rPr lang="en-US" altLang="ko-KR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</a:t>
            </a:r>
            <a:r>
              <a:rPr lang="ko-KR" altLang="en-US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삭제 작업을 진행하는 부분을 하나의 클래스에 모아 처리</a:t>
            </a:r>
            <a:endParaRPr lang="en-US" altLang="ko-KR" sz="1200" dirty="0" smtClean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200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데이터 접근객체</a:t>
            </a:r>
            <a:r>
              <a:rPr lang="en-US" altLang="ko-KR" sz="12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sz="12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37" name="왼쪽 화살표 36"/>
          <p:cNvSpPr/>
          <p:nvPr/>
        </p:nvSpPr>
        <p:spPr>
          <a:xfrm>
            <a:off x="2999636" y="2004080"/>
            <a:ext cx="147444" cy="1363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왼쪽 화살표 55"/>
          <p:cNvSpPr/>
          <p:nvPr/>
        </p:nvSpPr>
        <p:spPr>
          <a:xfrm>
            <a:off x="3124220" y="3349372"/>
            <a:ext cx="110108" cy="121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왼쪽 화살표 56"/>
          <p:cNvSpPr/>
          <p:nvPr/>
        </p:nvSpPr>
        <p:spPr>
          <a:xfrm>
            <a:off x="3156434" y="4697536"/>
            <a:ext cx="110108" cy="12115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직사각형 58"/>
          <p:cNvSpPr/>
          <p:nvPr/>
        </p:nvSpPr>
        <p:spPr>
          <a:xfrm>
            <a:off x="3318320" y="1969746"/>
            <a:ext cx="939360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ko-KR" sz="1000" dirty="0">
                <a:latin typeface="HY강B" panose="02030600000101010101" pitchFamily="18" charset="-127"/>
                <a:ea typeface="HY강B" panose="02030600000101010101" pitchFamily="18" charset="-127"/>
              </a:rPr>
              <a:t>M</a:t>
            </a:r>
            <a:r>
              <a:rPr lang="en-US" altLang="ko-KR" sz="1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emberDao.java</a:t>
            </a:r>
            <a:endParaRPr lang="ko-KR" altLang="en-US" sz="1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1" name="직사각형 60"/>
          <p:cNvSpPr/>
          <p:nvPr/>
        </p:nvSpPr>
        <p:spPr>
          <a:xfrm>
            <a:off x="3338908" y="3275825"/>
            <a:ext cx="939360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ko-KR" sz="1000" dirty="0">
                <a:latin typeface="HY강B" panose="02030600000101010101" pitchFamily="18" charset="-127"/>
                <a:ea typeface="HY강B" panose="02030600000101010101" pitchFamily="18" charset="-127"/>
              </a:rPr>
              <a:t>M</a:t>
            </a:r>
            <a:r>
              <a:rPr lang="en-US" altLang="ko-KR" sz="1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emberDao.java</a:t>
            </a:r>
            <a:endParaRPr lang="ko-KR" altLang="en-US" sz="1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2" name="직사각형 61"/>
          <p:cNvSpPr/>
          <p:nvPr/>
        </p:nvSpPr>
        <p:spPr>
          <a:xfrm>
            <a:off x="3348036" y="4619466"/>
            <a:ext cx="939360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ko-KR" sz="1000" dirty="0">
                <a:latin typeface="HY강B" panose="02030600000101010101" pitchFamily="18" charset="-127"/>
                <a:ea typeface="HY강B" panose="02030600000101010101" pitchFamily="18" charset="-127"/>
              </a:rPr>
              <a:t>M</a:t>
            </a:r>
            <a:r>
              <a:rPr lang="en-US" altLang="ko-KR" sz="1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emberDao.java</a:t>
            </a:r>
            <a:endParaRPr lang="ko-KR" altLang="en-US" sz="1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3" name="직사각형 62"/>
          <p:cNvSpPr/>
          <p:nvPr/>
        </p:nvSpPr>
        <p:spPr>
          <a:xfrm>
            <a:off x="2615442" y="5196918"/>
            <a:ext cx="1020454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ko-KR" sz="1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MemberDto.java</a:t>
            </a:r>
            <a:endParaRPr lang="ko-KR" altLang="en-US" sz="1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4" name="직사각형 63"/>
          <p:cNvSpPr/>
          <p:nvPr/>
        </p:nvSpPr>
        <p:spPr>
          <a:xfrm>
            <a:off x="6467068" y="2020249"/>
            <a:ext cx="985252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altLang="ko-KR" sz="1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MemberDto.java</a:t>
            </a:r>
            <a:endParaRPr lang="ko-KR" altLang="en-US" sz="1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65" name="직사각형 64"/>
          <p:cNvSpPr/>
          <p:nvPr/>
        </p:nvSpPr>
        <p:spPr>
          <a:xfrm>
            <a:off x="6453096" y="2175233"/>
            <a:ext cx="939360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</a:bodyPr>
          <a:lstStyle/>
          <a:p>
            <a:r>
              <a:rPr lang="en-US" altLang="ko-KR" sz="1000" dirty="0">
                <a:latin typeface="HY강B" panose="02030600000101010101" pitchFamily="18" charset="-127"/>
                <a:ea typeface="HY강B" panose="02030600000101010101" pitchFamily="18" charset="-127"/>
              </a:rPr>
              <a:t>M</a:t>
            </a:r>
            <a:r>
              <a:rPr lang="en-US" altLang="ko-KR" sz="10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emberDao.java</a:t>
            </a:r>
            <a:endParaRPr lang="ko-KR" altLang="en-US" sz="10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7" name="직선 화살표 연결선 16"/>
          <p:cNvCxnSpPr>
            <a:stCxn id="43" idx="1"/>
          </p:cNvCxnSpPr>
          <p:nvPr/>
        </p:nvCxnSpPr>
        <p:spPr>
          <a:xfrm flipH="1">
            <a:off x="7308305" y="1970695"/>
            <a:ext cx="494882" cy="30617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58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자바 빈을 활용한 회원인증 </a:t>
            </a:r>
            <a:r>
              <a:rPr lang="en-US" altLang="ko-KR" dirty="0" smtClean="0"/>
              <a:t>JSP </a:t>
            </a:r>
            <a:r>
              <a:rPr lang="ko-KR" altLang="en-US" dirty="0" smtClean="0"/>
              <a:t>작성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  </a:t>
            </a:r>
            <a:endParaRPr lang="ko-KR" altLang="en-US" dirty="0"/>
          </a:p>
        </p:txBody>
      </p:sp>
      <p:grpSp>
        <p:nvGrpSpPr>
          <p:cNvPr id="28" name="그룹 27"/>
          <p:cNvGrpSpPr/>
          <p:nvPr/>
        </p:nvGrpSpPr>
        <p:grpSpPr>
          <a:xfrm>
            <a:off x="611560" y="1268760"/>
            <a:ext cx="7994416" cy="3312368"/>
            <a:chOff x="369620" y="1124744"/>
            <a:chExt cx="7994416" cy="3312368"/>
          </a:xfrm>
        </p:grpSpPr>
        <p:sp>
          <p:nvSpPr>
            <p:cNvPr id="29" name="직사각형 28"/>
            <p:cNvSpPr/>
            <p:nvPr/>
          </p:nvSpPr>
          <p:spPr>
            <a:xfrm>
              <a:off x="3801890" y="3231721"/>
              <a:ext cx="1944216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member_ok_java.jsp</a:t>
              </a:r>
              <a:endParaRPr lang="ko-KR" altLang="en-US" sz="12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46" name="직선 화살표 연결선 45"/>
            <p:cNvCxnSpPr>
              <a:stCxn id="36" idx="2"/>
            </p:cNvCxnSpPr>
            <p:nvPr/>
          </p:nvCxnSpPr>
          <p:spPr>
            <a:xfrm>
              <a:off x="4546084" y="1791675"/>
              <a:ext cx="1958124" cy="113326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직선 화살표 연결선 3"/>
            <p:cNvCxnSpPr/>
            <p:nvPr/>
          </p:nvCxnSpPr>
          <p:spPr>
            <a:xfrm>
              <a:off x="5656312" y="3156208"/>
              <a:ext cx="72008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직선 화살표 연결선 4"/>
            <p:cNvCxnSpPr/>
            <p:nvPr/>
          </p:nvCxnSpPr>
          <p:spPr>
            <a:xfrm>
              <a:off x="2971056" y="3140968"/>
              <a:ext cx="720080" cy="0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587172" y="2852936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10" name="직사각형 9"/>
            <p:cNvSpPr/>
            <p:nvPr/>
          </p:nvSpPr>
          <p:spPr>
            <a:xfrm>
              <a:off x="3683516" y="2924944"/>
              <a:ext cx="1968604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member_ok_Bean.jsp</a:t>
              </a:r>
              <a:endParaRPr lang="ko-KR" altLang="en-US" sz="12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914236" y="2924944"/>
              <a:ext cx="1585704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MemberDao.java</a:t>
              </a:r>
            </a:p>
            <a:p>
              <a:pPr algn="ctr"/>
              <a:r>
                <a:rPr lang="en-US" altLang="ko-KR" sz="1400" u="sng" dirty="0" err="1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userOk</a:t>
              </a:r>
              <a:r>
                <a:rPr lang="en-US" altLang="ko-KR" sz="1400" u="sng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(id, pass)</a:t>
              </a:r>
              <a:endParaRPr lang="ko-KR" altLang="en-US" sz="1400" dirty="0" smtClean="0"/>
            </a:p>
          </p:txBody>
        </p:sp>
        <p:sp>
          <p:nvSpPr>
            <p:cNvPr id="15" name="원통 14"/>
            <p:cNvSpPr/>
            <p:nvPr/>
          </p:nvSpPr>
          <p:spPr>
            <a:xfrm>
              <a:off x="7859980" y="2609860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pic>
          <p:nvPicPr>
            <p:cNvPr id="17" name="Picture 2" descr="C:\Users\jjinfree\AppData\Local\Microsoft\Windows\Temporary Internet Files\Content.IE5\UPW7BD6U\MC900441338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69620" y="1360176"/>
              <a:ext cx="648072" cy="594809"/>
            </a:xfrm>
            <a:prstGeom prst="rect">
              <a:avLst/>
            </a:prstGeom>
            <a:noFill/>
          </p:spPr>
        </p:pic>
        <p:sp>
          <p:nvSpPr>
            <p:cNvPr id="20" name="원통 19"/>
            <p:cNvSpPr/>
            <p:nvPr/>
          </p:nvSpPr>
          <p:spPr>
            <a:xfrm>
              <a:off x="5770220" y="1124744"/>
              <a:ext cx="504056" cy="79208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db</a:t>
              </a:r>
              <a:endParaRPr lang="ko-KR" altLang="en-US" dirty="0"/>
            </a:p>
          </p:txBody>
        </p:sp>
        <p:cxnSp>
          <p:nvCxnSpPr>
            <p:cNvPr id="21" name="직선 화살표 연결선 20"/>
            <p:cNvCxnSpPr/>
            <p:nvPr/>
          </p:nvCxnSpPr>
          <p:spPr>
            <a:xfrm>
              <a:off x="1305724" y="148478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직선 화살표 연결선 21"/>
            <p:cNvCxnSpPr/>
            <p:nvPr/>
          </p:nvCxnSpPr>
          <p:spPr>
            <a:xfrm>
              <a:off x="3105924" y="1556792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H="1">
              <a:off x="1267624" y="1655088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1233716" y="1196752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56576" y="1628800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099340" y="2924944"/>
              <a:ext cx="1294616" cy="432048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logform2.html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(</a:t>
              </a:r>
              <a:r>
                <a:rPr lang="ko-KR" altLang="en-US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로그인</a:t>
              </a:r>
              <a:r>
                <a:rPr lang="en-US" altLang="ko-KR" sz="14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)</a:t>
              </a:r>
              <a:endParaRPr lang="ko-KR" altLang="en-US" sz="14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1" name="직선 화살표 연결선 30"/>
            <p:cNvCxnSpPr/>
            <p:nvPr/>
          </p:nvCxnSpPr>
          <p:spPr>
            <a:xfrm>
              <a:off x="1325920" y="3198500"/>
              <a:ext cx="720080" cy="0"/>
            </a:xfrm>
            <a:prstGeom prst="straightConnector1">
              <a:avLst/>
            </a:prstGeom>
            <a:ln w="28575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>
              <a:off x="1341160" y="3084964"/>
              <a:ext cx="720080" cy="0"/>
            </a:xfrm>
            <a:prstGeom prst="straightConnector1">
              <a:avLst/>
            </a:prstGeom>
            <a:ln w="28575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1307252" y="2735972"/>
              <a:ext cx="8931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요청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303824" y="3240028"/>
              <a:ext cx="9444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http </a:t>
              </a:r>
              <a:r>
                <a:rPr lang="ko-KR" altLang="en-US" sz="1200" dirty="0" smtClean="0">
                  <a:latin typeface="HY강B" pitchFamily="18" charset="-127"/>
                  <a:ea typeface="HY강B" pitchFamily="18" charset="-127"/>
                </a:rPr>
                <a:t>응답</a:t>
              </a:r>
              <a:r>
                <a:rPr lang="en-US" altLang="ko-KR" sz="1200" dirty="0" smtClean="0">
                  <a:latin typeface="HY강B" pitchFamily="18" charset="-127"/>
                  <a:ea typeface="HY강B" pitchFamily="18" charset="-127"/>
                </a:rPr>
                <a:t>   </a:t>
              </a:r>
              <a:endParaRPr lang="ko-KR" altLang="en-US" sz="1200" dirty="0"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3826004" y="1268760"/>
              <a:ext cx="1440160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Member_ok.jsp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37" name="직선 화살표 연결선 36"/>
            <p:cNvCxnSpPr/>
            <p:nvPr/>
          </p:nvCxnSpPr>
          <p:spPr>
            <a:xfrm>
              <a:off x="5266164" y="1575460"/>
              <a:ext cx="504056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2097812" y="1268760"/>
              <a:ext cx="1224136" cy="522915"/>
            </a:xfrm>
            <a:prstGeom prst="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logform.html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41" name="직선 화살표 연결선 40"/>
            <p:cNvCxnSpPr/>
            <p:nvPr/>
          </p:nvCxnSpPr>
          <p:spPr>
            <a:xfrm>
              <a:off x="7518608" y="3140968"/>
              <a:ext cx="288032" cy="0"/>
            </a:xfrm>
            <a:prstGeom prst="straightConnector1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/>
            <p:cNvCxnSpPr>
              <a:stCxn id="36" idx="2"/>
              <a:endCxn id="10" idx="0"/>
            </p:cNvCxnSpPr>
            <p:nvPr/>
          </p:nvCxnSpPr>
          <p:spPr>
            <a:xfrm>
              <a:off x="4546084" y="1791675"/>
              <a:ext cx="121734" cy="1133269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>
              <a:off x="3683516" y="4005064"/>
              <a:ext cx="1944216" cy="43204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member_page.jsp</a:t>
              </a:r>
              <a:endParaRPr lang="ko-KR" altLang="en-US" sz="14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40" name="직선 화살표 연결선 39"/>
            <p:cNvCxnSpPr/>
            <p:nvPr/>
          </p:nvCxnSpPr>
          <p:spPr>
            <a:xfrm>
              <a:off x="4042028" y="3378527"/>
              <a:ext cx="0" cy="626537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8430" y="716816"/>
            <a:ext cx="2412268" cy="94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311152" y="4037072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복사 및 링크 수정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5392" y="4053954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생성</a:t>
            </a:r>
            <a:r>
              <a:rPr lang="ko-KR" altLang="en-US" dirty="0" smtClean="0">
                <a:solidFill>
                  <a:srgbClr val="FF0000"/>
                </a:solidFill>
              </a:rPr>
              <a:t> 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89113" y="3797280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0000FF"/>
                </a:solidFill>
              </a:rPr>
              <a:t>메서드</a:t>
            </a:r>
            <a:r>
              <a:rPr lang="ko-KR" altLang="en-US" dirty="0" smtClean="0">
                <a:solidFill>
                  <a:srgbClr val="0000FF"/>
                </a:solidFill>
              </a:rPr>
              <a:t> 추가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45" name="자유형 44"/>
          <p:cNvSpPr/>
          <p:nvPr/>
        </p:nvSpPr>
        <p:spPr>
          <a:xfrm>
            <a:off x="2945864" y="3562082"/>
            <a:ext cx="7620" cy="495300"/>
          </a:xfrm>
          <a:custGeom>
            <a:avLst/>
            <a:gdLst>
              <a:gd name="connsiteX0" fmla="*/ 0 w 7620"/>
              <a:gd name="connsiteY0" fmla="*/ 495300 h 495300"/>
              <a:gd name="connsiteX1" fmla="*/ 7620 w 7620"/>
              <a:gd name="connsiteY1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495300">
                <a:moveTo>
                  <a:pt x="0" y="495300"/>
                </a:moveTo>
                <a:lnTo>
                  <a:pt x="7620" y="0"/>
                </a:ln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자유형 46"/>
          <p:cNvSpPr/>
          <p:nvPr/>
        </p:nvSpPr>
        <p:spPr>
          <a:xfrm rot="15512772">
            <a:off x="5758756" y="3594607"/>
            <a:ext cx="599884" cy="557114"/>
          </a:xfrm>
          <a:custGeom>
            <a:avLst/>
            <a:gdLst>
              <a:gd name="connsiteX0" fmla="*/ 0 w 7620"/>
              <a:gd name="connsiteY0" fmla="*/ 495300 h 495300"/>
              <a:gd name="connsiteX1" fmla="*/ 7620 w 7620"/>
              <a:gd name="connsiteY1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495300">
                <a:moveTo>
                  <a:pt x="0" y="495300"/>
                </a:moveTo>
                <a:lnTo>
                  <a:pt x="7620" y="0"/>
                </a:ln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자유형 47"/>
          <p:cNvSpPr/>
          <p:nvPr/>
        </p:nvSpPr>
        <p:spPr>
          <a:xfrm rot="15512772">
            <a:off x="7176762" y="3386506"/>
            <a:ext cx="415197" cy="557114"/>
          </a:xfrm>
          <a:custGeom>
            <a:avLst/>
            <a:gdLst>
              <a:gd name="connsiteX0" fmla="*/ 0 w 7620"/>
              <a:gd name="connsiteY0" fmla="*/ 495300 h 495300"/>
              <a:gd name="connsiteX1" fmla="*/ 7620 w 7620"/>
              <a:gd name="connsiteY1" fmla="*/ 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" h="495300">
                <a:moveTo>
                  <a:pt x="0" y="495300"/>
                </a:moveTo>
                <a:lnTo>
                  <a:pt x="7620" y="0"/>
                </a:ln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655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17773"/>
            <a:ext cx="9144000" cy="646931"/>
          </a:xfrm>
        </p:spPr>
        <p:txBody>
          <a:bodyPr>
            <a:normAutofit/>
          </a:bodyPr>
          <a:lstStyle/>
          <a:p>
            <a:r>
              <a:rPr lang="ko-KR" altLang="en-US" sz="2700" dirty="0" err="1" smtClean="0"/>
              <a:t>생성자와</a:t>
            </a:r>
            <a:r>
              <a:rPr lang="ko-KR" altLang="en-US" sz="2700" dirty="0" smtClean="0"/>
              <a:t> </a:t>
            </a:r>
            <a:r>
              <a:rPr lang="en-US" altLang="ko-KR" sz="2700" dirty="0" err="1" smtClean="0"/>
              <a:t>conection</a:t>
            </a:r>
            <a:r>
              <a:rPr lang="en-US" altLang="ko-KR" sz="2700" dirty="0" smtClean="0"/>
              <a:t> </a:t>
            </a:r>
            <a:r>
              <a:rPr lang="ko-KR" altLang="en-US" sz="2700" dirty="0" smtClean="0"/>
              <a:t>객체</a:t>
            </a:r>
            <a:r>
              <a:rPr lang="en-US" altLang="ko-KR" sz="2700" dirty="0" smtClean="0"/>
              <a:t> </a:t>
            </a:r>
            <a:r>
              <a:rPr lang="ko-KR" altLang="en-US" sz="2700" dirty="0" smtClean="0"/>
              <a:t>생성 </a:t>
            </a:r>
            <a:r>
              <a:rPr lang="ko-KR" altLang="en-US" sz="2700" dirty="0" err="1" smtClean="0"/>
              <a:t>메서드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member_Dao.java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4028" y="620688"/>
            <a:ext cx="7992888" cy="5328592"/>
          </a:xfrm>
          <a:ln>
            <a:solidFill>
              <a:srgbClr val="7030A0"/>
            </a:solidFill>
          </a:ln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package member;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import java.sql.*;</a:t>
            </a:r>
          </a:p>
          <a:p>
            <a:pPr>
              <a:buNone/>
            </a:pPr>
            <a:endParaRPr lang="en-US" altLang="ko-KR" b="1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public class </a:t>
            </a:r>
            <a:r>
              <a:rPr lang="en-US" altLang="ko-KR" b="1" dirty="0" err="1" smtClean="0">
                <a:solidFill>
                  <a:srgbClr val="0000FF"/>
                </a:solidFill>
              </a:rPr>
              <a:t>MemberDao</a:t>
            </a:r>
            <a:r>
              <a:rPr lang="en-US" altLang="ko-KR" b="1" dirty="0" smtClean="0">
                <a:solidFill>
                  <a:srgbClr val="0000FF"/>
                </a:solidFill>
              </a:rPr>
              <a:t> {</a:t>
            </a:r>
          </a:p>
          <a:p>
            <a:pPr>
              <a:buNone/>
            </a:pPr>
            <a:r>
              <a:rPr lang="en-US" altLang="ko-KR" dirty="0" smtClean="0"/>
              <a:t>	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private static </a:t>
            </a:r>
            <a:r>
              <a:rPr lang="en-US" altLang="ko-KR" dirty="0" err="1"/>
              <a:t>MemberDao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 instance = null</a:t>
            </a:r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altLang="ko-KR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en-US" altLang="ko-KR" dirty="0" smtClean="0">
                <a:solidFill>
                  <a:srgbClr val="00B050"/>
                </a:solidFill>
              </a:rPr>
              <a:t>// Singleton </a:t>
            </a:r>
            <a:r>
              <a:rPr lang="ko-KR" altLang="en-US" dirty="0" smtClean="0">
                <a:solidFill>
                  <a:srgbClr val="00B050"/>
                </a:solidFill>
              </a:rPr>
              <a:t>패턴을</a:t>
            </a:r>
            <a:r>
              <a:rPr lang="en-US" altLang="ko-KR" dirty="0" smtClean="0">
                <a:solidFill>
                  <a:srgbClr val="00B050"/>
                </a:solidFill>
              </a:rPr>
              <a:t> </a:t>
            </a:r>
            <a:r>
              <a:rPr lang="ko-KR" altLang="en-US" dirty="0" smtClean="0">
                <a:solidFill>
                  <a:srgbClr val="00B050"/>
                </a:solidFill>
              </a:rPr>
              <a:t>이용한 </a:t>
            </a:r>
            <a:r>
              <a:rPr lang="ko-KR" altLang="en-US" dirty="0" err="1" smtClean="0">
                <a:solidFill>
                  <a:srgbClr val="00B050"/>
                </a:solidFill>
              </a:rPr>
              <a:t>인스턴스</a:t>
            </a:r>
            <a:r>
              <a:rPr lang="ko-KR" altLang="en-US" dirty="0" smtClean="0">
                <a:solidFill>
                  <a:srgbClr val="00B050"/>
                </a:solidFill>
              </a:rPr>
              <a:t> 생성과  </a:t>
            </a:r>
            <a:r>
              <a:rPr lang="en-US" altLang="ko-KR" dirty="0" smtClean="0">
                <a:solidFill>
                  <a:srgbClr val="00B050"/>
                </a:solidFill>
              </a:rPr>
              <a:t>get</a:t>
            </a:r>
            <a:r>
              <a:rPr lang="ko-KR" altLang="en-US" dirty="0" smtClean="0">
                <a:solidFill>
                  <a:srgbClr val="00B050"/>
                </a:solidFill>
              </a:rPr>
              <a:t> </a:t>
            </a:r>
            <a:endParaRPr lang="en-US" altLang="ko-K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	public static </a:t>
            </a:r>
            <a:r>
              <a:rPr lang="en-US" altLang="ko-KR" dirty="0" err="1"/>
              <a:t>MemberDao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</a:rPr>
              <a:t>get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I</a:t>
            </a:r>
            <a:r>
              <a:rPr lang="en-US" altLang="ko-KR" dirty="0" err="1" smtClean="0">
                <a:solidFill>
                  <a:schemeClr val="accent1">
                    <a:lumMod val="75000"/>
                  </a:schemeClr>
                </a:solidFill>
              </a:rPr>
              <a:t>nstance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(){</a:t>
            </a:r>
          </a:p>
          <a:p>
            <a:pPr marL="365760" lvl="1" indent="0">
              <a:buNone/>
            </a:pPr>
            <a:r>
              <a:rPr lang="en-US" altLang="ko-KR" b="1" dirty="0" smtClean="0"/>
              <a:t>	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if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(instance == null)</a:t>
            </a:r>
          </a:p>
          <a:p>
            <a:pPr marL="365760" lvl="1" indent="0">
              <a:buNone/>
            </a:pP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     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instance = new </a:t>
            </a:r>
            <a:r>
              <a:rPr lang="en-US" altLang="ko-KR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MemberDao</a:t>
            </a:r>
            <a:r>
              <a:rPr lang="en-US" altLang="ko-K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();</a:t>
            </a:r>
            <a:endParaRPr lang="en-US" altLang="ko-K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		return instance;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	}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	public </a:t>
            </a:r>
            <a:r>
              <a:rPr lang="en-US" altLang="ko-KR" dirty="0" err="1" smtClean="0"/>
              <a:t>MemberDao</a:t>
            </a: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() { }</a:t>
            </a:r>
          </a:p>
          <a:p>
            <a:pPr>
              <a:buNone/>
            </a:pPr>
            <a:r>
              <a:rPr lang="en-US" altLang="ko-KR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  <a:p>
            <a:pPr>
              <a:buNone/>
            </a:pPr>
            <a:r>
              <a:rPr lang="en-US" altLang="ko-KR" dirty="0" smtClean="0"/>
              <a:t>	private static Connection </a:t>
            </a:r>
            <a:r>
              <a:rPr lang="en-US" altLang="ko-KR" dirty="0" err="1" smtClean="0"/>
              <a:t>getConnection</a:t>
            </a:r>
            <a:r>
              <a:rPr lang="en-US" altLang="ko-KR" dirty="0" smtClean="0"/>
              <a:t>() throws Exception{</a:t>
            </a:r>
          </a:p>
          <a:p>
            <a:pPr>
              <a:buNone/>
            </a:pPr>
            <a:r>
              <a:rPr lang="en-US" altLang="ko-KR" dirty="0" smtClean="0"/>
              <a:t>		Connection con = null;</a:t>
            </a:r>
          </a:p>
          <a:p>
            <a:pPr marL="0" indent="0">
              <a:buNone/>
            </a:pPr>
            <a:r>
              <a:rPr lang="en-US" altLang="ko-KR" dirty="0" smtClean="0"/>
              <a:t>	</a:t>
            </a:r>
            <a:r>
              <a:rPr lang="en-US" altLang="ko-KR" dirty="0" err="1" smtClean="0"/>
              <a:t>Class.forName</a:t>
            </a:r>
            <a:r>
              <a:rPr lang="en-US" altLang="ko-KR" dirty="0"/>
              <a:t>("</a:t>
            </a:r>
            <a:r>
              <a:rPr lang="en-US" altLang="ko-KR" dirty="0" err="1"/>
              <a:t>oracle.jdbc.driver.OracleDriver</a:t>
            </a:r>
            <a:r>
              <a:rPr lang="en-US" altLang="ko-KR" dirty="0"/>
              <a:t>");</a:t>
            </a:r>
          </a:p>
          <a:p>
            <a:pPr marL="0" indent="0">
              <a:buNone/>
            </a:pPr>
            <a:r>
              <a:rPr lang="en-US" altLang="ko-KR" dirty="0" smtClean="0"/>
              <a:t>	con </a:t>
            </a:r>
            <a:r>
              <a:rPr lang="en-US" altLang="ko-KR" dirty="0"/>
              <a:t>=</a:t>
            </a:r>
            <a:r>
              <a:rPr lang="en-US" altLang="ko-KR" dirty="0" err="1"/>
              <a:t>DriverManager.getConnection</a:t>
            </a:r>
            <a:r>
              <a:rPr lang="en-US" altLang="ko-KR" dirty="0"/>
              <a:t>("</a:t>
            </a:r>
            <a:r>
              <a:rPr lang="en-US" altLang="ko-KR" dirty="0" err="1"/>
              <a:t>jdbc:oracle:thin</a:t>
            </a:r>
            <a:r>
              <a:rPr lang="en-US" altLang="ko-KR" dirty="0"/>
              <a:t>:@168.126.146.33:1521:orcl</a:t>
            </a:r>
            <a:r>
              <a:rPr lang="en-US" altLang="ko-KR" dirty="0" smtClean="0"/>
              <a:t>",＂</a:t>
            </a:r>
            <a:r>
              <a:rPr lang="ko-KR" altLang="en-US" dirty="0" smtClean="0">
                <a:solidFill>
                  <a:srgbClr val="0000FF"/>
                </a:solidFill>
              </a:rPr>
              <a:t>학</a:t>
            </a:r>
            <a:r>
              <a:rPr lang="ko-KR" altLang="en-US" dirty="0">
                <a:solidFill>
                  <a:srgbClr val="0000FF"/>
                </a:solidFill>
              </a:rPr>
              <a:t>번</a:t>
            </a:r>
            <a:r>
              <a:rPr lang="en-US" altLang="ko-KR" dirty="0" smtClean="0"/>
              <a:t>",＂</a:t>
            </a:r>
            <a:r>
              <a:rPr lang="ko-KR" altLang="en-US" dirty="0" smtClean="0">
                <a:solidFill>
                  <a:srgbClr val="0000FF"/>
                </a:solidFill>
              </a:rPr>
              <a:t>비번</a:t>
            </a:r>
            <a:r>
              <a:rPr lang="en-US" altLang="ko-KR" dirty="0" smtClean="0"/>
              <a:t>"); </a:t>
            </a:r>
          </a:p>
          <a:p>
            <a:pPr>
              <a:buNone/>
            </a:pPr>
            <a:r>
              <a:rPr lang="en-US" altLang="ko-KR" dirty="0" smtClean="0"/>
              <a:t>		return con;</a:t>
            </a:r>
          </a:p>
          <a:p>
            <a:pPr>
              <a:buNone/>
            </a:pPr>
            <a:r>
              <a:rPr lang="en-US" altLang="ko-KR" dirty="0" smtClean="0"/>
              <a:t>	}</a:t>
            </a:r>
          </a:p>
          <a:p>
            <a:pPr>
              <a:buNone/>
            </a:pPr>
            <a:r>
              <a:rPr lang="en-US" altLang="ko-KR" dirty="0" smtClean="0">
                <a:solidFill>
                  <a:srgbClr val="FF0000"/>
                </a:solidFill>
              </a:rPr>
              <a:t>       …     </a:t>
            </a:r>
            <a:r>
              <a:rPr lang="ko-KR" altLang="en-US" dirty="0" smtClean="0">
                <a:solidFill>
                  <a:srgbClr val="FF0000"/>
                </a:solidFill>
              </a:rPr>
              <a:t>조회</a:t>
            </a:r>
            <a:r>
              <a:rPr lang="en-US" altLang="ko-KR" dirty="0" smtClean="0">
                <a:solidFill>
                  <a:srgbClr val="FF0000"/>
                </a:solidFill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</a:rPr>
              <a:t>검색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추가</a:t>
            </a:r>
            <a:r>
              <a:rPr lang="en-US" altLang="ko-KR" dirty="0" smtClean="0">
                <a:solidFill>
                  <a:srgbClr val="FF0000"/>
                </a:solidFill>
              </a:rPr>
              <a:t>, </a:t>
            </a:r>
            <a:r>
              <a:rPr lang="ko-KR" altLang="en-US" dirty="0" smtClean="0">
                <a:solidFill>
                  <a:srgbClr val="FF0000"/>
                </a:solidFill>
              </a:rPr>
              <a:t>삭제</a:t>
            </a:r>
            <a:r>
              <a:rPr lang="en-US" altLang="ko-KR" dirty="0" smtClean="0">
                <a:solidFill>
                  <a:srgbClr val="FF0000"/>
                </a:solidFill>
              </a:rPr>
              <a:t>,</a:t>
            </a:r>
            <a:r>
              <a:rPr lang="ko-KR" altLang="en-US" dirty="0" smtClean="0">
                <a:solidFill>
                  <a:srgbClr val="FF0000"/>
                </a:solidFill>
              </a:rPr>
              <a:t>수정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ko-KR" altLang="en-US" dirty="0" smtClean="0">
                <a:solidFill>
                  <a:srgbClr val="FF0000"/>
                </a:solidFill>
              </a:rPr>
              <a:t>관련 </a:t>
            </a:r>
            <a:r>
              <a:rPr lang="ko-KR" altLang="en-US" dirty="0" err="1" smtClean="0">
                <a:solidFill>
                  <a:srgbClr val="FF0000"/>
                </a:solidFill>
              </a:rPr>
              <a:t>메서드</a:t>
            </a:r>
            <a:r>
              <a:rPr lang="ko-KR" altLang="en-US" dirty="0" smtClean="0">
                <a:solidFill>
                  <a:srgbClr val="FF0000"/>
                </a:solidFill>
              </a:rPr>
              <a:t> 입력 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0000FF"/>
                </a:solidFill>
              </a:rPr>
              <a:t>}</a:t>
            </a:r>
            <a:endParaRPr lang="ko-KR" altLang="en-US" b="1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681812" y="1012629"/>
            <a:ext cx="2520280" cy="338554"/>
          </a:xfrm>
          <a:prstGeom prst="rect">
            <a:avLst/>
          </a:prstGeom>
          <a:solidFill>
            <a:srgbClr val="FFC000"/>
          </a:solidFill>
          <a:ln w="127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블록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CTRL+SHIFT + O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5" name="직선 화살표 연결선 4"/>
          <p:cNvCxnSpPr>
            <a:cxnSpLocks noChangeShapeType="1"/>
            <a:stCxn id="4" idx="1"/>
          </p:cNvCxnSpPr>
          <p:nvPr/>
        </p:nvCxnSpPr>
        <p:spPr bwMode="auto">
          <a:xfrm flipH="1">
            <a:off x="2411760" y="1181906"/>
            <a:ext cx="1270052" cy="246311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714540" y="3681028"/>
            <a:ext cx="697220" cy="216024"/>
          </a:xfrm>
          <a:prstGeom prst="rect">
            <a:avLst/>
          </a:prstGeom>
          <a:solidFill>
            <a:schemeClr val="bg1">
              <a:lumMod val="85000"/>
              <a:alpha val="54000"/>
            </a:schemeClr>
          </a:solidFill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 dirty="0"/>
          </a:p>
        </p:txBody>
      </p:sp>
      <p:cxnSp>
        <p:nvCxnSpPr>
          <p:cNvPr id="12" name="직선 화살표 연결선 11"/>
          <p:cNvCxnSpPr>
            <a:stCxn id="4" idx="1"/>
          </p:cNvCxnSpPr>
          <p:nvPr/>
        </p:nvCxnSpPr>
        <p:spPr>
          <a:xfrm flipH="1" flipV="1">
            <a:off x="1835696" y="1012629"/>
            <a:ext cx="1846116" cy="169277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642570" cy="129614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378344" y="3681028"/>
            <a:ext cx="1152128" cy="21602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 dirty="0"/>
          </a:p>
        </p:txBody>
      </p:sp>
      <p:cxnSp>
        <p:nvCxnSpPr>
          <p:cNvPr id="17" name="직선 화살표 연결선 16"/>
          <p:cNvCxnSpPr>
            <a:cxnSpLocks noChangeShapeType="1"/>
            <a:stCxn id="1026" idx="1"/>
          </p:cNvCxnSpPr>
          <p:nvPr/>
        </p:nvCxnSpPr>
        <p:spPr bwMode="auto">
          <a:xfrm flipH="1">
            <a:off x="4427984" y="3140968"/>
            <a:ext cx="576064" cy="72008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grpSp>
        <p:nvGrpSpPr>
          <p:cNvPr id="19" name="그룹 18"/>
          <p:cNvGrpSpPr/>
          <p:nvPr/>
        </p:nvGrpSpPr>
        <p:grpSpPr>
          <a:xfrm>
            <a:off x="7350474" y="764704"/>
            <a:ext cx="1296144" cy="1512168"/>
            <a:chOff x="6876256" y="1052736"/>
            <a:chExt cx="1440160" cy="1800200"/>
          </a:xfrm>
        </p:grpSpPr>
        <p:sp>
          <p:nvSpPr>
            <p:cNvPr id="14" name="직사각형 13"/>
            <p:cNvSpPr/>
            <p:nvPr/>
          </p:nvSpPr>
          <p:spPr>
            <a:xfrm>
              <a:off x="6876256" y="1052736"/>
              <a:ext cx="1440160" cy="1800200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MemberDao</a:t>
              </a:r>
              <a:endParaRPr lang="en-US" altLang="ko-KR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pPr algn="ctr"/>
              <a:endParaRPr lang="en-US" altLang="ko-KR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en-US" altLang="ko-KR" sz="1200" dirty="0" err="1" smtClean="0">
                  <a:solidFill>
                    <a:schemeClr val="tx1"/>
                  </a:solidFill>
                </a:rPr>
                <a:t>getConnection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()</a:t>
              </a:r>
            </a:p>
            <a:p>
              <a:r>
                <a:rPr lang="en-US" altLang="ko-KR" sz="1200" dirty="0" err="1" smtClean="0">
                  <a:solidFill>
                    <a:schemeClr val="tx1"/>
                  </a:solidFill>
                </a:rPr>
                <a:t>userOk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()</a:t>
              </a:r>
            </a:p>
            <a:p>
              <a:r>
                <a:rPr lang="en-US" altLang="ko-KR" sz="1200" dirty="0" err="1" smtClean="0">
                  <a:solidFill>
                    <a:schemeClr val="tx1"/>
                  </a:solidFill>
                </a:rPr>
                <a:t>checkID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()</a:t>
              </a:r>
            </a:p>
            <a:p>
              <a:r>
                <a:rPr lang="en-US" altLang="ko-KR" sz="1200" dirty="0" err="1" smtClean="0">
                  <a:solidFill>
                    <a:schemeClr val="tx1"/>
                  </a:solidFill>
                </a:rPr>
                <a:t>insertMember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()</a:t>
              </a:r>
            </a:p>
            <a:p>
              <a:r>
                <a:rPr lang="en-US" altLang="ko-KR" sz="1200" dirty="0" err="1" smtClean="0">
                  <a:solidFill>
                    <a:srgbClr val="0000FF"/>
                  </a:solidFill>
                </a:rPr>
                <a:t>getIDSearch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…</a:t>
              </a:r>
              <a:endParaRPr lang="ko-KR" altLang="en-US" sz="1200" dirty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cxnSp>
          <p:nvCxnSpPr>
            <p:cNvPr id="16" name="직선 연결선 15"/>
            <p:cNvCxnSpPr/>
            <p:nvPr/>
          </p:nvCxnSpPr>
          <p:spPr>
            <a:xfrm>
              <a:off x="6876256" y="1340768"/>
              <a:ext cx="1440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876256" y="1412776"/>
              <a:ext cx="144016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3191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63" y="692696"/>
            <a:ext cx="5472607" cy="6013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로그인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메서드</a:t>
            </a:r>
            <a:r>
              <a:rPr lang="en-US" altLang="ko-KR" dirty="0" smtClean="0">
                <a:solidFill>
                  <a:srgbClr val="0000FF"/>
                </a:solidFill>
              </a:rPr>
              <a:t> MemberDao.java-</a:t>
            </a:r>
            <a:r>
              <a:rPr lang="en-US" altLang="ko-KR" dirty="0" err="1" smtClean="0">
                <a:solidFill>
                  <a:srgbClr val="0000FF"/>
                </a:solidFill>
              </a:rPr>
              <a:t>userOk</a:t>
            </a:r>
            <a:r>
              <a:rPr lang="en-US" altLang="ko-KR" dirty="0" smtClean="0">
                <a:solidFill>
                  <a:srgbClr val="0000FF"/>
                </a:solidFill>
              </a:rPr>
              <a:t>()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044844"/>
            <a:ext cx="3537993" cy="158417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cxnSp>
        <p:nvCxnSpPr>
          <p:cNvPr id="8" name="직선 화살표 연결선 7"/>
          <p:cNvCxnSpPr/>
          <p:nvPr/>
        </p:nvCxnSpPr>
        <p:spPr>
          <a:xfrm flipV="1">
            <a:off x="2699792" y="2276872"/>
            <a:ext cx="3960440" cy="14401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50724"/>
            <a:ext cx="47317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6732241" y="3962928"/>
            <a:ext cx="1224136" cy="27279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2996208" y="1196752"/>
            <a:ext cx="5868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/>
              <a:t>public static </a:t>
            </a:r>
            <a:r>
              <a:rPr lang="en-US" altLang="ko-KR" sz="1200" b="1" dirty="0" err="1"/>
              <a:t>int</a:t>
            </a:r>
            <a:r>
              <a:rPr lang="en-US" altLang="ko-KR" sz="1200" b="1" dirty="0"/>
              <a:t> </a:t>
            </a:r>
            <a:r>
              <a:rPr lang="en-US" altLang="ko-KR" sz="1200" b="1" dirty="0" err="1"/>
              <a:t>userOk</a:t>
            </a:r>
            <a:r>
              <a:rPr lang="en-US" altLang="ko-KR" sz="1200" b="1" dirty="0"/>
              <a:t>(String </a:t>
            </a:r>
            <a:r>
              <a:rPr lang="en-US" altLang="ko-KR" sz="1200" b="1" dirty="0" err="1"/>
              <a:t>me_id</a:t>
            </a:r>
            <a:r>
              <a:rPr lang="en-US" altLang="ko-KR" sz="1200" b="1" dirty="0"/>
              <a:t>, String </a:t>
            </a:r>
            <a:r>
              <a:rPr lang="en-US" altLang="ko-KR" sz="1200" b="1" dirty="0" err="1"/>
              <a:t>me_pass</a:t>
            </a:r>
            <a:r>
              <a:rPr lang="en-US" altLang="ko-KR" sz="1200" b="1" dirty="0"/>
              <a:t>) throws Exception</a:t>
            </a:r>
          </a:p>
          <a:p>
            <a:r>
              <a:rPr lang="en-US" altLang="ko-KR" sz="1200" dirty="0"/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22629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285" y="3641428"/>
            <a:ext cx="4725699" cy="2952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2" y="696888"/>
            <a:ext cx="4101424" cy="6095063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026" y="701528"/>
            <a:ext cx="4167314" cy="143446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err="1" smtClean="0"/>
              <a:t>useBean</a:t>
            </a:r>
            <a:r>
              <a:rPr lang="ko-KR" altLang="en-US" sz="2800" dirty="0" smtClean="0"/>
              <a:t>을 이용한 회원인증</a:t>
            </a:r>
            <a:r>
              <a:rPr lang="en-US" altLang="ko-KR" sz="2800" dirty="0" smtClean="0">
                <a:solidFill>
                  <a:srgbClr val="000000"/>
                </a:solidFill>
              </a:rPr>
              <a:t> </a:t>
            </a:r>
            <a:r>
              <a:rPr lang="en-US" altLang="ko-KR" sz="2000" dirty="0" err="1" smtClean="0">
                <a:solidFill>
                  <a:srgbClr val="0000FF"/>
                </a:solidFill>
              </a:rPr>
              <a:t>member_ok_Bean.jsp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cxnSp>
        <p:nvCxnSpPr>
          <p:cNvPr id="11" name="직선 화살표 연결선 10"/>
          <p:cNvCxnSpPr>
            <a:cxnSpLocks noChangeShapeType="1"/>
          </p:cNvCxnSpPr>
          <p:nvPr/>
        </p:nvCxnSpPr>
        <p:spPr bwMode="auto">
          <a:xfrm flipH="1" flipV="1">
            <a:off x="899592" y="3218536"/>
            <a:ext cx="3672408" cy="301877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 type="oval" w="med" len="med"/>
            <a:tailEnd type="triangle" w="med" len="med"/>
          </a:ln>
        </p:spPr>
      </p:cxnSp>
      <p:sp>
        <p:nvSpPr>
          <p:cNvPr id="10" name="자유형 9"/>
          <p:cNvSpPr/>
          <p:nvPr/>
        </p:nvSpPr>
        <p:spPr>
          <a:xfrm>
            <a:off x="1208956" y="2697480"/>
            <a:ext cx="266700" cy="320040"/>
          </a:xfrm>
          <a:custGeom>
            <a:avLst/>
            <a:gdLst>
              <a:gd name="connsiteX0" fmla="*/ 266700 w 266700"/>
              <a:gd name="connsiteY0" fmla="*/ 0 h 320040"/>
              <a:gd name="connsiteX1" fmla="*/ 182880 w 266700"/>
              <a:gd name="connsiteY1" fmla="*/ 228600 h 320040"/>
              <a:gd name="connsiteX2" fmla="*/ 0 w 266700"/>
              <a:gd name="connsiteY2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320040">
                <a:moveTo>
                  <a:pt x="266700" y="0"/>
                </a:moveTo>
                <a:cubicBezTo>
                  <a:pt x="247015" y="87630"/>
                  <a:pt x="227330" y="175260"/>
                  <a:pt x="182880" y="228600"/>
                </a:cubicBezTo>
                <a:cubicBezTo>
                  <a:pt x="138430" y="281940"/>
                  <a:pt x="69215" y="300990"/>
                  <a:pt x="0" y="32004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999218" y="3157017"/>
            <a:ext cx="1656184" cy="4571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618" y="2417326"/>
            <a:ext cx="47317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441176" y="2637578"/>
            <a:ext cx="1383431" cy="371872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5473922" y="3607294"/>
            <a:ext cx="2334722" cy="18281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793627" y="40571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…</a:t>
            </a:r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7048500" y="2556416"/>
            <a:ext cx="1243125" cy="583024"/>
            <a:chOff x="7052249" y="2456746"/>
            <a:chExt cx="1224136" cy="583024"/>
          </a:xfrm>
        </p:grpSpPr>
        <p:sp>
          <p:nvSpPr>
            <p:cNvPr id="19" name="직사각형 18"/>
            <p:cNvSpPr/>
            <p:nvPr/>
          </p:nvSpPr>
          <p:spPr>
            <a:xfrm>
              <a:off x="7052250" y="2456746"/>
              <a:ext cx="1224135" cy="58302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rgbClr val="000000"/>
                  </a:solidFill>
                  <a:latin typeface="HY강B" pitchFamily="18" charset="-127"/>
                  <a:ea typeface="HY강B" pitchFamily="18" charset="-127"/>
                </a:rPr>
                <a:t>MemberDao</a:t>
              </a:r>
              <a:endParaRPr lang="en-US" altLang="ko-KR" sz="1200" dirty="0" smtClean="0">
                <a:solidFill>
                  <a:srgbClr val="000000"/>
                </a:solidFill>
                <a:latin typeface="HY강B" pitchFamily="18" charset="-127"/>
                <a:ea typeface="HY강B" pitchFamily="18" charset="-127"/>
              </a:endParaRPr>
            </a:p>
            <a:p>
              <a:r>
                <a:rPr lang="en-US" altLang="ko-KR" sz="1200" dirty="0" err="1" smtClean="0">
                  <a:solidFill>
                    <a:schemeClr val="tx1"/>
                  </a:solidFill>
                </a:rPr>
                <a:t>getConnection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()</a:t>
              </a: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userOk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</p:txBody>
        </p:sp>
        <p:cxnSp>
          <p:nvCxnSpPr>
            <p:cNvPr id="20" name="직선 연결선 19"/>
            <p:cNvCxnSpPr/>
            <p:nvPr/>
          </p:nvCxnSpPr>
          <p:spPr>
            <a:xfrm>
              <a:off x="7052249" y="2649505"/>
              <a:ext cx="12241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>
              <a:off x="7052249" y="2691739"/>
              <a:ext cx="122413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자유형 2"/>
          <p:cNvSpPr/>
          <p:nvPr/>
        </p:nvSpPr>
        <p:spPr>
          <a:xfrm>
            <a:off x="2669838" y="3085369"/>
            <a:ext cx="2826944" cy="582851"/>
          </a:xfrm>
          <a:custGeom>
            <a:avLst/>
            <a:gdLst>
              <a:gd name="connsiteX0" fmla="*/ 0 w 3406140"/>
              <a:gd name="connsiteY0" fmla="*/ 0 h 1821180"/>
              <a:gd name="connsiteX1" fmla="*/ 1706880 w 3406140"/>
              <a:gd name="connsiteY1" fmla="*/ 236220 h 1821180"/>
              <a:gd name="connsiteX2" fmla="*/ 2293620 w 3406140"/>
              <a:gd name="connsiteY2" fmla="*/ 1386840 h 1821180"/>
              <a:gd name="connsiteX3" fmla="*/ 3406140 w 3406140"/>
              <a:gd name="connsiteY3" fmla="*/ 1821180 h 1821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6140" h="1821180">
                <a:moveTo>
                  <a:pt x="0" y="0"/>
                </a:moveTo>
                <a:cubicBezTo>
                  <a:pt x="662305" y="2540"/>
                  <a:pt x="1324610" y="5080"/>
                  <a:pt x="1706880" y="236220"/>
                </a:cubicBezTo>
                <a:cubicBezTo>
                  <a:pt x="2089150" y="467360"/>
                  <a:pt x="2010410" y="1122680"/>
                  <a:pt x="2293620" y="1386840"/>
                </a:cubicBezTo>
                <a:cubicBezTo>
                  <a:pt x="2576830" y="1651000"/>
                  <a:pt x="2991485" y="1736090"/>
                  <a:pt x="3406140" y="182118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135" y="977511"/>
            <a:ext cx="1311390" cy="729369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4" name="직사각형 23"/>
          <p:cNvSpPr>
            <a:spLocks noChangeArrowheads="1"/>
          </p:cNvSpPr>
          <p:nvPr/>
        </p:nvSpPr>
        <p:spPr bwMode="auto">
          <a:xfrm>
            <a:off x="5776598" y="1451914"/>
            <a:ext cx="750242" cy="91405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5" name="직사각형 24"/>
          <p:cNvSpPr>
            <a:spLocks noChangeArrowheads="1"/>
          </p:cNvSpPr>
          <p:nvPr/>
        </p:nvSpPr>
        <p:spPr bwMode="auto">
          <a:xfrm>
            <a:off x="5776598" y="1142222"/>
            <a:ext cx="653078" cy="91405"/>
          </a:xfrm>
          <a:prstGeom prst="rect">
            <a:avLst/>
          </a:prstGeom>
          <a:noFill/>
          <a:ln w="1270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stCxn id="24" idx="1"/>
          </p:cNvCxnSpPr>
          <p:nvPr/>
        </p:nvCxnSpPr>
        <p:spPr>
          <a:xfrm flipH="1">
            <a:off x="3611339" y="1497617"/>
            <a:ext cx="2165259" cy="209263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화살표 연결선 29"/>
          <p:cNvCxnSpPr>
            <a:stCxn id="25" idx="1"/>
          </p:cNvCxnSpPr>
          <p:nvPr/>
        </p:nvCxnSpPr>
        <p:spPr>
          <a:xfrm flipH="1">
            <a:off x="3563888" y="1187925"/>
            <a:ext cx="2212710" cy="309691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그룹 57"/>
          <p:cNvGrpSpPr/>
          <p:nvPr/>
        </p:nvGrpSpPr>
        <p:grpSpPr>
          <a:xfrm>
            <a:off x="7151783" y="4057119"/>
            <a:ext cx="1313720" cy="1229413"/>
            <a:chOff x="6853644" y="3573016"/>
            <a:chExt cx="1313720" cy="1229413"/>
          </a:xfrm>
        </p:grpSpPr>
        <p:grpSp>
          <p:nvGrpSpPr>
            <p:cNvPr id="48" name="그룹 47"/>
            <p:cNvGrpSpPr/>
            <p:nvPr/>
          </p:nvGrpSpPr>
          <p:grpSpPr>
            <a:xfrm>
              <a:off x="6853644" y="3753036"/>
              <a:ext cx="1313720" cy="994965"/>
              <a:chOff x="7878248" y="4421872"/>
              <a:chExt cx="1313720" cy="994965"/>
            </a:xfrm>
          </p:grpSpPr>
          <p:sp>
            <p:nvSpPr>
              <p:cNvPr id="51" name="순서도: 병합 50"/>
              <p:cNvSpPr/>
              <p:nvPr/>
            </p:nvSpPr>
            <p:spPr>
              <a:xfrm flipV="1">
                <a:off x="8634297" y="4923945"/>
                <a:ext cx="504056" cy="492892"/>
              </a:xfrm>
              <a:prstGeom prst="flowChartMerg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순서도: 병합 37"/>
              <p:cNvSpPr/>
              <p:nvPr/>
            </p:nvSpPr>
            <p:spPr>
              <a:xfrm>
                <a:off x="8171596" y="4437112"/>
                <a:ext cx="504056" cy="290812"/>
              </a:xfrm>
              <a:prstGeom prst="flowChartMerge">
                <a:avLst/>
              </a:prstGeom>
              <a:noFill/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7878248" y="4610902"/>
                <a:ext cx="1313720" cy="5486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err="1" smtClean="0">
                    <a:solidFill>
                      <a:srgbClr val="0000FF"/>
                    </a:solidFill>
                  </a:rPr>
                  <a:t>userok</a:t>
                </a:r>
                <a:endParaRPr lang="ko-KR" altLang="en-US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0" name="직선 연결선 39"/>
              <p:cNvCxnSpPr>
                <a:endCxn id="36" idx="0"/>
              </p:cNvCxnSpPr>
              <p:nvPr/>
            </p:nvCxnSpPr>
            <p:spPr>
              <a:xfrm>
                <a:off x="8342314" y="4610902"/>
                <a:ext cx="192794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직선 연결선 46"/>
              <p:cNvCxnSpPr/>
              <p:nvPr/>
            </p:nvCxnSpPr>
            <p:spPr>
              <a:xfrm>
                <a:off x="8138492" y="4421872"/>
                <a:ext cx="557339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연결선 49"/>
              <p:cNvCxnSpPr/>
              <p:nvPr/>
            </p:nvCxnSpPr>
            <p:spPr>
              <a:xfrm>
                <a:off x="8535108" y="5401597"/>
                <a:ext cx="608892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연결선 51"/>
              <p:cNvCxnSpPr/>
              <p:nvPr/>
            </p:nvCxnSpPr>
            <p:spPr>
              <a:xfrm>
                <a:off x="8801229" y="5150912"/>
                <a:ext cx="184460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직사각형 54"/>
            <p:cNvSpPr/>
            <p:nvPr/>
          </p:nvSpPr>
          <p:spPr>
            <a:xfrm>
              <a:off x="7708473" y="4433097"/>
              <a:ext cx="3064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rgbClr val="0000FF"/>
                  </a:solidFill>
                </a:rPr>
                <a:t>x</a:t>
              </a:r>
              <a:endParaRPr lang="ko-KR" alt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7139139" y="3625537"/>
              <a:ext cx="65114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dirty="0" smtClean="0">
                  <a:solidFill>
                    <a:srgbClr val="0000FF"/>
                  </a:solidFill>
                </a:rPr>
                <a:t>id, pass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57" name="직선 화살표 연결선 56"/>
            <p:cNvCxnSpPr/>
            <p:nvPr/>
          </p:nvCxnSpPr>
          <p:spPr>
            <a:xfrm>
              <a:off x="7388509" y="3573016"/>
              <a:ext cx="0" cy="19526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화살표 연결선 63"/>
            <p:cNvCxnSpPr/>
            <p:nvPr/>
          </p:nvCxnSpPr>
          <p:spPr>
            <a:xfrm>
              <a:off x="7861720" y="4349896"/>
              <a:ext cx="0" cy="19526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자유형 59"/>
          <p:cNvSpPr/>
          <p:nvPr/>
        </p:nvSpPr>
        <p:spPr>
          <a:xfrm>
            <a:off x="990600" y="1554480"/>
            <a:ext cx="937260" cy="1386840"/>
          </a:xfrm>
          <a:custGeom>
            <a:avLst/>
            <a:gdLst>
              <a:gd name="connsiteX0" fmla="*/ 0 w 937260"/>
              <a:gd name="connsiteY0" fmla="*/ 0 h 1386840"/>
              <a:gd name="connsiteX1" fmla="*/ 198120 w 937260"/>
              <a:gd name="connsiteY1" fmla="*/ 373380 h 1386840"/>
              <a:gd name="connsiteX2" fmla="*/ 685800 w 937260"/>
              <a:gd name="connsiteY2" fmla="*/ 556260 h 1386840"/>
              <a:gd name="connsiteX3" fmla="*/ 937260 w 937260"/>
              <a:gd name="connsiteY3" fmla="*/ 1386840 h 138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7260" h="1386840">
                <a:moveTo>
                  <a:pt x="0" y="0"/>
                </a:moveTo>
                <a:cubicBezTo>
                  <a:pt x="41910" y="140335"/>
                  <a:pt x="83820" y="280670"/>
                  <a:pt x="198120" y="373380"/>
                </a:cubicBezTo>
                <a:cubicBezTo>
                  <a:pt x="312420" y="466090"/>
                  <a:pt x="562610" y="387350"/>
                  <a:pt x="685800" y="556260"/>
                </a:cubicBezTo>
                <a:cubicBezTo>
                  <a:pt x="808990" y="725170"/>
                  <a:pt x="873125" y="1056005"/>
                  <a:pt x="937260" y="138684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자유형 62"/>
          <p:cNvSpPr/>
          <p:nvPr/>
        </p:nvSpPr>
        <p:spPr>
          <a:xfrm>
            <a:off x="1287780" y="1699260"/>
            <a:ext cx="975360" cy="1303020"/>
          </a:xfrm>
          <a:custGeom>
            <a:avLst/>
            <a:gdLst>
              <a:gd name="connsiteX0" fmla="*/ 0 w 975360"/>
              <a:gd name="connsiteY0" fmla="*/ 0 h 1303020"/>
              <a:gd name="connsiteX1" fmla="*/ 129540 w 975360"/>
              <a:gd name="connsiteY1" fmla="*/ 182880 h 1303020"/>
              <a:gd name="connsiteX2" fmla="*/ 525780 w 975360"/>
              <a:gd name="connsiteY2" fmla="*/ 289560 h 1303020"/>
              <a:gd name="connsiteX3" fmla="*/ 975360 w 975360"/>
              <a:gd name="connsiteY3" fmla="*/ 1303020 h 1303020"/>
              <a:gd name="connsiteX4" fmla="*/ 975360 w 975360"/>
              <a:gd name="connsiteY4" fmla="*/ 1303020 h 1303020"/>
              <a:gd name="connsiteX5" fmla="*/ 975360 w 975360"/>
              <a:gd name="connsiteY5" fmla="*/ 1303020 h 1303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360" h="1303020">
                <a:moveTo>
                  <a:pt x="0" y="0"/>
                </a:moveTo>
                <a:cubicBezTo>
                  <a:pt x="20955" y="67310"/>
                  <a:pt x="41910" y="134620"/>
                  <a:pt x="129540" y="182880"/>
                </a:cubicBezTo>
                <a:cubicBezTo>
                  <a:pt x="217170" y="231140"/>
                  <a:pt x="384810" y="102870"/>
                  <a:pt x="525780" y="289560"/>
                </a:cubicBezTo>
                <a:cubicBezTo>
                  <a:pt x="666750" y="476250"/>
                  <a:pt x="975360" y="1303020"/>
                  <a:pt x="975360" y="1303020"/>
                </a:cubicBezTo>
                <a:lnTo>
                  <a:pt x="975360" y="1303020"/>
                </a:lnTo>
                <a:lnTo>
                  <a:pt x="975360" y="1303020"/>
                </a:lnTo>
              </a:path>
            </a:pathLst>
          </a:custGeom>
          <a:noFill/>
          <a:ln w="9525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/>
          <p:cNvSpPr/>
          <p:nvPr/>
        </p:nvSpPr>
        <p:spPr>
          <a:xfrm>
            <a:off x="129009" y="223266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 smtClean="0">
                <a:solidFill>
                  <a:srgbClr val="00B050"/>
                </a:solidFill>
                <a:latin typeface="+mj-ea"/>
                <a:ea typeface="+mj-ea"/>
              </a:rPr>
              <a:t>//</a:t>
            </a:r>
            <a:r>
              <a:rPr lang="ko-KR" altLang="en-US" sz="1200" dirty="0" smtClean="0">
                <a:solidFill>
                  <a:srgbClr val="00B050"/>
                </a:solidFill>
                <a:latin typeface="+mj-ea"/>
                <a:ea typeface="+mj-ea"/>
              </a:rPr>
              <a:t>클래스의 객체를</a:t>
            </a:r>
            <a:r>
              <a:rPr lang="en-US" altLang="ko-KR" sz="1200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r>
              <a:rPr lang="ko-KR" altLang="en-US" sz="1200" dirty="0" smtClean="0">
                <a:solidFill>
                  <a:srgbClr val="00B050"/>
                </a:solidFill>
                <a:latin typeface="+mj-ea"/>
                <a:ea typeface="+mj-ea"/>
              </a:rPr>
              <a:t>생성 </a:t>
            </a:r>
            <a:r>
              <a:rPr lang="en-US" altLang="ko-KR" dirty="0" smtClean="0">
                <a:solidFill>
                  <a:srgbClr val="00B050"/>
                </a:solidFill>
                <a:latin typeface="+mj-ea"/>
                <a:ea typeface="+mj-ea"/>
              </a:rPr>
              <a:t> </a:t>
            </a:r>
            <a:endParaRPr lang="ko-KR" altLang="en-US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104252" y="2609759"/>
            <a:ext cx="13219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00B050"/>
                </a:solidFill>
              </a:rPr>
              <a:t>i</a:t>
            </a:r>
            <a:r>
              <a:rPr lang="en-US" altLang="ko-KR" sz="1200" b="1" dirty="0" smtClean="0">
                <a:solidFill>
                  <a:srgbClr val="00B050"/>
                </a:solidFill>
              </a:rPr>
              <a:t>d= &lt;%=  id %&gt;</a:t>
            </a:r>
            <a:endParaRPr lang="ko-KR" altLang="en-US" sz="1200" b="1" dirty="0">
              <a:solidFill>
                <a:srgbClr val="00B050"/>
              </a:solidFill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4485602" y="3803340"/>
            <a:ext cx="2223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rgbClr val="00B050"/>
                </a:solidFill>
              </a:rPr>
              <a:t>//</a:t>
            </a:r>
            <a:r>
              <a:rPr lang="en-US" altLang="ko-KR" sz="1200" b="1" dirty="0" err="1" smtClean="0">
                <a:solidFill>
                  <a:srgbClr val="00B050"/>
                </a:solidFill>
              </a:rPr>
              <a:t>System.out.prinln</a:t>
            </a:r>
            <a:r>
              <a:rPr lang="en-US" altLang="ko-KR" sz="1200" b="1" dirty="0" smtClean="0">
                <a:solidFill>
                  <a:srgbClr val="00B050"/>
                </a:solidFill>
              </a:rPr>
              <a:t>( “id=“+id)</a:t>
            </a:r>
            <a:endParaRPr lang="ko-KR" altLang="en-US" sz="1200" b="1" dirty="0">
              <a:solidFill>
                <a:srgbClr val="00B050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611560" y="4317899"/>
            <a:ext cx="2182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rgbClr val="00B050"/>
                </a:solidFill>
              </a:rPr>
              <a:t>alert(’&lt;%=  id %&gt;</a:t>
            </a:r>
            <a:r>
              <a:rPr lang="ko-KR" altLang="en-US" sz="1200" b="1" dirty="0" smtClean="0">
                <a:solidFill>
                  <a:srgbClr val="00B050"/>
                </a:solidFill>
              </a:rPr>
              <a:t>는</a:t>
            </a:r>
            <a:r>
              <a:rPr lang="en-US" altLang="ko-KR" sz="1200" b="1" dirty="0" smtClean="0">
                <a:solidFill>
                  <a:srgbClr val="00B050"/>
                </a:solidFill>
              </a:rPr>
              <a:t> </a:t>
            </a:r>
            <a:r>
              <a:rPr lang="ko-KR" altLang="en-US" sz="1200" b="1" dirty="0" smtClean="0">
                <a:solidFill>
                  <a:srgbClr val="00B050"/>
                </a:solidFill>
              </a:rPr>
              <a:t>정상입니다 </a:t>
            </a:r>
            <a:r>
              <a:rPr lang="en-US" altLang="ko-KR" sz="1200" b="1" dirty="0" smtClean="0">
                <a:solidFill>
                  <a:srgbClr val="00B050"/>
                </a:solidFill>
              </a:rPr>
              <a:t>’);</a:t>
            </a:r>
            <a:endParaRPr lang="ko-KR" altLang="en-US" sz="1200" b="1" dirty="0">
              <a:solidFill>
                <a:srgbClr val="00B050"/>
              </a:solidFill>
            </a:endParaRPr>
          </a:p>
        </p:txBody>
      </p:sp>
      <p:sp>
        <p:nvSpPr>
          <p:cNvPr id="15" name="자유형 14"/>
          <p:cNvSpPr/>
          <p:nvPr/>
        </p:nvSpPr>
        <p:spPr>
          <a:xfrm>
            <a:off x="3154681" y="2327332"/>
            <a:ext cx="3893820" cy="244010"/>
          </a:xfrm>
          <a:custGeom>
            <a:avLst/>
            <a:gdLst>
              <a:gd name="connsiteX0" fmla="*/ 3893820 w 3893820"/>
              <a:gd name="connsiteY0" fmla="*/ 213530 h 244010"/>
              <a:gd name="connsiteX1" fmla="*/ 1699260 w 3893820"/>
              <a:gd name="connsiteY1" fmla="*/ 170 h 244010"/>
              <a:gd name="connsiteX2" fmla="*/ 0 w 3893820"/>
              <a:gd name="connsiteY2" fmla="*/ 244010 h 244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93820" h="244010">
                <a:moveTo>
                  <a:pt x="3893820" y="213530"/>
                </a:moveTo>
                <a:cubicBezTo>
                  <a:pt x="3121025" y="104310"/>
                  <a:pt x="2348230" y="-4910"/>
                  <a:pt x="1699260" y="170"/>
                </a:cubicBezTo>
                <a:cubicBezTo>
                  <a:pt x="1050290" y="5250"/>
                  <a:pt x="525145" y="124630"/>
                  <a:pt x="0" y="244010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자유형 52"/>
          <p:cNvSpPr/>
          <p:nvPr/>
        </p:nvSpPr>
        <p:spPr>
          <a:xfrm>
            <a:off x="6526840" y="3055151"/>
            <a:ext cx="856711" cy="539365"/>
          </a:xfrm>
          <a:custGeom>
            <a:avLst/>
            <a:gdLst>
              <a:gd name="connsiteX0" fmla="*/ 266700 w 266700"/>
              <a:gd name="connsiteY0" fmla="*/ 0 h 320040"/>
              <a:gd name="connsiteX1" fmla="*/ 182880 w 266700"/>
              <a:gd name="connsiteY1" fmla="*/ 228600 h 320040"/>
              <a:gd name="connsiteX2" fmla="*/ 0 w 266700"/>
              <a:gd name="connsiteY2" fmla="*/ 320040 h 3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6700" h="320040">
                <a:moveTo>
                  <a:pt x="266700" y="0"/>
                </a:moveTo>
                <a:cubicBezTo>
                  <a:pt x="247015" y="87630"/>
                  <a:pt x="227330" y="175260"/>
                  <a:pt x="182880" y="228600"/>
                </a:cubicBezTo>
                <a:cubicBezTo>
                  <a:pt x="138430" y="281940"/>
                  <a:pt x="69215" y="300990"/>
                  <a:pt x="0" y="320040"/>
                </a:cubicBezTo>
              </a:path>
            </a:pathLst>
          </a:custGeom>
          <a:noFill/>
          <a:ln w="63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531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자바와 객체지향 프로그램 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34920" y="829159"/>
            <a:ext cx="4752528" cy="2479785"/>
            <a:chOff x="4905752" y="116632"/>
            <a:chExt cx="3986883" cy="1584176"/>
          </a:xfrm>
        </p:grpSpPr>
        <p:sp>
          <p:nvSpPr>
            <p:cNvPr id="6" name="직사각형 5"/>
            <p:cNvSpPr/>
            <p:nvPr/>
          </p:nvSpPr>
          <p:spPr>
            <a:xfrm>
              <a:off x="4905752" y="116632"/>
              <a:ext cx="3960440" cy="1584176"/>
            </a:xfrm>
            <a:prstGeom prst="rect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5004048" y="188640"/>
              <a:ext cx="3888587" cy="1483955"/>
              <a:chOff x="793" y="1508"/>
              <a:chExt cx="5602" cy="2485"/>
            </a:xfrm>
          </p:grpSpPr>
          <p:grpSp>
            <p:nvGrpSpPr>
              <p:cNvPr id="8" name="Group 20"/>
              <p:cNvGrpSpPr>
                <a:grpSpLocks/>
              </p:cNvGrpSpPr>
              <p:nvPr/>
            </p:nvGrpSpPr>
            <p:grpSpPr bwMode="auto">
              <a:xfrm>
                <a:off x="1292" y="1888"/>
                <a:ext cx="3493" cy="1587"/>
                <a:chOff x="1066" y="1525"/>
                <a:chExt cx="3493" cy="1587"/>
              </a:xfrm>
            </p:grpSpPr>
            <p:sp>
              <p:nvSpPr>
                <p:cNvPr id="25" name="Oval 8"/>
                <p:cNvSpPr>
                  <a:spLocks noChangeArrowheads="1"/>
                </p:cNvSpPr>
                <p:nvPr/>
              </p:nvSpPr>
              <p:spPr bwMode="auto">
                <a:xfrm>
                  <a:off x="1066" y="1525"/>
                  <a:ext cx="3493" cy="1587"/>
                </a:xfrm>
                <a:prstGeom prst="ellipse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ko-KR" altLang="en-US" sz="1200">
                    <a:latin typeface="HY강B" pitchFamily="18" charset="-127"/>
                    <a:ea typeface="HY강B" pitchFamily="18" charset="-127"/>
                  </a:endParaRPr>
                </a:p>
              </p:txBody>
            </p:sp>
            <p:sp>
              <p:nvSpPr>
                <p:cNvPr id="26" name="Oval 12"/>
                <p:cNvSpPr>
                  <a:spLocks noChangeArrowheads="1"/>
                </p:cNvSpPr>
                <p:nvPr/>
              </p:nvSpPr>
              <p:spPr bwMode="auto">
                <a:xfrm>
                  <a:off x="1746" y="2115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 dirty="0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27" name="Oval 13"/>
                <p:cNvSpPr>
                  <a:spLocks noChangeArrowheads="1"/>
                </p:cNvSpPr>
                <p:nvPr/>
              </p:nvSpPr>
              <p:spPr bwMode="auto">
                <a:xfrm>
                  <a:off x="2472" y="1842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28" name="Oval 14"/>
                <p:cNvSpPr>
                  <a:spLocks noChangeArrowheads="1"/>
                </p:cNvSpPr>
                <p:nvPr/>
              </p:nvSpPr>
              <p:spPr bwMode="auto">
                <a:xfrm>
                  <a:off x="2880" y="2251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29" name="Oval 15"/>
                <p:cNvSpPr>
                  <a:spLocks noChangeArrowheads="1"/>
                </p:cNvSpPr>
                <p:nvPr/>
              </p:nvSpPr>
              <p:spPr bwMode="auto">
                <a:xfrm>
                  <a:off x="3379" y="1979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30" name="Oval 17"/>
                <p:cNvSpPr>
                  <a:spLocks noChangeArrowheads="1"/>
                </p:cNvSpPr>
                <p:nvPr/>
              </p:nvSpPr>
              <p:spPr bwMode="auto">
                <a:xfrm>
                  <a:off x="2472" y="2614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  <p:sp>
              <p:nvSpPr>
                <p:cNvPr id="31" name="Oval 18"/>
                <p:cNvSpPr>
                  <a:spLocks noChangeArrowheads="1"/>
                </p:cNvSpPr>
                <p:nvPr/>
              </p:nvSpPr>
              <p:spPr bwMode="auto">
                <a:xfrm>
                  <a:off x="3606" y="2478"/>
                  <a:ext cx="408" cy="272"/>
                </a:xfrm>
                <a:prstGeom prst="ellipse">
                  <a:avLst/>
                </a:prstGeom>
                <a:solidFill>
                  <a:srgbClr val="6A86D4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r>
                    <a:rPr lang="ko-KR" altLang="en-US" sz="1200" i="1">
                      <a:latin typeface="HY강B" pitchFamily="18" charset="-127"/>
                      <a:ea typeface="HY강B" pitchFamily="18" charset="-127"/>
                    </a:rPr>
                    <a:t>객체</a:t>
                  </a:r>
                </a:p>
              </p:txBody>
            </p:sp>
          </p:grpSp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2880" y="3657"/>
                <a:ext cx="576" cy="25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latin typeface="HY강B" pitchFamily="18" charset="-127"/>
                    <a:ea typeface="HY강B" pitchFamily="18" charset="-127"/>
                  </a:rPr>
                  <a:t>클래스</a:t>
                </a:r>
              </a:p>
            </p:txBody>
          </p:sp>
          <p:sp>
            <p:nvSpPr>
              <p:cNvPr id="10" name="Rectangle 24"/>
              <p:cNvSpPr>
                <a:spLocks noChangeArrowheads="1"/>
              </p:cNvSpPr>
              <p:nvPr/>
            </p:nvSpPr>
            <p:spPr bwMode="auto">
              <a:xfrm>
                <a:off x="3672" y="1508"/>
                <a:ext cx="576" cy="25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latin typeface="HY강B" pitchFamily="18" charset="-127"/>
                    <a:ea typeface="HY강B" pitchFamily="18" charset="-127"/>
                  </a:rPr>
                  <a:t>클래스</a:t>
                </a:r>
              </a:p>
            </p:txBody>
          </p:sp>
          <p:sp>
            <p:nvSpPr>
              <p:cNvPr id="11" name="Line 25"/>
              <p:cNvSpPr>
                <a:spLocks noChangeShapeType="1"/>
              </p:cNvSpPr>
              <p:nvPr/>
            </p:nvSpPr>
            <p:spPr bwMode="auto">
              <a:xfrm flipH="1">
                <a:off x="3742" y="1756"/>
                <a:ext cx="183" cy="5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793" y="3249"/>
                <a:ext cx="576" cy="25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sz="1200" dirty="0">
                    <a:latin typeface="HY강B" pitchFamily="18" charset="-127"/>
                    <a:ea typeface="HY강B" pitchFamily="18" charset="-127"/>
                  </a:rPr>
                  <a:t>클래스</a:t>
                </a:r>
              </a:p>
            </p:txBody>
          </p:sp>
          <p:sp>
            <p:nvSpPr>
              <p:cNvPr id="13" name="Line 28"/>
              <p:cNvSpPr>
                <a:spLocks noChangeShapeType="1"/>
              </p:cNvSpPr>
              <p:nvPr/>
            </p:nvSpPr>
            <p:spPr bwMode="auto">
              <a:xfrm flipV="1">
                <a:off x="1383" y="3158"/>
                <a:ext cx="1270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4" name="Text Box 29"/>
              <p:cNvSpPr txBox="1">
                <a:spLocks noChangeArrowheads="1"/>
              </p:cNvSpPr>
              <p:nvPr/>
            </p:nvSpPr>
            <p:spPr bwMode="auto">
              <a:xfrm>
                <a:off x="2381" y="1933"/>
                <a:ext cx="1375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ko-KR" altLang="en-US" sz="1200" dirty="0">
                    <a:solidFill>
                      <a:srgbClr val="0033CC"/>
                    </a:solidFill>
                    <a:latin typeface="HY강B" pitchFamily="18" charset="-127"/>
                    <a:ea typeface="HY강B" pitchFamily="18" charset="-127"/>
                  </a:rPr>
                  <a:t>소프트웨어</a:t>
                </a:r>
              </a:p>
            </p:txBody>
          </p:sp>
          <p:sp>
            <p:nvSpPr>
              <p:cNvPr id="15" name="Line 30"/>
              <p:cNvSpPr>
                <a:spLocks noChangeShapeType="1"/>
              </p:cNvSpPr>
              <p:nvPr/>
            </p:nvSpPr>
            <p:spPr bwMode="auto">
              <a:xfrm flipV="1">
                <a:off x="1383" y="2478"/>
                <a:ext cx="1452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6" name="Line 31"/>
              <p:cNvSpPr>
                <a:spLocks noChangeShapeType="1"/>
              </p:cNvSpPr>
              <p:nvPr/>
            </p:nvSpPr>
            <p:spPr bwMode="auto">
              <a:xfrm flipV="1">
                <a:off x="1383" y="2704"/>
                <a:ext cx="635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7" name="Line 32"/>
              <p:cNvSpPr>
                <a:spLocks noChangeShapeType="1"/>
              </p:cNvSpPr>
              <p:nvPr/>
            </p:nvSpPr>
            <p:spPr bwMode="auto">
              <a:xfrm flipV="1">
                <a:off x="3198" y="2886"/>
                <a:ext cx="91" cy="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8" name="Line 33"/>
              <p:cNvSpPr>
                <a:spLocks noChangeShapeType="1"/>
              </p:cNvSpPr>
              <p:nvPr/>
            </p:nvSpPr>
            <p:spPr bwMode="auto">
              <a:xfrm flipV="1">
                <a:off x="3288" y="3067"/>
                <a:ext cx="545" cy="5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19" name="Line 36"/>
              <p:cNvSpPr>
                <a:spLocks noChangeShapeType="1"/>
              </p:cNvSpPr>
              <p:nvPr/>
            </p:nvSpPr>
            <p:spPr bwMode="auto">
              <a:xfrm>
                <a:off x="4468" y="2523"/>
                <a:ext cx="0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>
                <a:off x="4241" y="2976"/>
                <a:ext cx="22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1" name="Line 38"/>
              <p:cNvSpPr>
                <a:spLocks noChangeShapeType="1"/>
              </p:cNvSpPr>
              <p:nvPr/>
            </p:nvSpPr>
            <p:spPr bwMode="auto">
              <a:xfrm>
                <a:off x="4468" y="2523"/>
                <a:ext cx="22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2" name="Line 39"/>
              <p:cNvSpPr>
                <a:spLocks noChangeShapeType="1"/>
              </p:cNvSpPr>
              <p:nvPr/>
            </p:nvSpPr>
            <p:spPr bwMode="auto">
              <a:xfrm>
                <a:off x="4468" y="3339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 sz="1200">
                  <a:latin typeface="HY강B" pitchFamily="18" charset="-127"/>
                  <a:ea typeface="HY강B" pitchFamily="18" charset="-127"/>
                </a:endParaRPr>
              </a:p>
            </p:txBody>
          </p:sp>
          <p:sp>
            <p:nvSpPr>
              <p:cNvPr id="23" name="Text Box 40"/>
              <p:cNvSpPr txBox="1">
                <a:spLocks noChangeArrowheads="1"/>
              </p:cNvSpPr>
              <p:nvPr/>
            </p:nvSpPr>
            <p:spPr bwMode="auto">
              <a:xfrm>
                <a:off x="4694" y="2387"/>
                <a:ext cx="1701" cy="1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ko-KR" altLang="en-US" sz="1200" dirty="0" smtClean="0">
                    <a:latin typeface="HY강B" pitchFamily="18" charset="-127"/>
                    <a:ea typeface="HY강B" pitchFamily="18" charset="-127"/>
                  </a:rPr>
                  <a:t>멤버변수</a:t>
                </a:r>
                <a:endParaRPr lang="en-US" altLang="ko-KR" sz="1200" dirty="0">
                  <a:latin typeface="HY강B" pitchFamily="18" charset="-127"/>
                  <a:ea typeface="HY강B" pitchFamily="18" charset="-127"/>
                </a:endParaRPr>
              </a:p>
              <a:p>
                <a:pPr>
                  <a:defRPr/>
                </a:pPr>
                <a:r>
                  <a:rPr lang="en-US" altLang="ko-KR" sz="1200" dirty="0">
                    <a:latin typeface="HY강B" pitchFamily="18" charset="-127"/>
                    <a:ea typeface="HY강B" pitchFamily="18" charset="-127"/>
                  </a:rPr>
                  <a:t>Property</a:t>
                </a:r>
              </a:p>
              <a:p>
                <a:pPr>
                  <a:lnSpc>
                    <a:spcPts val="1000"/>
                  </a:lnSpc>
                  <a:defRPr/>
                </a:pPr>
                <a:endParaRPr lang="en-US" altLang="ko-KR" sz="1200" dirty="0">
                  <a:latin typeface="HY강B" pitchFamily="18" charset="-127"/>
                  <a:ea typeface="HY강B" pitchFamily="18" charset="-127"/>
                </a:endParaRPr>
              </a:p>
              <a:p>
                <a:pPr>
                  <a:defRPr/>
                </a:pPr>
                <a:r>
                  <a:rPr lang="ko-KR" altLang="en-US" sz="1200" dirty="0" smtClean="0">
                    <a:latin typeface="HY강B" pitchFamily="18" charset="-127"/>
                    <a:ea typeface="HY강B" pitchFamily="18" charset="-127"/>
                  </a:rPr>
                  <a:t>멤버함수</a:t>
                </a:r>
                <a:endParaRPr lang="en-US" altLang="ko-KR" sz="1200" dirty="0" smtClean="0">
                  <a:latin typeface="HY강B" pitchFamily="18" charset="-127"/>
                  <a:ea typeface="HY강B" pitchFamily="18" charset="-127"/>
                </a:endParaRPr>
              </a:p>
              <a:p>
                <a:pPr>
                  <a:defRPr/>
                </a:pPr>
                <a:r>
                  <a:rPr lang="ko-KR" altLang="en-US" sz="1200" dirty="0" err="1" smtClean="0">
                    <a:latin typeface="HY강B" pitchFamily="18" charset="-127"/>
                    <a:ea typeface="HY강B" pitchFamily="18" charset="-127"/>
                  </a:rPr>
                  <a:t>메소드</a:t>
                </a:r>
                <a:r>
                  <a:rPr lang="en-US" altLang="ko-KR" sz="1200" dirty="0">
                    <a:latin typeface="HY강B" pitchFamily="18" charset="-127"/>
                    <a:ea typeface="HY강B" pitchFamily="18" charset="-127"/>
                  </a:rPr>
                  <a:t>(method) </a:t>
                </a:r>
              </a:p>
            </p:txBody>
          </p:sp>
          <p:sp>
            <p:nvSpPr>
              <p:cNvPr id="24" name="Text Box 41"/>
              <p:cNvSpPr txBox="1">
                <a:spLocks noChangeArrowheads="1"/>
              </p:cNvSpPr>
              <p:nvPr/>
            </p:nvSpPr>
            <p:spPr bwMode="auto">
              <a:xfrm>
                <a:off x="5135" y="2707"/>
                <a:ext cx="266" cy="4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ko-KR" altLang="ko-KR" sz="1200">
                  <a:latin typeface="HY강B" pitchFamily="18" charset="-127"/>
                  <a:ea typeface="HY강B" pitchFamily="18" charset="-127"/>
                </a:endParaRPr>
              </a:p>
            </p:txBody>
          </p:sp>
        </p:grp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59" y="2775160"/>
            <a:ext cx="5676517" cy="4082839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4626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37" y="2276872"/>
            <a:ext cx="2190259" cy="241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2" y="699706"/>
            <a:ext cx="3528392" cy="5513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2800" dirty="0" smtClean="0"/>
              <a:t>import</a:t>
            </a:r>
            <a:r>
              <a:rPr lang="ko-KR" altLang="en-US" sz="2800" dirty="0" smtClean="0"/>
              <a:t>를 이용한 회원인증 </a:t>
            </a:r>
            <a:r>
              <a:rPr lang="en-US" altLang="ko-KR" sz="2800" dirty="0" smtClean="0"/>
              <a:t>-</a:t>
            </a:r>
            <a:r>
              <a:rPr lang="en-US" altLang="ko-KR" sz="28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err="1">
                <a:solidFill>
                  <a:srgbClr val="0000FF"/>
                </a:solidFill>
              </a:rPr>
              <a:t>member_ok_Java</a:t>
            </a:r>
            <a:r>
              <a:rPr lang="ko-KR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r>
              <a:rPr lang="en-US" altLang="ko-KR" sz="2400" b="1" dirty="0" err="1">
                <a:solidFill>
                  <a:srgbClr val="0000FF"/>
                </a:solidFill>
              </a:rPr>
              <a:t>jsp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endParaRPr lang="ko-KR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091952" y="699706"/>
            <a:ext cx="4948944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en-US" altLang="ko-KR" sz="1600" b="1" dirty="0" err="1" smtClean="0"/>
              <a:t>Webcontents</a:t>
            </a:r>
            <a:r>
              <a:rPr lang="en-US" altLang="ko-KR" sz="1600" b="1" dirty="0" smtClean="0"/>
              <a:t>&gt;New&gt;JSP file&gt; </a:t>
            </a:r>
            <a:r>
              <a:rPr lang="en-US" altLang="ko-KR" sz="1600" b="1" dirty="0" err="1" smtClean="0">
                <a:solidFill>
                  <a:srgbClr val="0000FF"/>
                </a:solidFill>
              </a:rPr>
              <a:t>member_ok_Java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.</a:t>
            </a:r>
            <a:r>
              <a:rPr lang="en-US" altLang="ko-KR" sz="1600" b="1" dirty="0" err="1" smtClean="0">
                <a:solidFill>
                  <a:srgbClr val="0000FF"/>
                </a:solidFill>
              </a:rPr>
              <a:t>jsp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ko-KR" altLang="en-US" sz="1600" b="1" dirty="0" smtClean="0"/>
              <a:t>입력</a:t>
            </a:r>
            <a:endParaRPr lang="ko-KR" altLang="en-US" sz="1600" b="1" dirty="0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035988" y="843980"/>
            <a:ext cx="2088232" cy="17809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6" name="직선 화살표 연결선 15"/>
          <p:cNvCxnSpPr>
            <a:cxnSpLocks noChangeShapeType="1"/>
          </p:cNvCxnSpPr>
          <p:nvPr/>
        </p:nvCxnSpPr>
        <p:spPr bwMode="auto">
          <a:xfrm flipH="1" flipV="1">
            <a:off x="3491880" y="2934268"/>
            <a:ext cx="1975588" cy="96172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4783391" y="2780928"/>
            <a:ext cx="1368152" cy="35242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11" name="직선 화살표 연결선 10"/>
          <p:cNvCxnSpPr>
            <a:cxnSpLocks noChangeShapeType="1"/>
            <a:endCxn id="15" idx="0"/>
          </p:cNvCxnSpPr>
          <p:nvPr/>
        </p:nvCxnSpPr>
        <p:spPr bwMode="auto">
          <a:xfrm>
            <a:off x="3082350" y="1022070"/>
            <a:ext cx="2385117" cy="175885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triangle" w="med" len="med"/>
            <a:tailEnd type="none" w="med" len="med"/>
          </a:ln>
        </p:spPr>
      </p:cxn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5467467" y="3804583"/>
            <a:ext cx="1320345" cy="18281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189" y="1062608"/>
            <a:ext cx="473170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5517748" y="1304900"/>
            <a:ext cx="1383431" cy="371872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594416" y="1378216"/>
            <a:ext cx="1236317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>
            <a:spAutoFit/>
          </a:bodyPr>
          <a:lstStyle/>
          <a:p>
            <a:r>
              <a:rPr lang="en-US" altLang="ko-KR" sz="10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member_ok_Java</a:t>
            </a:r>
            <a:r>
              <a:rPr lang="ko-KR" altLang="en-US" sz="10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0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  <a:r>
              <a:rPr lang="en-US" altLang="ko-KR" sz="10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jsp</a:t>
            </a:r>
            <a:r>
              <a:rPr lang="en-US" altLang="ko-KR" sz="10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000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748" y="4036893"/>
            <a:ext cx="3626253" cy="16312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자유형 17"/>
          <p:cNvSpPr/>
          <p:nvPr/>
        </p:nvSpPr>
        <p:spPr>
          <a:xfrm>
            <a:off x="7812360" y="1647448"/>
            <a:ext cx="931039" cy="2573640"/>
          </a:xfrm>
          <a:custGeom>
            <a:avLst/>
            <a:gdLst>
              <a:gd name="connsiteX0" fmla="*/ 0 w 931039"/>
              <a:gd name="connsiteY0" fmla="*/ 0 h 2971800"/>
              <a:gd name="connsiteX1" fmla="*/ 914400 w 931039"/>
              <a:gd name="connsiteY1" fmla="*/ 1440180 h 2971800"/>
              <a:gd name="connsiteX2" fmla="*/ 502920 w 931039"/>
              <a:gd name="connsiteY2" fmla="*/ 297180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039" h="2971800">
                <a:moveTo>
                  <a:pt x="0" y="0"/>
                </a:moveTo>
                <a:cubicBezTo>
                  <a:pt x="415290" y="472440"/>
                  <a:pt x="830580" y="944880"/>
                  <a:pt x="914400" y="1440180"/>
                </a:cubicBezTo>
                <a:cubicBezTo>
                  <a:pt x="998220" y="1935480"/>
                  <a:pt x="750570" y="2453640"/>
                  <a:pt x="502920" y="297180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39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Framework </a:t>
            </a:r>
            <a:r>
              <a:rPr lang="ko-KR" altLang="en-US" b="1" dirty="0" smtClean="0">
                <a:solidFill>
                  <a:schemeClr val="accent6">
                    <a:lumMod val="50000"/>
                  </a:schemeClr>
                </a:solidFill>
              </a:rPr>
              <a:t>란</a:t>
            </a:r>
            <a:r>
              <a:rPr lang="en-US" altLang="ko-KR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ko-KR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2808312"/>
          </a:xfrm>
        </p:spPr>
        <p:txBody>
          <a:bodyPr>
            <a:noAutofit/>
          </a:bodyPr>
          <a:lstStyle/>
          <a:p>
            <a:r>
              <a:rPr lang="en-US" altLang="ko-KR" sz="2400" dirty="0">
                <a:solidFill>
                  <a:srgbClr val="0000FF"/>
                </a:solidFill>
              </a:rPr>
              <a:t>Framework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endParaRPr lang="en-US" altLang="ko-KR" sz="2400" dirty="0" smtClean="0">
              <a:solidFill>
                <a:srgbClr val="0000FF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뼈대</a:t>
            </a:r>
            <a:r>
              <a:rPr lang="en-US" altLang="ko-KR" dirty="0" smtClean="0"/>
              <a:t>, </a:t>
            </a:r>
            <a:r>
              <a:rPr lang="ko-KR" altLang="en-US" dirty="0" smtClean="0"/>
              <a:t>뼈대 공사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골격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구조물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err="1" smtClean="0"/>
              <a:t>랄프</a:t>
            </a:r>
            <a:r>
              <a:rPr lang="ko-KR" altLang="en-US" dirty="0" smtClean="0"/>
              <a:t> </a:t>
            </a:r>
            <a:r>
              <a:rPr lang="ko-KR" altLang="en-US" dirty="0" err="1"/>
              <a:t>존슨</a:t>
            </a:r>
            <a:r>
              <a:rPr lang="en-US" altLang="ko-KR" dirty="0"/>
              <a:t>(Ralph Johnson) </a:t>
            </a:r>
            <a:r>
              <a:rPr lang="ko-KR" altLang="en-US" dirty="0" smtClean="0"/>
              <a:t>교수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ko-KR" altLang="en-US" dirty="0" smtClean="0"/>
              <a:t>소프트웨어의 </a:t>
            </a:r>
            <a:r>
              <a:rPr lang="ko-KR" altLang="en-US" dirty="0"/>
              <a:t>구체적인 부분에 해당하는 설계와 구현을 재사용이 가능하게끔 일련의 협업화된 형태로 클래스들을 제공하는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소프트웨어의 특정문제 해결 또는 소프트웨어 제작을 편리하게 할 수 있도록 미리 뼈대를 이루는 클래스와 인터페이스를 제작하여 모아둔 것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특정문제를 해결하기 위한 디자인 패턴들을 모아 놓고 적용하기 쉽도록 구성하여 </a:t>
            </a:r>
            <a:r>
              <a:rPr lang="ko-KR" altLang="en-US" dirty="0"/>
              <a:t>개발자들이 </a:t>
            </a:r>
            <a:r>
              <a:rPr lang="ko-KR" altLang="en-US" dirty="0" smtClean="0"/>
              <a:t>쉽게 문제를 해결할 수 있도록 뼈대를 제공해주는 것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42089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/>
              <a:t>Enterprice</a:t>
            </a:r>
            <a:r>
              <a:rPr lang="en-US" altLang="ko-KR" b="1" dirty="0"/>
              <a:t> Application</a:t>
            </a:r>
            <a:endParaRPr lang="ko-KR" alt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928992" cy="5616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 smtClean="0">
                <a:solidFill>
                  <a:srgbClr val="0000FF"/>
                </a:solidFill>
              </a:rPr>
              <a:t>Enterprise Application </a:t>
            </a:r>
            <a:r>
              <a:rPr lang="ko-KR" altLang="en-US" b="1" dirty="0" smtClean="0">
                <a:solidFill>
                  <a:srgbClr val="0000FF"/>
                </a:solidFill>
              </a:rPr>
              <a:t>란</a:t>
            </a:r>
            <a:r>
              <a:rPr lang="en-US" altLang="ko-KR" b="1" dirty="0" smtClean="0">
                <a:solidFill>
                  <a:srgbClr val="0000FF"/>
                </a:solidFill>
              </a:rPr>
              <a:t>?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기업의 </a:t>
            </a:r>
            <a:r>
              <a:rPr lang="ko-KR" altLang="en-US" dirty="0">
                <a:solidFill>
                  <a:prstClr val="black"/>
                </a:solidFill>
              </a:rPr>
              <a:t>비즈니스활동에 사용되는 </a:t>
            </a:r>
            <a:r>
              <a:rPr lang="ko-KR" altLang="en-US" dirty="0" smtClean="0">
                <a:solidFill>
                  <a:prstClr val="black"/>
                </a:solidFill>
              </a:rPr>
              <a:t>응용프로그램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기업용 </a:t>
            </a:r>
            <a:r>
              <a:rPr lang="ko-KR" altLang="en-US" dirty="0">
                <a:solidFill>
                  <a:prstClr val="black"/>
                </a:solidFill>
              </a:rPr>
              <a:t>응용 프로그램은 복잡한 </a:t>
            </a:r>
            <a:r>
              <a:rPr lang="ko-KR" altLang="en-US" dirty="0" err="1">
                <a:solidFill>
                  <a:prstClr val="black"/>
                </a:solidFill>
              </a:rPr>
              <a:t>확장성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분산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컴포넌트 기반에서 </a:t>
            </a:r>
            <a:r>
              <a:rPr lang="ko-KR" altLang="en-US" dirty="0" smtClean="0">
                <a:solidFill>
                  <a:prstClr val="black"/>
                </a:solidFill>
              </a:rPr>
              <a:t>작동</a:t>
            </a:r>
            <a:r>
              <a:rPr lang="en-US" altLang="ko-KR" dirty="0" smtClean="0">
                <a:solidFill>
                  <a:prstClr val="black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기업용 </a:t>
            </a:r>
            <a:r>
              <a:rPr lang="ko-KR" altLang="en-US" dirty="0">
                <a:solidFill>
                  <a:prstClr val="black"/>
                </a:solidFill>
              </a:rPr>
              <a:t>응용 프로그램은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매우 복잡한 </a:t>
            </a:r>
            <a:r>
              <a:rPr lang="ko-KR" altLang="en-US" dirty="0" smtClean="0">
                <a:solidFill>
                  <a:prstClr val="black"/>
                </a:solidFill>
              </a:rPr>
              <a:t>시스템이며 데이터 중심</a:t>
            </a:r>
            <a:r>
              <a:rPr lang="en-US" altLang="ko-KR" dirty="0" smtClean="0">
                <a:solidFill>
                  <a:prstClr val="black"/>
                </a:solidFill>
              </a:rPr>
              <a:t>,</a:t>
            </a:r>
            <a:r>
              <a:rPr lang="ko-KR" altLang="en-US" dirty="0" smtClean="0">
                <a:solidFill>
                  <a:prstClr val="black"/>
                </a:solidFill>
              </a:rPr>
              <a:t> </a:t>
            </a:r>
            <a:r>
              <a:rPr lang="ko-KR" altLang="en-US" dirty="0">
                <a:solidFill>
                  <a:prstClr val="black"/>
                </a:solidFill>
              </a:rPr>
              <a:t>사용자 </a:t>
            </a:r>
            <a:r>
              <a:rPr lang="ko-KR" altLang="en-US" dirty="0" smtClean="0">
                <a:solidFill>
                  <a:prstClr val="black"/>
                </a:solidFill>
              </a:rPr>
              <a:t>친화적</a:t>
            </a:r>
            <a:r>
              <a:rPr lang="en-US" altLang="ko-KR" dirty="0" smtClean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보안</a:t>
            </a:r>
            <a:r>
              <a:rPr lang="en-US" altLang="ko-KR" dirty="0">
                <a:solidFill>
                  <a:prstClr val="black"/>
                </a:solidFill>
              </a:rPr>
              <a:t>, </a:t>
            </a:r>
            <a:r>
              <a:rPr lang="ko-KR" altLang="en-US" dirty="0">
                <a:solidFill>
                  <a:prstClr val="black"/>
                </a:solidFill>
              </a:rPr>
              <a:t>관리 및 유지 보수에 대한 엄격한 요구 사항을 </a:t>
            </a:r>
            <a:r>
              <a:rPr lang="ko-KR" altLang="en-US" dirty="0" smtClean="0">
                <a:solidFill>
                  <a:prstClr val="black"/>
                </a:solidFill>
              </a:rPr>
              <a:t>충족해야 </a:t>
            </a:r>
            <a:r>
              <a:rPr lang="ko-KR" altLang="en-US" sz="2000" dirty="0" smtClean="0">
                <a:solidFill>
                  <a:prstClr val="black"/>
                </a:solidFill>
              </a:rPr>
              <a:t>함</a:t>
            </a:r>
            <a:r>
              <a:rPr lang="en-US" altLang="ko-KR" sz="2000" dirty="0" smtClean="0">
                <a:solidFill>
                  <a:prstClr val="black"/>
                </a:solidFill>
              </a:rPr>
              <a:t>.</a:t>
            </a:r>
            <a:r>
              <a:rPr lang="ko-KR" altLang="en-US" sz="2000" dirty="0" smtClean="0">
                <a:solidFill>
                  <a:prstClr val="black"/>
                </a:solidFill>
              </a:rPr>
              <a:t> </a:t>
            </a:r>
            <a:endParaRPr lang="en-US" altLang="ko-KR" sz="2000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웹 </a:t>
            </a:r>
            <a:r>
              <a:rPr lang="ko-KR" altLang="en-US" dirty="0">
                <a:solidFill>
                  <a:prstClr val="black"/>
                </a:solidFill>
              </a:rPr>
              <a:t>기반 어플리케이션에서 </a:t>
            </a:r>
            <a:r>
              <a:rPr lang="en-US" altLang="ko-KR" dirty="0" smtClean="0">
                <a:solidFill>
                  <a:srgbClr val="0000FF"/>
                </a:solidFill>
              </a:rPr>
              <a:t>'</a:t>
            </a:r>
            <a:r>
              <a:rPr lang="ko-KR" altLang="en-US" dirty="0">
                <a:solidFill>
                  <a:srgbClr val="0000FF"/>
                </a:solidFill>
              </a:rPr>
              <a:t>구조가 복잡한 대규모 분산 객체 환경</a:t>
            </a:r>
            <a:r>
              <a:rPr lang="en-US" altLang="ko-KR" dirty="0">
                <a:solidFill>
                  <a:srgbClr val="0000FF"/>
                </a:solidFill>
              </a:rPr>
              <a:t>'</a:t>
            </a:r>
            <a:r>
              <a:rPr lang="ko-KR" altLang="en-US" dirty="0"/>
              <a:t>을 쉽게 구현하기 위해서 </a:t>
            </a:r>
            <a:r>
              <a:rPr lang="ko-KR" altLang="en-US" dirty="0" smtClean="0">
                <a:solidFill>
                  <a:prstClr val="black"/>
                </a:solidFill>
              </a:rPr>
              <a:t>자바</a:t>
            </a:r>
            <a:r>
              <a:rPr lang="en-US" altLang="ko-KR" dirty="0">
                <a:hlinkClick r:id="rId2" action="ppaction://hlinkfile"/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EJB(</a:t>
            </a:r>
            <a:r>
              <a:rPr lang="en-US" altLang="ko-KR" dirty="0">
                <a:solidFill>
                  <a:srgbClr val="FF0000"/>
                </a:solidFill>
              </a:rPr>
              <a:t>E</a:t>
            </a:r>
            <a:r>
              <a:rPr lang="en-US" altLang="ko-KR" dirty="0">
                <a:solidFill>
                  <a:srgbClr val="0000FF"/>
                </a:solidFill>
              </a:rPr>
              <a:t>nterprise </a:t>
            </a:r>
            <a:r>
              <a:rPr lang="en-US" altLang="ko-KR" dirty="0">
                <a:solidFill>
                  <a:srgbClr val="FF0000"/>
                </a:solidFill>
              </a:rPr>
              <a:t>J</a:t>
            </a:r>
            <a:r>
              <a:rPr lang="en-US" altLang="ko-KR" dirty="0">
                <a:solidFill>
                  <a:srgbClr val="0000FF"/>
                </a:solidFill>
              </a:rPr>
              <a:t>ava</a:t>
            </a:r>
            <a:r>
              <a:rPr lang="en-US" altLang="ko-KR" dirty="0">
                <a:solidFill>
                  <a:srgbClr val="FF0000"/>
                </a:solidFill>
              </a:rPr>
              <a:t>B</a:t>
            </a:r>
            <a:r>
              <a:rPr lang="en-US" altLang="ko-KR" dirty="0">
                <a:solidFill>
                  <a:srgbClr val="0000FF"/>
                </a:solidFill>
              </a:rPr>
              <a:t>ean)</a:t>
            </a:r>
            <a:r>
              <a:rPr lang="en-US" altLang="ko-KR" dirty="0">
                <a:solidFill>
                  <a:srgbClr val="0000FF"/>
                </a:solidFill>
                <a:hlinkClick r:id="rId2" action="ppaction://hlinkfile"/>
              </a:rPr>
              <a:t> </a:t>
            </a:r>
            <a:r>
              <a:rPr lang="ko-KR" altLang="en-US" dirty="0" smtClean="0">
                <a:solidFill>
                  <a:prstClr val="black"/>
                </a:solidFill>
              </a:rPr>
              <a:t>가 </a:t>
            </a:r>
            <a:r>
              <a:rPr lang="ko-KR" altLang="en-US" dirty="0">
                <a:solidFill>
                  <a:prstClr val="black"/>
                </a:solidFill>
              </a:rPr>
              <a:t>퍼지기 시작했고 </a:t>
            </a:r>
            <a:endParaRPr lang="en-US" altLang="ko-KR" dirty="0" smtClean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prstClr val="black"/>
                </a:solidFill>
              </a:rPr>
              <a:t>자바는 </a:t>
            </a:r>
            <a:r>
              <a:rPr lang="ko-KR" altLang="en-US" dirty="0">
                <a:solidFill>
                  <a:prstClr val="black"/>
                </a:solidFill>
              </a:rPr>
              <a:t>엔터프라이즈 어플리케이션을 구축하는 데 필요한 기본 </a:t>
            </a:r>
            <a:r>
              <a:rPr lang="ko-KR" altLang="en-US" dirty="0" smtClean="0">
                <a:solidFill>
                  <a:prstClr val="black"/>
                </a:solidFill>
              </a:rPr>
              <a:t>기술이 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340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J2EE(Java </a:t>
            </a:r>
            <a:r>
              <a:rPr lang="en-US" altLang="ko-KR" dirty="0"/>
              <a:t>2 Enterprise Edition)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764704"/>
            <a:ext cx="8153400" cy="4896544"/>
          </a:xfrm>
        </p:spPr>
        <p:txBody>
          <a:bodyPr>
            <a:normAutofit/>
          </a:bodyPr>
          <a:lstStyle/>
          <a:p>
            <a:r>
              <a:rPr lang="ko-KR" altLang="en-US" sz="1800" dirty="0" smtClean="0">
                <a:solidFill>
                  <a:prstClr val="black"/>
                </a:solidFill>
              </a:rPr>
              <a:t>클라이언트나 </a:t>
            </a:r>
            <a:r>
              <a:rPr lang="ko-KR" altLang="en-US" sz="1800" dirty="0">
                <a:solidFill>
                  <a:prstClr val="black"/>
                </a:solidFill>
              </a:rPr>
              <a:t>서버 </a:t>
            </a:r>
            <a:r>
              <a:rPr lang="ko-KR" altLang="en-US" sz="1800" dirty="0" smtClean="0">
                <a:solidFill>
                  <a:prstClr val="black"/>
                </a:solidFill>
              </a:rPr>
              <a:t>환경에서 서버 </a:t>
            </a:r>
            <a:r>
              <a:rPr lang="ko-KR" altLang="en-US" sz="1800" dirty="0">
                <a:solidFill>
                  <a:prstClr val="black"/>
                </a:solidFill>
              </a:rPr>
              <a:t>단에서 수행되는 프로그램을 </a:t>
            </a:r>
            <a:r>
              <a:rPr lang="en-US" altLang="ko-KR" sz="1800" dirty="0">
                <a:solidFill>
                  <a:prstClr val="black"/>
                </a:solidFill>
              </a:rPr>
              <a:t>JAVA</a:t>
            </a:r>
            <a:r>
              <a:rPr lang="ko-KR" altLang="en-US" sz="1800" dirty="0">
                <a:solidFill>
                  <a:prstClr val="black"/>
                </a:solidFill>
              </a:rPr>
              <a:t>로 구현할 때 쓰는 </a:t>
            </a:r>
            <a:r>
              <a:rPr lang="ko-KR" altLang="en-US" sz="1800" dirty="0" smtClean="0">
                <a:solidFill>
                  <a:prstClr val="black"/>
                </a:solidFill>
              </a:rPr>
              <a:t>기술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r>
              <a:rPr lang="ko-KR" altLang="en-US" sz="1800" dirty="0">
                <a:solidFill>
                  <a:prstClr val="black"/>
                </a:solidFill>
              </a:rPr>
              <a:t>엔터프라이즈 어플리케이션은 표준화되고 모듈화된 컴포넌트로 </a:t>
            </a:r>
            <a:r>
              <a:rPr lang="ko-KR" altLang="en-US" sz="1800" dirty="0" smtClean="0">
                <a:solidFill>
                  <a:prstClr val="black"/>
                </a:solidFill>
              </a:rPr>
              <a:t>구성되며</a:t>
            </a:r>
            <a:r>
              <a:rPr lang="en-US" altLang="ko-KR" sz="1800" dirty="0" smtClean="0">
                <a:solidFill>
                  <a:prstClr val="black"/>
                </a:solidFill>
              </a:rPr>
              <a:t> </a:t>
            </a:r>
            <a:r>
              <a:rPr lang="en-US" altLang="ko-KR" sz="1800" dirty="0">
                <a:solidFill>
                  <a:prstClr val="black"/>
                </a:solidFill>
              </a:rPr>
              <a:t>J2EE</a:t>
            </a:r>
            <a:r>
              <a:rPr lang="ko-KR" altLang="en-US" sz="1800" dirty="0">
                <a:solidFill>
                  <a:prstClr val="black"/>
                </a:solidFill>
              </a:rPr>
              <a:t>는 </a:t>
            </a:r>
            <a:r>
              <a:rPr lang="ko-KR" altLang="en-US" sz="1800" dirty="0" smtClean="0">
                <a:solidFill>
                  <a:prstClr val="black"/>
                </a:solidFill>
              </a:rPr>
              <a:t>서비스 개발에 필요한 </a:t>
            </a:r>
            <a:r>
              <a:rPr lang="ko-KR" altLang="en-US" sz="1800" dirty="0">
                <a:solidFill>
                  <a:prstClr val="black"/>
                </a:solidFill>
              </a:rPr>
              <a:t>완벽한 </a:t>
            </a:r>
            <a:r>
              <a:rPr lang="ko-KR" altLang="en-US" sz="1800" dirty="0" smtClean="0">
                <a:solidFill>
                  <a:prstClr val="black"/>
                </a:solidFill>
              </a:rPr>
              <a:t> 컴포넌트 군을 제공하여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r>
              <a:rPr lang="ko-KR" altLang="en-US" sz="1800" dirty="0" smtClean="0">
                <a:solidFill>
                  <a:prstClr val="black"/>
                </a:solidFill>
              </a:rPr>
              <a:t>개발자에게 </a:t>
            </a:r>
            <a:r>
              <a:rPr lang="ko-KR" altLang="en-US" sz="1800" dirty="0">
                <a:solidFill>
                  <a:prstClr val="black"/>
                </a:solidFill>
              </a:rPr>
              <a:t>복잡한 개발 과정 없이 해당 컴포넌트를 자동적으로 처리해주는 환경을 </a:t>
            </a:r>
            <a:r>
              <a:rPr lang="ko-KR" altLang="en-US" sz="1800" dirty="0" smtClean="0">
                <a:solidFill>
                  <a:prstClr val="black"/>
                </a:solidFill>
              </a:rPr>
              <a:t>제공</a:t>
            </a:r>
            <a:endParaRPr lang="en-US" altLang="ko-KR" sz="1800" dirty="0" smtClean="0"/>
          </a:p>
          <a:p>
            <a:r>
              <a:rPr lang="en-US" altLang="ko-KR" sz="1800" dirty="0">
                <a:solidFill>
                  <a:prstClr val="black"/>
                </a:solidFill>
              </a:rPr>
              <a:t>J2EE</a:t>
            </a:r>
            <a:r>
              <a:rPr lang="ko-KR" altLang="en-US" sz="1800" dirty="0">
                <a:solidFill>
                  <a:prstClr val="black"/>
                </a:solidFill>
              </a:rPr>
              <a:t>은 </a:t>
            </a:r>
            <a:r>
              <a:rPr lang="ko-KR" altLang="en-US" sz="1800" dirty="0" err="1" smtClean="0">
                <a:solidFill>
                  <a:prstClr val="black"/>
                </a:solidFill>
              </a:rPr>
              <a:t>멀티티어</a:t>
            </a:r>
            <a:r>
              <a:rPr lang="en-US" altLang="ko-KR" sz="1800" dirty="0" smtClean="0">
                <a:solidFill>
                  <a:prstClr val="black"/>
                </a:solidFill>
              </a:rPr>
              <a:t>(multi-tier)</a:t>
            </a:r>
            <a:r>
              <a:rPr lang="ko-KR" altLang="en-US" sz="1800" dirty="0" smtClean="0">
                <a:solidFill>
                  <a:prstClr val="black"/>
                </a:solidFill>
              </a:rPr>
              <a:t> </a:t>
            </a:r>
            <a:r>
              <a:rPr lang="ko-KR" altLang="en-US" sz="1800" dirty="0">
                <a:solidFill>
                  <a:prstClr val="black"/>
                </a:solidFill>
              </a:rPr>
              <a:t>엔터프라이즈 어플리케이션의 개발을 위한 엔터프라이즈 환경 </a:t>
            </a:r>
            <a:r>
              <a:rPr lang="ko-KR" altLang="en-US" sz="1800" dirty="0" smtClean="0">
                <a:solidFill>
                  <a:prstClr val="black"/>
                </a:solidFill>
              </a:rPr>
              <a:t>표준 </a:t>
            </a:r>
            <a:endParaRPr lang="en-US" altLang="ko-KR" sz="1800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 smtClean="0">
              <a:solidFill>
                <a:prstClr val="black"/>
              </a:solidFill>
            </a:endParaRPr>
          </a:p>
          <a:p>
            <a:endParaRPr lang="en-US" altLang="ko-KR" dirty="0">
              <a:solidFill>
                <a:prstClr val="black"/>
              </a:solidFill>
            </a:endParaRPr>
          </a:p>
          <a:p>
            <a:endParaRPr lang="en-US" altLang="ko-KR" dirty="0"/>
          </a:p>
        </p:txBody>
      </p:sp>
      <p:pic>
        <p:nvPicPr>
          <p:cNvPr id="4" name="Picture 2" descr="http://www.uio.co.kr/img/tech1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429000"/>
            <a:ext cx="489654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스트럿츠</a:t>
            </a:r>
            <a:r>
              <a:rPr lang="en-US" altLang="ko-KR" dirty="0" smtClean="0"/>
              <a:t>(STRUTS) framework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764704"/>
            <a:ext cx="8153400" cy="4896544"/>
          </a:xfrm>
        </p:spPr>
        <p:txBody>
          <a:bodyPr>
            <a:noAutofit/>
          </a:bodyPr>
          <a:lstStyle/>
          <a:p>
            <a:r>
              <a:rPr lang="ko-KR" altLang="en-US" dirty="0" err="1" smtClean="0"/>
              <a:t>스트럿츠</a:t>
            </a:r>
            <a:r>
              <a:rPr lang="en-US" altLang="ko-KR" dirty="0"/>
              <a:t>(STRUTS</a:t>
            </a:r>
            <a:r>
              <a:rPr lang="en-US" altLang="ko-KR" dirty="0" smtClean="0"/>
              <a:t>) - </a:t>
            </a:r>
            <a:r>
              <a:rPr lang="ko-KR" altLang="en-US" dirty="0" smtClean="0"/>
              <a:t>지주</a:t>
            </a:r>
            <a:r>
              <a:rPr lang="en-US" altLang="ko-KR" dirty="0"/>
              <a:t>, </a:t>
            </a:r>
            <a:r>
              <a:rPr lang="ko-KR" altLang="en-US" dirty="0"/>
              <a:t>버팀목</a:t>
            </a:r>
            <a:r>
              <a:rPr lang="en-US" altLang="ko-KR" dirty="0"/>
              <a:t>, </a:t>
            </a:r>
            <a:r>
              <a:rPr lang="ko-KR" altLang="en-US" dirty="0" smtClean="0"/>
              <a:t>받침대</a:t>
            </a:r>
            <a:r>
              <a:rPr lang="en-US" altLang="ko-KR" dirty="0" smtClean="0"/>
              <a:t>.</a:t>
            </a:r>
          </a:p>
          <a:p>
            <a:r>
              <a:rPr lang="ko-KR" altLang="ko-KR" dirty="0"/>
              <a:t>Java EE 웹 애플리케이션을 개발하기 위한 오픈 소스 </a:t>
            </a:r>
            <a:r>
              <a:rPr lang="ko-KR" altLang="ko-KR" dirty="0" smtClean="0"/>
              <a:t>프레임워크</a:t>
            </a:r>
            <a:endParaRPr lang="en-US" altLang="ko-KR" dirty="0"/>
          </a:p>
          <a:p>
            <a:r>
              <a:rPr lang="ko-KR" altLang="en-US" dirty="0" smtClean="0"/>
              <a:t>자바를 기반으로 한 </a:t>
            </a:r>
            <a:r>
              <a:rPr lang="en-US" altLang="ko-KR" dirty="0" smtClean="0"/>
              <a:t>JSP</a:t>
            </a:r>
            <a:r>
              <a:rPr lang="ko-KR" altLang="en-US" dirty="0"/>
              <a:t>만을 위한 </a:t>
            </a:r>
            <a:r>
              <a:rPr lang="ko-KR" altLang="en-US" dirty="0" smtClean="0"/>
              <a:t>프레임워크이며 </a:t>
            </a:r>
            <a:r>
              <a:rPr lang="ko-KR" altLang="en-US" dirty="0"/>
              <a:t>따라서 운영체제에 구애 받지 않고 </a:t>
            </a:r>
            <a:r>
              <a:rPr lang="ko-KR" altLang="en-US" dirty="0" smtClean="0"/>
              <a:t>독립된 플랫폼 사용하며</a:t>
            </a:r>
            <a:r>
              <a:rPr lang="en-US" altLang="ko-KR" dirty="0" smtClean="0"/>
              <a:t>, </a:t>
            </a:r>
            <a:r>
              <a:rPr lang="ko-KR" altLang="en-US" dirty="0"/>
              <a:t>오픈 </a:t>
            </a:r>
            <a:r>
              <a:rPr lang="ko-KR" altLang="en-US" dirty="0" smtClean="0"/>
              <a:t>소스이므로 </a:t>
            </a:r>
            <a:r>
              <a:rPr lang="ko-KR" altLang="en-US" dirty="0"/>
              <a:t>개발에 필요한 </a:t>
            </a:r>
            <a:r>
              <a:rPr lang="ko-KR" altLang="en-US" dirty="0" smtClean="0"/>
              <a:t>부분만을 수정하여 사용 </a:t>
            </a:r>
            <a:r>
              <a:rPr lang="ko-KR" altLang="en-US" dirty="0"/>
              <a:t>할 수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</a:t>
            </a:r>
          </a:p>
          <a:p>
            <a:r>
              <a:rPr lang="ko-KR" altLang="en-US" dirty="0" err="1" smtClean="0"/>
              <a:t>스트럿츠</a:t>
            </a:r>
            <a:r>
              <a:rPr lang="ko-KR" altLang="en-US" dirty="0" smtClean="0"/>
              <a:t> </a:t>
            </a:r>
            <a:r>
              <a:rPr lang="ko-KR" altLang="en-US" dirty="0"/>
              <a:t>프레임워크는 </a:t>
            </a:r>
            <a:r>
              <a:rPr lang="en-US" altLang="ko-KR" dirty="0">
                <a:solidFill>
                  <a:srgbClr val="0000FF"/>
                </a:solidFill>
              </a:rPr>
              <a:t>MVC(Model-View-Controller)</a:t>
            </a:r>
            <a:r>
              <a:rPr lang="en-US" altLang="ko-KR" dirty="0"/>
              <a:t> </a:t>
            </a:r>
            <a:r>
              <a:rPr lang="ko-KR" altLang="en-US" dirty="0"/>
              <a:t>패턴 기반을 이용하여 </a:t>
            </a:r>
            <a:r>
              <a:rPr lang="ko-KR" altLang="en-US" dirty="0" smtClean="0"/>
              <a:t>개발</a:t>
            </a:r>
            <a:endParaRPr lang="en-US" altLang="ko-KR" dirty="0" smtClean="0"/>
          </a:p>
          <a:p>
            <a:pPr lvl="1"/>
            <a:r>
              <a:rPr lang="en-US" altLang="ko-KR" sz="2000" dirty="0" smtClean="0"/>
              <a:t>Model  - </a:t>
            </a:r>
            <a:r>
              <a:rPr lang="ko-KR" altLang="en-US" sz="2000" dirty="0" err="1" smtClean="0"/>
              <a:t>로직을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처리 해주는 </a:t>
            </a:r>
            <a:r>
              <a:rPr lang="ko-KR" altLang="en-US" sz="2000" dirty="0" smtClean="0"/>
              <a:t>부분</a:t>
            </a:r>
            <a:r>
              <a:rPr lang="en-US" altLang="ko-KR" sz="2000" dirty="0" smtClean="0"/>
              <a:t> </a:t>
            </a:r>
          </a:p>
          <a:p>
            <a:pPr lvl="1"/>
            <a:r>
              <a:rPr lang="en-US" altLang="ko-KR" sz="2000" dirty="0" smtClean="0"/>
              <a:t>View</a:t>
            </a:r>
            <a:r>
              <a:rPr lang="ko-KR" altLang="en-US" sz="2000" dirty="0" smtClean="0"/>
              <a:t>  </a:t>
            </a:r>
            <a:r>
              <a:rPr lang="en-US" altLang="ko-KR" sz="2000" dirty="0" smtClean="0"/>
              <a:t>-  </a:t>
            </a:r>
            <a:r>
              <a:rPr lang="ko-KR" altLang="en-US" sz="2000" dirty="0" smtClean="0"/>
              <a:t>사용자에게 </a:t>
            </a:r>
            <a:r>
              <a:rPr lang="ko-KR" altLang="en-US" sz="2000" dirty="0"/>
              <a:t>보여주는 </a:t>
            </a:r>
            <a:r>
              <a:rPr lang="ko-KR" altLang="en-US" sz="2000" dirty="0" smtClean="0"/>
              <a:t>부분</a:t>
            </a:r>
            <a:endParaRPr lang="en-US" altLang="ko-KR" sz="2000" dirty="0" smtClean="0"/>
          </a:p>
          <a:p>
            <a:pPr lvl="1"/>
            <a:r>
              <a:rPr lang="en-US" altLang="ko-KR" sz="2000" dirty="0"/>
              <a:t>Controller </a:t>
            </a:r>
            <a:r>
              <a:rPr lang="ko-KR" altLang="en-US" sz="2000" dirty="0"/>
              <a:t>부분 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- </a:t>
            </a:r>
            <a:r>
              <a:rPr lang="ko-KR" altLang="en-US" sz="2000" dirty="0" smtClean="0"/>
              <a:t> </a:t>
            </a:r>
            <a:r>
              <a:rPr lang="en-US" altLang="ko-KR" sz="2000" dirty="0"/>
              <a:t>Mode1 </a:t>
            </a:r>
            <a:r>
              <a:rPr lang="ko-KR" altLang="en-US" sz="2000" dirty="0"/>
              <a:t>부분과 </a:t>
            </a:r>
            <a:r>
              <a:rPr lang="en-US" altLang="ko-KR" sz="2000" dirty="0"/>
              <a:t>View </a:t>
            </a:r>
            <a:r>
              <a:rPr lang="ko-KR" altLang="en-US" sz="2000" dirty="0"/>
              <a:t>부분을 연결하고 </a:t>
            </a:r>
            <a:r>
              <a:rPr lang="ko-KR" altLang="en-US" sz="2000" dirty="0" smtClean="0"/>
              <a:t>제어</a:t>
            </a:r>
            <a:endParaRPr lang="en-US" altLang="ko-KR" sz="2000" dirty="0" smtClean="0"/>
          </a:p>
          <a:p>
            <a:pPr>
              <a:lnSpc>
                <a:spcPct val="150000"/>
              </a:lnSpc>
            </a:pPr>
            <a:r>
              <a:rPr lang="ko-KR" altLang="ko-KR" dirty="0" err="1" smtClean="0"/>
              <a:t>크레이그</a:t>
            </a:r>
            <a:r>
              <a:rPr lang="ko-KR" altLang="ko-KR" dirty="0" smtClean="0"/>
              <a:t> </a:t>
            </a:r>
            <a:r>
              <a:rPr lang="ko-KR" altLang="ko-KR" dirty="0" err="1"/>
              <a:t>맥클라나한</a:t>
            </a:r>
            <a:r>
              <a:rPr lang="ko-KR" altLang="ko-KR" dirty="0"/>
              <a:t>(Craig McClanahan) 에 의해 최초로 </a:t>
            </a:r>
            <a:r>
              <a:rPr lang="ko-KR" altLang="ko-KR" dirty="0" smtClean="0"/>
              <a:t>만들어</a:t>
            </a:r>
            <a:r>
              <a:rPr lang="en-US" altLang="ko-KR" dirty="0" smtClean="0"/>
              <a:t> </a:t>
            </a:r>
            <a:r>
              <a:rPr lang="ko-KR" altLang="en-US" dirty="0" smtClean="0"/>
              <a:t>짐</a:t>
            </a:r>
            <a:r>
              <a:rPr lang="en-US" altLang="ko-KR" dirty="0" smtClean="0"/>
              <a:t> </a:t>
            </a:r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5385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Spring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</a:rPr>
              <a:t>framework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836712"/>
            <a:ext cx="8153400" cy="59046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ko-KR" altLang="ko-KR" dirty="0" smtClean="0"/>
              <a:t>Rod </a:t>
            </a:r>
            <a:r>
              <a:rPr lang="ko-KR" altLang="ko-KR" dirty="0"/>
              <a:t>Johnson이 2002년에 </a:t>
            </a:r>
            <a:r>
              <a:rPr lang="ko-KR" altLang="en-US" dirty="0" smtClean="0"/>
              <a:t>발표한 </a:t>
            </a:r>
            <a:r>
              <a:rPr lang="ko-KR" altLang="ko-KR" dirty="0" smtClean="0">
                <a:hlinkClick r:id="rId2"/>
              </a:rPr>
              <a:t>Expert </a:t>
            </a:r>
            <a:r>
              <a:rPr lang="ko-KR" altLang="ko-KR" dirty="0">
                <a:hlinkClick r:id="rId2"/>
              </a:rPr>
              <a:t>One-on-One J2EE Design and Developement</a:t>
            </a:r>
            <a:r>
              <a:rPr lang="ko-KR" altLang="ko-KR" dirty="0"/>
              <a:t>에 선보인 코드를 </a:t>
            </a:r>
            <a:r>
              <a:rPr lang="ko-KR" altLang="ko-KR" dirty="0" smtClean="0"/>
              <a:t>기반으로</a:t>
            </a:r>
            <a:r>
              <a:rPr lang="en-US" altLang="ko-KR" dirty="0"/>
              <a:t> </a:t>
            </a:r>
            <a:r>
              <a:rPr lang="ko-KR" altLang="en-US" dirty="0"/>
              <a:t>만들어진 프레임워크를 </a:t>
            </a:r>
            <a:r>
              <a:rPr lang="ko-KR" altLang="en-US" dirty="0" err="1"/>
              <a:t>오픈소스</a:t>
            </a:r>
            <a:r>
              <a:rPr lang="ko-KR" altLang="en-US" dirty="0"/>
              <a:t> 생태계를 통해 효과적으로 검증하고 발전시킨 </a:t>
            </a:r>
            <a:r>
              <a:rPr lang="ko-KR" altLang="en-US" dirty="0" smtClean="0"/>
              <a:t>결과물</a:t>
            </a:r>
            <a:endParaRPr lang="en-US" altLang="ko-KR" dirty="0" smtClean="0"/>
          </a:p>
          <a:p>
            <a:pPr>
              <a:spcBef>
                <a:spcPts val="1200"/>
              </a:spcBef>
            </a:pPr>
            <a:r>
              <a:rPr lang="ko-KR" altLang="ko-KR" dirty="0" smtClean="0"/>
              <a:t>2003</a:t>
            </a:r>
            <a:r>
              <a:rPr lang="ko-KR" altLang="ko-KR" dirty="0"/>
              <a:t>년 6월에 최초로 </a:t>
            </a:r>
            <a:r>
              <a:rPr lang="ko-KR" altLang="ko-KR" dirty="0">
                <a:hlinkClick r:id="rId3" action="ppaction://hlinkfile" tooltip="아파치 라이선스"/>
              </a:rPr>
              <a:t>아파치 2.0 </a:t>
            </a:r>
            <a:r>
              <a:rPr lang="ko-KR" altLang="ko-KR" dirty="0" smtClean="0">
                <a:hlinkClick r:id="rId3" action="ppaction://hlinkfile" tooltip="아파치 라이선스"/>
              </a:rPr>
              <a:t>라이선스</a:t>
            </a:r>
            <a:r>
              <a:rPr lang="ko-KR" altLang="ko-KR" dirty="0" smtClean="0"/>
              <a:t>로</a:t>
            </a:r>
            <a:r>
              <a:rPr lang="en-US" altLang="ko-KR" dirty="0" smtClean="0"/>
              <a:t> </a:t>
            </a:r>
            <a:r>
              <a:rPr lang="ko-KR" altLang="en-US" dirty="0" smtClean="0"/>
              <a:t>공개됨 </a:t>
            </a:r>
            <a:endParaRPr lang="en-US" altLang="ko-KR" dirty="0" smtClean="0"/>
          </a:p>
          <a:p>
            <a:pPr>
              <a:spcBef>
                <a:spcPts val="1200"/>
              </a:spcBef>
            </a:pPr>
            <a:r>
              <a:rPr lang="ko-KR" altLang="en-US" dirty="0" smtClean="0">
                <a:solidFill>
                  <a:srgbClr val="0000FF"/>
                </a:solidFill>
              </a:rPr>
              <a:t>어플리케이션 프레임워크</a:t>
            </a:r>
            <a:r>
              <a:rPr lang="en-US" altLang="ko-KR" dirty="0" smtClean="0"/>
              <a:t>-</a:t>
            </a:r>
            <a:r>
              <a:rPr lang="ko-KR" altLang="en-US" dirty="0" smtClean="0"/>
              <a:t> 애플리케이션 </a:t>
            </a:r>
            <a:r>
              <a:rPr lang="ko-KR" altLang="en-US" dirty="0"/>
              <a:t>개발을 빠르고 효율적으로 할 수 있도록 애플리케이션의 바탕이 되는 </a:t>
            </a:r>
            <a:r>
              <a:rPr lang="ko-KR" altLang="en-US" dirty="0">
                <a:solidFill>
                  <a:srgbClr val="0000FF"/>
                </a:solidFill>
              </a:rPr>
              <a:t>틀과 공통 프로그래밍 모델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기술 </a:t>
            </a:r>
            <a:r>
              <a:rPr lang="en-US" altLang="ko-KR" dirty="0">
                <a:solidFill>
                  <a:srgbClr val="0000FF"/>
                </a:solidFill>
              </a:rPr>
              <a:t>API </a:t>
            </a:r>
            <a:r>
              <a:rPr lang="ko-KR" altLang="en-US" dirty="0">
                <a:solidFill>
                  <a:srgbClr val="0000FF"/>
                </a:solidFill>
              </a:rPr>
              <a:t>등을 제공 </a:t>
            </a:r>
            <a:r>
              <a:rPr lang="ko-KR" altLang="en-US" dirty="0"/>
              <a:t>하는 것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pPr>
              <a:spcBef>
                <a:spcPts val="1200"/>
              </a:spcBef>
            </a:pPr>
            <a:r>
              <a:rPr lang="en-US" altLang="ko-KR" dirty="0">
                <a:solidFill>
                  <a:srgbClr val="0000FF"/>
                </a:solidFill>
              </a:rPr>
              <a:t>Spring</a:t>
            </a:r>
            <a:r>
              <a:rPr lang="en-US" altLang="ko-KR" dirty="0"/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framework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자바 </a:t>
            </a:r>
            <a:r>
              <a:rPr lang="ko-KR" altLang="en-US" dirty="0"/>
              <a:t>엔터프라이즈</a:t>
            </a:r>
            <a:r>
              <a:rPr lang="en-US" altLang="ko-KR" dirty="0"/>
              <a:t>(Enterprise) </a:t>
            </a:r>
            <a:r>
              <a:rPr lang="ko-KR" altLang="en-US" dirty="0"/>
              <a:t>애플리케이션</a:t>
            </a:r>
            <a:r>
              <a:rPr lang="en-US" altLang="ko-KR" dirty="0"/>
              <a:t>(Application) </a:t>
            </a:r>
            <a:r>
              <a:rPr lang="ko-KR" altLang="en-US" dirty="0"/>
              <a:t>개발에 사용되는 </a:t>
            </a:r>
            <a:r>
              <a:rPr lang="ko-KR" altLang="en-US" dirty="0" err="1"/>
              <a:t>경량형</a:t>
            </a:r>
            <a:r>
              <a:rPr lang="ko-KR" altLang="en-US" dirty="0"/>
              <a:t> </a:t>
            </a:r>
            <a:r>
              <a:rPr lang="ko-KR" altLang="en-US" dirty="0" smtClean="0"/>
              <a:t>어플리케이션 </a:t>
            </a:r>
            <a:r>
              <a:rPr lang="en-US" altLang="ko-KR" dirty="0" smtClean="0"/>
              <a:t>Framework</a:t>
            </a:r>
            <a:endParaRPr lang="ko-KR" altLang="en-US" dirty="0"/>
          </a:p>
          <a:p>
            <a:pPr>
              <a:spcBef>
                <a:spcPts val="1200"/>
              </a:spcBef>
            </a:pPr>
            <a:r>
              <a:rPr lang="en-US" altLang="ko-KR" dirty="0" smtClean="0"/>
              <a:t>J2EE[Java </a:t>
            </a:r>
            <a:r>
              <a:rPr lang="en-US" altLang="ko-KR" dirty="0"/>
              <a:t>2 Enterprise Edition] </a:t>
            </a:r>
            <a:r>
              <a:rPr lang="ko-KR" altLang="en-US" dirty="0"/>
              <a:t>에서 제공하는 대부분의 기능을 지원하기 때문에</a:t>
            </a:r>
            <a:r>
              <a:rPr lang="en-US" altLang="ko-KR" dirty="0"/>
              <a:t>J2EE</a:t>
            </a:r>
            <a:r>
              <a:rPr lang="ko-KR" altLang="en-US" dirty="0"/>
              <a:t>를 대체하는 프레임워크로 </a:t>
            </a:r>
            <a:r>
              <a:rPr lang="ko-KR" altLang="en-US" dirty="0" smtClean="0"/>
              <a:t>자리매김</a:t>
            </a:r>
            <a:endParaRPr lang="en-US" altLang="ko-KR" dirty="0" smtClean="0"/>
          </a:p>
          <a:p>
            <a:pPr>
              <a:spcBef>
                <a:spcPts val="1200"/>
              </a:spcBef>
            </a:pPr>
            <a:r>
              <a:rPr lang="ko-KR" altLang="en-US" dirty="0" smtClean="0"/>
              <a:t>자바를 </a:t>
            </a:r>
            <a:r>
              <a:rPr lang="ko-KR" altLang="en-US" dirty="0"/>
              <a:t>기반으로 한 </a:t>
            </a:r>
            <a:r>
              <a:rPr lang="ko-KR" altLang="en-US" dirty="0" smtClean="0"/>
              <a:t>기술이며 객체지향 </a:t>
            </a:r>
            <a:r>
              <a:rPr lang="ko-KR" altLang="en-US" dirty="0"/>
              <a:t>설계와 구현에 관해 </a:t>
            </a:r>
            <a:r>
              <a:rPr lang="ko-KR" altLang="en-US" dirty="0" smtClean="0"/>
              <a:t>객체를 어떻게 </a:t>
            </a:r>
            <a:r>
              <a:rPr lang="ko-KR" altLang="en-US" dirty="0"/>
              <a:t>효과적으로 설계하고 구현하고 사용하고</a:t>
            </a:r>
            <a:r>
              <a:rPr lang="en-US" altLang="ko-KR" dirty="0"/>
              <a:t>, </a:t>
            </a:r>
            <a:r>
              <a:rPr lang="ko-KR" altLang="en-US" dirty="0"/>
              <a:t>이를 개선해 나갈 것인가에 대한 모델과 </a:t>
            </a:r>
            <a:r>
              <a:rPr lang="ko-KR" altLang="en-US" dirty="0" smtClean="0"/>
              <a:t>기법 기준제공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4844"/>
            <a:ext cx="2376264" cy="52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16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-</a:t>
            </a:r>
            <a:r>
              <a:rPr lang="en-US" altLang="ko-KR" sz="2800" dirty="0" smtClean="0">
                <a:solidFill>
                  <a:srgbClr val="0000FF"/>
                </a:solidFill>
              </a:rPr>
              <a:t>p53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567028"/>
            <a:ext cx="8424936" cy="6462371"/>
          </a:xfrm>
        </p:spPr>
        <p:txBody>
          <a:bodyPr>
            <a:normAutofit fontScale="92500"/>
          </a:bodyPr>
          <a:lstStyle/>
          <a:p>
            <a:r>
              <a:rPr lang="en-US" altLang="ko-KR" sz="2300" b="1" dirty="0" smtClean="0">
                <a:solidFill>
                  <a:srgbClr val="0000FF"/>
                </a:solidFill>
              </a:rPr>
              <a:t>1</a:t>
            </a:r>
            <a:r>
              <a:rPr lang="en-US" altLang="ko-KR" sz="2300" b="1" dirty="0">
                <a:solidFill>
                  <a:srgbClr val="0000FF"/>
                </a:solidFill>
              </a:rPr>
              <a:t>.</a:t>
            </a:r>
            <a:r>
              <a:rPr lang="ko-KR" altLang="en-US" sz="2300" b="1" dirty="0">
                <a:solidFill>
                  <a:srgbClr val="0000FF"/>
                </a:solidFill>
              </a:rPr>
              <a:t> 스프링은 경량 컨테이너이다</a:t>
            </a:r>
            <a:r>
              <a:rPr lang="en-US" altLang="ko-KR" sz="2300" b="1" dirty="0">
                <a:solidFill>
                  <a:srgbClr val="0000FF"/>
                </a:solidFill>
              </a:rPr>
              <a:t>.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자바 객체를 담고 있는 컨테이너이다</a:t>
            </a:r>
            <a:r>
              <a:rPr lang="en-US" altLang="ko-KR" sz="2300" dirty="0"/>
              <a:t>. </a:t>
            </a:r>
            <a:r>
              <a:rPr lang="ko-KR" altLang="en-US" sz="2300" dirty="0"/>
              <a:t>스프링은 이들 자바 객체의 생성</a:t>
            </a:r>
            <a:r>
              <a:rPr lang="en-US" altLang="ko-KR" sz="2300" dirty="0"/>
              <a:t>, </a:t>
            </a:r>
            <a:r>
              <a:rPr lang="ko-KR" altLang="en-US" sz="2300" dirty="0"/>
              <a:t>소멸과 같은 라이프 사이클을 </a:t>
            </a:r>
            <a:r>
              <a:rPr lang="ko-KR" altLang="en-US" sz="2300" dirty="0" smtClean="0"/>
              <a:t>관리하며</a:t>
            </a:r>
            <a:r>
              <a:rPr lang="en-US" altLang="ko-KR" sz="2300" dirty="0" smtClean="0"/>
              <a:t>, </a:t>
            </a:r>
            <a:r>
              <a:rPr lang="ko-KR" altLang="en-US" sz="2300" dirty="0"/>
              <a:t>스프링으로부터 필요한 객체를 가져와 사용할 수 있다</a:t>
            </a:r>
            <a:r>
              <a:rPr lang="en-US" altLang="ko-KR" sz="2300" dirty="0"/>
              <a:t>.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00FF"/>
                </a:solidFill>
              </a:rPr>
              <a:t>2.</a:t>
            </a:r>
            <a:r>
              <a:rPr lang="ko-KR" altLang="en-US" sz="2300" b="1" dirty="0">
                <a:solidFill>
                  <a:srgbClr val="0000FF"/>
                </a:solidFill>
              </a:rPr>
              <a:t> 스프링은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DI </a:t>
            </a:r>
            <a:r>
              <a:rPr lang="en-US" altLang="ko-KR" sz="2300" b="1" dirty="0" smtClean="0">
                <a:solidFill>
                  <a:srgbClr val="7030A0"/>
                </a:solidFill>
              </a:rPr>
              <a:t>(</a:t>
            </a:r>
            <a:r>
              <a:rPr lang="en-US" altLang="ko-KR" sz="2300" b="1" dirty="0">
                <a:solidFill>
                  <a:srgbClr val="7030A0"/>
                </a:solidFill>
              </a:rPr>
              <a:t>Dependency Injection</a:t>
            </a:r>
            <a:r>
              <a:rPr lang="en-US" altLang="ko-KR" sz="23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패턴을 </a:t>
            </a:r>
            <a:r>
              <a:rPr lang="ko-KR" altLang="en-US" sz="2300" b="1" dirty="0">
                <a:solidFill>
                  <a:srgbClr val="0000FF"/>
                </a:solidFill>
              </a:rPr>
              <a:t>지원한다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설정파일을 통해서 객체간의 의존관계를 설정할 수 있도록 하고 있다</a:t>
            </a:r>
            <a:r>
              <a:rPr lang="en-US" altLang="ko-KR" sz="2300" dirty="0"/>
              <a:t>. </a:t>
            </a:r>
            <a:r>
              <a:rPr lang="ko-KR" altLang="en-US" sz="2300" dirty="0"/>
              <a:t>따라서 객체는 직접 의존하고 있는 객체를 생성하거나 검색할 필요가 없다</a:t>
            </a:r>
            <a:r>
              <a:rPr lang="en-US" altLang="ko-KR" sz="2300" dirty="0"/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00FF"/>
                </a:solidFill>
              </a:rPr>
              <a:t>3.</a:t>
            </a:r>
            <a:r>
              <a:rPr lang="ko-KR" altLang="en-US" sz="2300" b="1" dirty="0">
                <a:solidFill>
                  <a:srgbClr val="0000FF"/>
                </a:solidFill>
              </a:rPr>
              <a:t> 스프링은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AOP </a:t>
            </a:r>
            <a:r>
              <a:rPr lang="en-US" altLang="ko-KR" sz="2300" b="1" dirty="0" smtClean="0">
                <a:solidFill>
                  <a:srgbClr val="7030A0"/>
                </a:solidFill>
              </a:rPr>
              <a:t>(</a:t>
            </a:r>
            <a:r>
              <a:rPr lang="en-US" altLang="ko-KR" sz="2300" b="1" dirty="0">
                <a:solidFill>
                  <a:srgbClr val="7030A0"/>
                </a:solidFill>
              </a:rPr>
              <a:t>Aspect Oriented Programming</a:t>
            </a:r>
            <a:r>
              <a:rPr lang="en-US" altLang="ko-KR" sz="23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를 </a:t>
            </a:r>
            <a:r>
              <a:rPr lang="ko-KR" altLang="en-US" sz="2300" b="1" dirty="0">
                <a:solidFill>
                  <a:srgbClr val="0000FF"/>
                </a:solidFill>
              </a:rPr>
              <a:t>지원한다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자체적으로 </a:t>
            </a:r>
            <a:r>
              <a:rPr lang="en-US" altLang="ko-KR" sz="2300" dirty="0"/>
              <a:t>AOP</a:t>
            </a:r>
            <a:r>
              <a:rPr lang="ko-KR" altLang="en-US" sz="2300" dirty="0"/>
              <a:t>를 지원하고 있기 때문에 트랜잭션이나 </a:t>
            </a:r>
            <a:r>
              <a:rPr lang="ko-KR" altLang="en-US" sz="2300" dirty="0" err="1"/>
              <a:t>로깅</a:t>
            </a:r>
            <a:r>
              <a:rPr lang="en-US" altLang="ko-KR" sz="2300" dirty="0"/>
              <a:t>, </a:t>
            </a:r>
            <a:r>
              <a:rPr lang="ko-KR" altLang="en-US" sz="2300" dirty="0"/>
              <a:t>보안과 같이 여러 모듈에서 공통으로 필요로 하지만 실제 모듈의 핵심은 아닌 기능들을 분리해서 각 모듈에 적용할 수 있다</a:t>
            </a:r>
            <a:r>
              <a:rPr lang="en-US" altLang="ko-KR" sz="2300" dirty="0"/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00FF"/>
                </a:solidFill>
              </a:rPr>
              <a:t>4.</a:t>
            </a:r>
            <a:r>
              <a:rPr lang="ko-KR" altLang="en-US" sz="2300" b="1" dirty="0">
                <a:solidFill>
                  <a:srgbClr val="0000FF"/>
                </a:solidFill>
              </a:rPr>
              <a:t> 스프링은 </a:t>
            </a:r>
            <a:r>
              <a:rPr lang="en-US" altLang="ko-KR" sz="2300" b="1" dirty="0" smtClean="0">
                <a:solidFill>
                  <a:srgbClr val="0000FF"/>
                </a:solidFill>
              </a:rPr>
              <a:t>POJO </a:t>
            </a:r>
            <a:r>
              <a:rPr lang="en-US" altLang="ko-KR" sz="2300" b="1" dirty="0" smtClean="0">
                <a:solidFill>
                  <a:srgbClr val="7030A0"/>
                </a:solidFill>
              </a:rPr>
              <a:t>(Plain </a:t>
            </a:r>
            <a:r>
              <a:rPr lang="en-US" altLang="ko-KR" sz="2300" b="1" dirty="0">
                <a:solidFill>
                  <a:srgbClr val="7030A0"/>
                </a:solidFill>
              </a:rPr>
              <a:t>Old Java Object</a:t>
            </a:r>
            <a:r>
              <a:rPr lang="en-US" altLang="ko-KR" sz="2300" b="1" dirty="0" smtClean="0">
                <a:solidFill>
                  <a:srgbClr val="7030A0"/>
                </a:solidFill>
              </a:rPr>
              <a:t>) </a:t>
            </a:r>
            <a:r>
              <a:rPr lang="ko-KR" altLang="en-US" sz="2300" b="1" dirty="0" smtClean="0">
                <a:solidFill>
                  <a:srgbClr val="0000FF"/>
                </a:solidFill>
              </a:rPr>
              <a:t>를 </a:t>
            </a:r>
            <a:r>
              <a:rPr lang="ko-KR" altLang="en-US" sz="2300" b="1" dirty="0">
                <a:solidFill>
                  <a:srgbClr val="0000FF"/>
                </a:solidFill>
              </a:rPr>
              <a:t>지원한다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 컨테이너에 저장되는 자바 객체는 특정한 인터페이스를 구현하거나 클래스를 상속받지 않아도 된다</a:t>
            </a:r>
            <a:r>
              <a:rPr lang="en-US" altLang="ko-KR" sz="2300" dirty="0"/>
              <a:t>. </a:t>
            </a:r>
            <a:r>
              <a:rPr lang="ko-KR" altLang="en-US" sz="2300" dirty="0"/>
              <a:t>따라서 기존에 작성한 코드를 수정할 필요 없이 스프링에서 사용할 수 있다</a:t>
            </a:r>
            <a:r>
              <a:rPr lang="en-US" altLang="ko-KR" sz="2300" dirty="0"/>
              <a:t>. </a:t>
            </a:r>
            <a:endParaRPr lang="en-US" altLang="ko-KR" sz="23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84312"/>
            <a:ext cx="2915369" cy="6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framework </a:t>
            </a:r>
            <a:r>
              <a:rPr lang="ko-KR" altLang="en-US" dirty="0" smtClean="0"/>
              <a:t>특징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23528" y="404664"/>
            <a:ext cx="8424936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r>
              <a:rPr lang="en-US" altLang="ko-KR" sz="2300" b="1" dirty="0" smtClean="0">
                <a:solidFill>
                  <a:srgbClr val="0000FF"/>
                </a:solidFill>
              </a:rPr>
              <a:t>5</a:t>
            </a:r>
            <a:r>
              <a:rPr lang="en-US" altLang="ko-KR" sz="2300" b="1" dirty="0">
                <a:solidFill>
                  <a:srgbClr val="0000FF"/>
                </a:solidFill>
              </a:rPr>
              <a:t>.</a:t>
            </a:r>
            <a:r>
              <a:rPr lang="ko-KR" altLang="en-US" sz="2300" b="1" dirty="0">
                <a:solidFill>
                  <a:srgbClr val="0000FF"/>
                </a:solidFill>
              </a:rPr>
              <a:t> 트랜잭션 처리를 위한 일관된 방법을 제공한다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dirty="0"/>
              <a:t>JDBC</a:t>
            </a:r>
            <a:r>
              <a:rPr lang="ko-KR" altLang="en-US" sz="2300" dirty="0"/>
              <a:t>를 사용하든</a:t>
            </a:r>
            <a:r>
              <a:rPr lang="en-US" altLang="ko-KR" sz="2300" dirty="0"/>
              <a:t>, JTA</a:t>
            </a:r>
            <a:r>
              <a:rPr lang="ko-KR" altLang="en-US" sz="2300" dirty="0"/>
              <a:t>를 사용하든</a:t>
            </a:r>
            <a:r>
              <a:rPr lang="en-US" altLang="ko-KR" sz="2300" dirty="0"/>
              <a:t>, </a:t>
            </a:r>
            <a:r>
              <a:rPr lang="ko-KR" altLang="en-US" sz="2300" dirty="0"/>
              <a:t>또는 컨테이너가 제공하는 트랜잭션을 사용하든</a:t>
            </a:r>
            <a:r>
              <a:rPr lang="en-US" altLang="ko-KR" sz="2300" dirty="0"/>
              <a:t>, </a:t>
            </a:r>
            <a:r>
              <a:rPr lang="ko-KR" altLang="en-US" sz="2300" dirty="0"/>
              <a:t>설정 파일을 통해 트랜잭션 관련 정보를 입력하기 때문에</a:t>
            </a:r>
            <a:r>
              <a:rPr lang="en-US" altLang="ko-KR" sz="2300" dirty="0"/>
              <a:t>, </a:t>
            </a:r>
            <a:r>
              <a:rPr lang="ko-KR" altLang="en-US" sz="2300" dirty="0"/>
              <a:t>트랜잭션 구현에 상관없이 동일한 코드를 여러 환경에서 사용할 수 있다</a:t>
            </a:r>
            <a:r>
              <a:rPr lang="en-US" altLang="ko-KR" sz="2300" dirty="0"/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00FF"/>
                </a:solidFill>
              </a:rPr>
              <a:t>6.</a:t>
            </a:r>
            <a:r>
              <a:rPr lang="ko-KR" altLang="en-US" sz="2300" b="1" dirty="0">
                <a:solidFill>
                  <a:srgbClr val="0000FF"/>
                </a:solidFill>
              </a:rPr>
              <a:t> 영속성과 관련된 다양한 </a:t>
            </a:r>
            <a:r>
              <a:rPr lang="en-US" altLang="ko-KR" sz="2300" b="1" dirty="0">
                <a:solidFill>
                  <a:srgbClr val="0000FF"/>
                </a:solidFill>
              </a:rPr>
              <a:t>API</a:t>
            </a:r>
            <a:r>
              <a:rPr lang="ko-KR" altLang="en-US" sz="2300" b="1" dirty="0">
                <a:solidFill>
                  <a:srgbClr val="0000FF"/>
                </a:solidFill>
              </a:rPr>
              <a:t>를 지원한다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</a:t>
            </a:r>
            <a:r>
              <a:rPr lang="en-US" altLang="ko-KR" sz="2300" dirty="0"/>
              <a:t>JDBC</a:t>
            </a:r>
            <a:r>
              <a:rPr lang="ko-KR" altLang="en-US" sz="2300" dirty="0"/>
              <a:t>를 비롯하여 </a:t>
            </a:r>
            <a:r>
              <a:rPr lang="en-US" altLang="ko-KR" sz="2300" dirty="0" err="1"/>
              <a:t>iBatis</a:t>
            </a:r>
            <a:r>
              <a:rPr lang="en-US" altLang="ko-KR" sz="2300" dirty="0"/>
              <a:t>, </a:t>
            </a:r>
            <a:r>
              <a:rPr lang="ko-KR" altLang="en-US" sz="2300" dirty="0" err="1"/>
              <a:t>하이버네이트</a:t>
            </a:r>
            <a:r>
              <a:rPr lang="en-US" altLang="ko-KR" sz="2300" dirty="0"/>
              <a:t>, JPA, JDO</a:t>
            </a:r>
            <a:r>
              <a:rPr lang="ko-KR" altLang="en-US" sz="2300" dirty="0"/>
              <a:t>등 데이터베이스 처리와 관련하여 널리 사용되는 라이브러리와의 연동을 지원하고 있다</a:t>
            </a:r>
            <a:r>
              <a:rPr lang="en-US" altLang="ko-KR" sz="2300" dirty="0"/>
              <a:t>.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en-US" altLang="ko-KR" sz="2300" b="1" dirty="0">
                <a:solidFill>
                  <a:srgbClr val="0000FF"/>
                </a:solidFill>
              </a:rPr>
              <a:t>7.</a:t>
            </a:r>
            <a:r>
              <a:rPr lang="ko-KR" altLang="en-US" sz="2300" b="1" dirty="0">
                <a:solidFill>
                  <a:srgbClr val="0000FF"/>
                </a:solidFill>
              </a:rPr>
              <a:t> 다양한 </a:t>
            </a:r>
            <a:r>
              <a:rPr lang="en-US" altLang="ko-KR" sz="2300" b="1" dirty="0">
                <a:solidFill>
                  <a:srgbClr val="0000FF"/>
                </a:solidFill>
              </a:rPr>
              <a:t>API</a:t>
            </a:r>
            <a:r>
              <a:rPr lang="ko-KR" altLang="en-US" sz="2300" b="1" dirty="0">
                <a:solidFill>
                  <a:srgbClr val="0000FF"/>
                </a:solidFill>
              </a:rPr>
              <a:t>에 대한 연동을 지원한다</a:t>
            </a:r>
            <a:r>
              <a:rPr lang="en-US" altLang="ko-KR" sz="2300" b="1" dirty="0">
                <a:solidFill>
                  <a:srgbClr val="0000FF"/>
                </a:solidFill>
              </a:rPr>
              <a:t>. </a:t>
            </a:r>
            <a:r>
              <a:rPr lang="ko-KR" altLang="en-US" sz="2300" dirty="0"/>
              <a:t/>
            </a:r>
            <a:br>
              <a:rPr lang="ko-KR" altLang="en-US" sz="2300" dirty="0"/>
            </a:br>
            <a:r>
              <a:rPr lang="ko-KR" altLang="en-US" sz="2300" dirty="0"/>
              <a:t>스프링은 </a:t>
            </a:r>
            <a:r>
              <a:rPr lang="en-US" altLang="ko-KR" sz="2300" dirty="0"/>
              <a:t>JMS, </a:t>
            </a:r>
            <a:r>
              <a:rPr lang="ko-KR" altLang="en-US" sz="2300" dirty="0"/>
              <a:t>메일</a:t>
            </a:r>
            <a:r>
              <a:rPr lang="en-US" altLang="ko-KR" sz="2300" dirty="0"/>
              <a:t>, </a:t>
            </a:r>
            <a:r>
              <a:rPr lang="ko-KR" altLang="en-US" sz="2300" dirty="0" err="1"/>
              <a:t>스케쥴링</a:t>
            </a:r>
            <a:r>
              <a:rPr lang="ko-KR" altLang="en-US" sz="2300" dirty="0"/>
              <a:t> 등 엔터프라이즈 어플리케이션을 개발하는데 필요한 다양한 </a:t>
            </a:r>
            <a:r>
              <a:rPr lang="en-US" altLang="ko-KR" sz="2300" dirty="0"/>
              <a:t>API</a:t>
            </a:r>
            <a:r>
              <a:rPr lang="ko-KR" altLang="en-US" sz="2300" dirty="0"/>
              <a:t>를 설정파일을 통해서 손쉽게 사용할 수 있도록 하고 있다</a:t>
            </a:r>
            <a:r>
              <a:rPr lang="en-US" altLang="ko-KR" sz="2300" dirty="0"/>
              <a:t>. </a:t>
            </a:r>
            <a:endParaRPr lang="ko-KR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4872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3.2.8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2" y="774889"/>
            <a:ext cx="7416824" cy="605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6164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framework 4.0 – </a:t>
            </a:r>
            <a:r>
              <a:rPr lang="en-US" altLang="ko-KR" sz="2400" dirty="0" smtClean="0">
                <a:solidFill>
                  <a:srgbClr val="0000FF"/>
                </a:solidFill>
              </a:rPr>
              <a:t>p.19</a:t>
            </a:r>
            <a:r>
              <a:rPr lang="ko-KR" altLang="en-US" sz="2400" dirty="0" smtClean="0">
                <a:solidFill>
                  <a:srgbClr val="0000FF"/>
                </a:solidFill>
              </a:rPr>
              <a:t>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6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119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Java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1259632" y="718124"/>
            <a:ext cx="2880320" cy="1224136"/>
            <a:chOff x="1763688" y="1196752"/>
            <a:chExt cx="2880320" cy="1224136"/>
          </a:xfrm>
        </p:grpSpPr>
        <p:sp>
          <p:nvSpPr>
            <p:cNvPr id="11" name="직사각형 10"/>
            <p:cNvSpPr/>
            <p:nvPr/>
          </p:nvSpPr>
          <p:spPr>
            <a:xfrm>
              <a:off x="2699792" y="1556792"/>
              <a:ext cx="1008112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age</a:t>
              </a:r>
              <a:endParaRPr lang="ko-KR" altLang="en-US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763688" y="1556792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setAge</a:t>
              </a:r>
              <a:r>
                <a:rPr lang="en-US" altLang="ko-KR" dirty="0" smtClean="0"/>
                <a:t>()</a:t>
              </a:r>
              <a:endParaRPr lang="ko-KR" altLang="en-US" dirty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699792" y="1196752"/>
              <a:ext cx="100811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Bark()</a:t>
              </a:r>
              <a:endParaRPr lang="ko-KR" altLang="en-US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707904" y="1556792"/>
              <a:ext cx="936104" cy="504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err="1" smtClean="0"/>
                <a:t>getAge</a:t>
              </a:r>
              <a:r>
                <a:rPr lang="en-US" altLang="ko-KR" dirty="0" smtClean="0"/>
                <a:t>()</a:t>
              </a:r>
              <a:endParaRPr lang="ko-KR" altLang="en-US" dirty="0" smtClean="0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2707412" y="2060848"/>
              <a:ext cx="1008112" cy="360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/>
                <a:t>Move()</a:t>
              </a:r>
              <a:endParaRPr lang="ko-KR" altLang="en-US" dirty="0"/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29" y="2276872"/>
            <a:ext cx="4460304" cy="424847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300"/>
            <a:ext cx="3744416" cy="5904656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1074872" y="4283380"/>
            <a:ext cx="2232248" cy="360040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자유형 20"/>
          <p:cNvSpPr/>
          <p:nvPr/>
        </p:nvSpPr>
        <p:spPr>
          <a:xfrm>
            <a:off x="3275856" y="1700808"/>
            <a:ext cx="2088232" cy="2592288"/>
          </a:xfrm>
          <a:custGeom>
            <a:avLst/>
            <a:gdLst>
              <a:gd name="connsiteX0" fmla="*/ 2385060 w 2385060"/>
              <a:gd name="connsiteY0" fmla="*/ 0 h 3032760"/>
              <a:gd name="connsiteX1" fmla="*/ 1836420 w 2385060"/>
              <a:gd name="connsiteY1" fmla="*/ 739140 h 3032760"/>
              <a:gd name="connsiteX2" fmla="*/ 1630680 w 2385060"/>
              <a:gd name="connsiteY2" fmla="*/ 2598420 h 3032760"/>
              <a:gd name="connsiteX3" fmla="*/ 563880 w 2385060"/>
              <a:gd name="connsiteY3" fmla="*/ 2926080 h 3032760"/>
              <a:gd name="connsiteX4" fmla="*/ 0 w 2385060"/>
              <a:gd name="connsiteY4" fmla="*/ 3032760 h 3032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5060" h="3032760">
                <a:moveTo>
                  <a:pt x="2385060" y="0"/>
                </a:moveTo>
                <a:cubicBezTo>
                  <a:pt x="2173605" y="153035"/>
                  <a:pt x="1962150" y="306070"/>
                  <a:pt x="1836420" y="739140"/>
                </a:cubicBezTo>
                <a:cubicBezTo>
                  <a:pt x="1710690" y="1172210"/>
                  <a:pt x="1842770" y="2233930"/>
                  <a:pt x="1630680" y="2598420"/>
                </a:cubicBezTo>
                <a:cubicBezTo>
                  <a:pt x="1418590" y="2962910"/>
                  <a:pt x="835660" y="2853690"/>
                  <a:pt x="563880" y="2926080"/>
                </a:cubicBezTo>
                <a:cubicBezTo>
                  <a:pt x="292100" y="2998470"/>
                  <a:pt x="146050" y="3015615"/>
                  <a:pt x="0" y="3032760"/>
                </a:cubicBezTo>
              </a:path>
            </a:pathLst>
          </a:custGeom>
          <a:ln w="12700">
            <a:solidFill>
              <a:srgbClr val="FF000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자유형 21"/>
          <p:cNvSpPr/>
          <p:nvPr/>
        </p:nvSpPr>
        <p:spPr>
          <a:xfrm>
            <a:off x="176530" y="1497832"/>
            <a:ext cx="1119106" cy="3386588"/>
          </a:xfrm>
          <a:custGeom>
            <a:avLst/>
            <a:gdLst>
              <a:gd name="connsiteX0" fmla="*/ 928370 w 1240790"/>
              <a:gd name="connsiteY0" fmla="*/ 2628900 h 2628900"/>
              <a:gd name="connsiteX1" fmla="*/ 52070 w 1240790"/>
              <a:gd name="connsiteY1" fmla="*/ 1303020 h 2628900"/>
              <a:gd name="connsiteX2" fmla="*/ 1240790 w 1240790"/>
              <a:gd name="connsiteY2" fmla="*/ 0 h 262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0790" h="2628900">
                <a:moveTo>
                  <a:pt x="928370" y="2628900"/>
                </a:moveTo>
                <a:cubicBezTo>
                  <a:pt x="464185" y="2185035"/>
                  <a:pt x="0" y="1741170"/>
                  <a:pt x="52070" y="1303020"/>
                </a:cubicBezTo>
                <a:cubicBezTo>
                  <a:pt x="104140" y="864870"/>
                  <a:pt x="672465" y="432435"/>
                  <a:pt x="1240790" y="0"/>
                </a:cubicBezTo>
              </a:path>
            </a:pathLst>
          </a:custGeom>
          <a:ln w="19050">
            <a:solidFill>
              <a:srgbClr val="0000FF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 22"/>
          <p:cNvSpPr/>
          <p:nvPr/>
        </p:nvSpPr>
        <p:spPr>
          <a:xfrm>
            <a:off x="1822356" y="1513072"/>
            <a:ext cx="762000" cy="190500"/>
          </a:xfrm>
          <a:custGeom>
            <a:avLst/>
            <a:gdLst>
              <a:gd name="connsiteX0" fmla="*/ 0 w 762000"/>
              <a:gd name="connsiteY0" fmla="*/ 45720 h 190500"/>
              <a:gd name="connsiteX1" fmla="*/ 381000 w 762000"/>
              <a:gd name="connsiteY1" fmla="*/ 182880 h 190500"/>
              <a:gd name="connsiteX2" fmla="*/ 762000 w 762000"/>
              <a:gd name="connsiteY2" fmla="*/ 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190500">
                <a:moveTo>
                  <a:pt x="0" y="45720"/>
                </a:moveTo>
                <a:cubicBezTo>
                  <a:pt x="127000" y="118110"/>
                  <a:pt x="254000" y="190500"/>
                  <a:pt x="381000" y="182880"/>
                </a:cubicBezTo>
                <a:cubicBezTo>
                  <a:pt x="508000" y="175260"/>
                  <a:pt x="635000" y="87630"/>
                  <a:pt x="762000" y="0"/>
                </a:cubicBezTo>
              </a:path>
            </a:pathLst>
          </a:custGeom>
          <a:ln w="1905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850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19"/>
          <p:cNvSpPr txBox="1">
            <a:spLocks noChangeArrowheads="1"/>
          </p:cNvSpPr>
          <p:nvPr/>
        </p:nvSpPr>
        <p:spPr bwMode="auto">
          <a:xfrm>
            <a:off x="411214" y="866775"/>
            <a:ext cx="502488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소프트웨어는 객체의 모임으로 이루어진다</a:t>
            </a:r>
            <a:r>
              <a:rPr lang="en-US" altLang="ko-KR" sz="1700" b="0" dirty="0">
                <a:latin typeface="HY강B" pitchFamily="18" charset="-127"/>
                <a:ea typeface="HY강B" pitchFamily="18" charset="-127"/>
              </a:rPr>
              <a:t>.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객체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- 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컴포넌트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 , java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bean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700" b="0" dirty="0" smtClean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하나의 클래스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는 다른 객체를 사용하거나  포함하는 등의 </a:t>
            </a:r>
            <a:r>
              <a:rPr lang="ko-KR" altLang="en-US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관계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를 가지고 작동한다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클래스가 </a:t>
            </a:r>
            <a:r>
              <a:rPr lang="ko-KR" altLang="en-US" sz="1700" b="0" dirty="0">
                <a:latin typeface="HY강B" pitchFamily="18" charset="-127"/>
                <a:ea typeface="HY강B" pitchFamily="18" charset="-127"/>
              </a:rPr>
              <a:t>다른 클래스를 사용하는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관계를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의존관계</a:t>
            </a:r>
            <a:r>
              <a:rPr lang="en-US" altLang="ko-KR" sz="1700" b="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(Dependency </a:t>
            </a:r>
            <a:r>
              <a:rPr lang="en-US" altLang="ko-KR" sz="1700" b="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라 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 eaLnBrk="1" hangingPunct="1">
              <a:lnSpc>
                <a:spcPts val="24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의존관계에서는 사용되는 클래스가 변경되면 사용하는 클래스까지 영향을 받는다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 </a:t>
            </a:r>
          </a:p>
        </p:txBody>
      </p:sp>
      <p:grpSp>
        <p:nvGrpSpPr>
          <p:cNvPr id="10244" name="Group 42"/>
          <p:cNvGrpSpPr>
            <a:grpSpLocks/>
          </p:cNvGrpSpPr>
          <p:nvPr/>
        </p:nvGrpSpPr>
        <p:grpSpPr bwMode="auto">
          <a:xfrm>
            <a:off x="5086433" y="722373"/>
            <a:ext cx="4057567" cy="2778635"/>
            <a:chOff x="1292" y="1888"/>
            <a:chExt cx="3959" cy="1587"/>
          </a:xfrm>
        </p:grpSpPr>
        <p:grpSp>
          <p:nvGrpSpPr>
            <p:cNvPr id="10250" name="Group 20"/>
            <p:cNvGrpSpPr>
              <a:grpSpLocks/>
            </p:cNvGrpSpPr>
            <p:nvPr/>
          </p:nvGrpSpPr>
          <p:grpSpPr bwMode="auto">
            <a:xfrm>
              <a:off x="1292" y="1888"/>
              <a:ext cx="3901" cy="1587"/>
              <a:chOff x="1066" y="1525"/>
              <a:chExt cx="3901" cy="1587"/>
            </a:xfrm>
          </p:grpSpPr>
          <p:sp>
            <p:nvSpPr>
              <p:cNvPr id="10267" name="Oval 8"/>
              <p:cNvSpPr>
                <a:spLocks noChangeArrowheads="1"/>
              </p:cNvSpPr>
              <p:nvPr/>
            </p:nvSpPr>
            <p:spPr bwMode="auto">
              <a:xfrm>
                <a:off x="1066" y="1525"/>
                <a:ext cx="3901" cy="158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268" name="Oval 12"/>
              <p:cNvSpPr>
                <a:spLocks noChangeArrowheads="1"/>
              </p:cNvSpPr>
              <p:nvPr/>
            </p:nvSpPr>
            <p:spPr bwMode="auto">
              <a:xfrm>
                <a:off x="1746" y="2115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69" name="Oval 13"/>
              <p:cNvSpPr>
                <a:spLocks noChangeArrowheads="1"/>
              </p:cNvSpPr>
              <p:nvPr/>
            </p:nvSpPr>
            <p:spPr bwMode="auto">
              <a:xfrm>
                <a:off x="2472" y="1842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0" name="Oval 14"/>
              <p:cNvSpPr>
                <a:spLocks noChangeArrowheads="1"/>
              </p:cNvSpPr>
              <p:nvPr/>
            </p:nvSpPr>
            <p:spPr bwMode="auto">
              <a:xfrm>
                <a:off x="2981" y="2251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1" name="Oval 15"/>
              <p:cNvSpPr>
                <a:spLocks noChangeArrowheads="1"/>
              </p:cNvSpPr>
              <p:nvPr/>
            </p:nvSpPr>
            <p:spPr bwMode="auto">
              <a:xfrm>
                <a:off x="3379" y="1979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2" name="Oval 17"/>
              <p:cNvSpPr>
                <a:spLocks noChangeArrowheads="1"/>
              </p:cNvSpPr>
              <p:nvPr/>
            </p:nvSpPr>
            <p:spPr bwMode="auto">
              <a:xfrm>
                <a:off x="2472" y="2614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  <p:sp>
            <p:nvSpPr>
              <p:cNvPr id="10273" name="Oval 18"/>
              <p:cNvSpPr>
                <a:spLocks noChangeArrowheads="1"/>
              </p:cNvSpPr>
              <p:nvPr/>
            </p:nvSpPr>
            <p:spPr bwMode="auto">
              <a:xfrm>
                <a:off x="3606" y="2478"/>
                <a:ext cx="408" cy="272"/>
              </a:xfrm>
              <a:prstGeom prst="ellipse">
                <a:avLst/>
              </a:prstGeom>
              <a:solidFill>
                <a:srgbClr val="6A86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ko-KR" altLang="en-US" i="1"/>
                  <a:t>객체</a:t>
                </a:r>
              </a:p>
            </p:txBody>
          </p:sp>
        </p:grpSp>
        <p:sp>
          <p:nvSpPr>
            <p:cNvPr id="10256" name="Text Box 29"/>
            <p:cNvSpPr txBox="1">
              <a:spLocks noChangeArrowheads="1"/>
            </p:cNvSpPr>
            <p:nvPr/>
          </p:nvSpPr>
          <p:spPr bwMode="auto">
            <a:xfrm>
              <a:off x="2381" y="1933"/>
              <a:ext cx="83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r>
                <a:rPr lang="ko-KR" altLang="en-US">
                  <a:solidFill>
                    <a:srgbClr val="0033CC"/>
                  </a:solidFill>
                  <a:latin typeface="HY강B" pitchFamily="18" charset="-127"/>
                  <a:ea typeface="HY강B" pitchFamily="18" charset="-127"/>
                </a:rPr>
                <a:t>소프트웨어</a:t>
              </a:r>
            </a:p>
          </p:txBody>
        </p:sp>
        <p:sp>
          <p:nvSpPr>
            <p:cNvPr id="10257" name="Line 30"/>
            <p:cNvSpPr>
              <a:spLocks noChangeShapeType="1"/>
            </p:cNvSpPr>
            <p:nvPr/>
          </p:nvSpPr>
          <p:spPr bwMode="auto">
            <a:xfrm flipH="1">
              <a:off x="2799" y="2478"/>
              <a:ext cx="156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8" name="Line 31"/>
            <p:cNvSpPr>
              <a:spLocks noChangeShapeType="1"/>
            </p:cNvSpPr>
            <p:nvPr/>
          </p:nvSpPr>
          <p:spPr bwMode="auto">
            <a:xfrm flipV="1">
              <a:off x="2330" y="2369"/>
              <a:ext cx="367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59" name="Line 32"/>
            <p:cNvSpPr>
              <a:spLocks noChangeShapeType="1"/>
            </p:cNvSpPr>
            <p:nvPr/>
          </p:nvSpPr>
          <p:spPr bwMode="auto">
            <a:xfrm flipH="1" flipV="1">
              <a:off x="3106" y="2342"/>
              <a:ext cx="500" cy="1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0" name="Line 33"/>
            <p:cNvSpPr>
              <a:spLocks noChangeShapeType="1"/>
            </p:cNvSpPr>
            <p:nvPr/>
          </p:nvSpPr>
          <p:spPr bwMode="auto">
            <a:xfrm flipV="1">
              <a:off x="3106" y="3067"/>
              <a:ext cx="727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0266" name="Text Box 41"/>
            <p:cNvSpPr txBox="1">
              <a:spLocks noChangeArrowheads="1"/>
            </p:cNvSpPr>
            <p:nvPr/>
          </p:nvSpPr>
          <p:spPr bwMode="auto">
            <a:xfrm>
              <a:off x="5135" y="2707"/>
              <a:ext cx="116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1pPr>
              <a:lvl2pPr marL="742950" indent="-28575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2pPr>
              <a:lvl3pPr marL="11430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3pPr>
              <a:lvl4pPr marL="16002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4pPr>
              <a:lvl5pPr marL="2057400" indent="-228600" eaLnBrk="0" hangingPunct="0"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292929"/>
                  </a:solidFill>
                  <a:latin typeface="돋움" pitchFamily="50" charset="-127"/>
                  <a:ea typeface="돋움" pitchFamily="50" charset="-127"/>
                </a:defRPr>
              </a:lvl9pPr>
            </a:lstStyle>
            <a:p>
              <a:pPr eaLnBrk="1" hangingPunct="1"/>
              <a:endParaRPr lang="ko-KR" altLang="ko-KR"/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 flipV="1">
              <a:off x="3015" y="2841"/>
              <a:ext cx="202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33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 지향</a:t>
            </a:r>
            <a:r>
              <a:rPr lang="en-US" altLang="ko-KR" dirty="0" smtClean="0"/>
              <a:t>(Object-Oriented)</a:t>
            </a:r>
            <a:r>
              <a:rPr lang="ko-KR" altLang="en-US" dirty="0" smtClean="0"/>
              <a:t>과 의존관계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89262" y="3630636"/>
            <a:ext cx="8635850" cy="20544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1pPr>
            <a:lvl2pPr marL="742950" indent="-28575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2pPr>
            <a:lvl3pPr marL="11430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3pPr>
            <a:lvl4pPr marL="16002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4pPr>
            <a:lvl5pPr marL="2057400" indent="-228600" eaLnBrk="0" hangingPunct="0"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292929"/>
                </a:solidFill>
                <a:latin typeface="돋움" pitchFamily="50" charset="-127"/>
                <a:ea typeface="돋움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유지보수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-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사용자의 비즈니스 프로세스변경에 따라 요구사항은 끊임없이 바뀌고 발전한다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700" b="0" dirty="0" smtClean="0">
              <a:latin typeface="HY강B" pitchFamily="18" charset="-127"/>
              <a:ea typeface="HY강B" pitchFamily="18" charset="-127"/>
            </a:endParaRP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유지 </a:t>
            </a:r>
            <a:r>
              <a:rPr lang="ko-KR" altLang="en-US" sz="1700" b="0" dirty="0" err="1" smtClean="0">
                <a:latin typeface="HY강B" pitchFamily="18" charset="-127"/>
                <a:ea typeface="HY강B" pitchFamily="18" charset="-127"/>
              </a:rPr>
              <a:t>보수시에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 변화의 폭을 최소화 하는 것은 중요한 문제이다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  <a:buFont typeface="Wingdings" pitchFamily="2" charset="2"/>
              <a:buChar char="l"/>
            </a:pP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관심사의 분리 </a:t>
            </a:r>
            <a:r>
              <a:rPr lang="en-US" altLang="ko-KR" sz="1700" b="0" dirty="0" smtClean="0">
                <a:latin typeface="HY강B" pitchFamily="18" charset="-127"/>
                <a:ea typeface="HY강B" pitchFamily="18" charset="-127"/>
              </a:rPr>
              <a:t>– </a:t>
            </a:r>
            <a:r>
              <a:rPr lang="ko-KR" altLang="en-US" sz="1700" b="0" dirty="0" smtClean="0">
                <a:latin typeface="HY강B" pitchFamily="18" charset="-127"/>
                <a:ea typeface="HY강B" pitchFamily="18" charset="-127"/>
              </a:rPr>
              <a:t>관심이 같은 것끼리는 하나의 객체 안으로 또는 친한 객체로 모이게 하고 관심이 다른 것은 가능한 따로 떨어져 서로 영향을 주지 않도록 분리하는 것    </a:t>
            </a:r>
            <a:endParaRPr lang="ko-KR" altLang="en-US" sz="1700" b="0" dirty="0"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7990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 b="1" dirty="0" smtClean="0">
                <a:solidFill>
                  <a:srgbClr val="0000FF"/>
                </a:solidFill>
                <a:cs typeface="Tahoma" pitchFamily="34" charset="0"/>
              </a:rPr>
              <a:t>의존 관계 </a:t>
            </a:r>
            <a:r>
              <a:rPr kumimoji="1" lang="ko-KR" altLang="ko-KR" b="1" dirty="0" smtClean="0">
                <a:solidFill>
                  <a:srgbClr val="0000FF"/>
                </a:solidFill>
                <a:cs typeface="Tahoma" pitchFamily="34" charset="0"/>
              </a:rPr>
              <a:t>Dependency</a:t>
            </a:r>
            <a:r>
              <a:rPr kumimoji="1" lang="en-US" altLang="ko-KR" b="1" dirty="0" smtClean="0">
                <a:solidFill>
                  <a:srgbClr val="0000FF"/>
                </a:solidFill>
                <a:cs typeface="Tahoma" pitchFamily="34" charset="0"/>
              </a:rPr>
              <a:t> </a:t>
            </a:r>
            <a:r>
              <a:rPr kumimoji="1" lang="ko-KR" altLang="ko-KR" b="1" dirty="0">
                <a:solidFill>
                  <a:srgbClr val="0000FF"/>
                </a:solidFill>
                <a:cs typeface="Tahoma" pitchFamily="34" charset="0"/>
              </a:rPr>
              <a:t>RelationShip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95300" y="836712"/>
            <a:ext cx="8397180" cy="4896544"/>
          </a:xfrm>
        </p:spPr>
        <p:txBody>
          <a:bodyPr/>
          <a:lstStyle/>
          <a:p>
            <a:r>
              <a:rPr kumimoji="1" lang="ko-KR" altLang="ko-KR" dirty="0" smtClean="0">
                <a:cs typeface="굴림" pitchFamily="50" charset="-127"/>
              </a:rPr>
              <a:t>하나의 </a:t>
            </a:r>
            <a:r>
              <a:rPr kumimoji="1" lang="ko-KR" altLang="ko-KR" dirty="0">
                <a:cs typeface="굴림" pitchFamily="50" charset="-127"/>
              </a:rPr>
              <a:t>클래스가 다른 클래스를 사용하는 </a:t>
            </a:r>
            <a:r>
              <a:rPr kumimoji="1" lang="ko-KR" altLang="ko-KR" dirty="0" smtClean="0">
                <a:cs typeface="굴림" pitchFamily="50" charset="-127"/>
              </a:rPr>
              <a:t>관계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의존</a:t>
            </a:r>
            <a:r>
              <a:rPr lang="en-US" altLang="ko-KR" dirty="0" smtClean="0"/>
              <a:t>:B</a:t>
            </a:r>
            <a:r>
              <a:rPr lang="ko-KR" altLang="en-US" dirty="0" smtClean="0"/>
              <a:t>클래스 없이 </a:t>
            </a:r>
            <a:r>
              <a:rPr lang="en-US" altLang="ko-KR" dirty="0"/>
              <a:t>A</a:t>
            </a:r>
            <a:r>
              <a:rPr lang="ko-KR" altLang="en-US" dirty="0"/>
              <a:t>클래스는 동작도 컴파일도 할 수 </a:t>
            </a:r>
            <a:r>
              <a:rPr lang="ko-KR" altLang="en-US" dirty="0" smtClean="0"/>
              <a:t>없는 관계</a:t>
            </a:r>
            <a:endParaRPr lang="en-US" altLang="ko-KR" dirty="0" smtClean="0"/>
          </a:p>
          <a:p>
            <a:r>
              <a:rPr lang="ko-KR" altLang="en-US" dirty="0"/>
              <a:t>클래스가 </a:t>
            </a:r>
            <a:r>
              <a:rPr lang="en-US" altLang="ko-KR" dirty="0"/>
              <a:t>B </a:t>
            </a:r>
            <a:r>
              <a:rPr lang="ko-KR" altLang="en-US" dirty="0" smtClean="0"/>
              <a:t>클래스 변경되면 </a:t>
            </a:r>
            <a:r>
              <a:rPr lang="ko-KR" altLang="en-US" dirty="0"/>
              <a:t>그것을 </a:t>
            </a:r>
            <a:r>
              <a:rPr lang="ko-KR" altLang="en-US" dirty="0" smtClean="0"/>
              <a:t>사용하는 </a:t>
            </a:r>
            <a:r>
              <a:rPr lang="en-US" altLang="ko-KR" dirty="0"/>
              <a:t>A </a:t>
            </a:r>
            <a:r>
              <a:rPr lang="ko-KR" altLang="en-US" dirty="0" smtClean="0"/>
              <a:t>클래스도 같이 변경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 Class</a:t>
            </a:r>
            <a:r>
              <a:rPr lang="ko-KR" altLang="en-US" dirty="0" smtClean="0"/>
              <a:t>에서 </a:t>
            </a:r>
            <a:r>
              <a:rPr lang="en-US" altLang="ko-KR" dirty="0" err="1" smtClean="0"/>
              <a:t>BClass</a:t>
            </a:r>
            <a:r>
              <a:rPr lang="ko-KR" altLang="en-US" dirty="0" smtClean="0"/>
              <a:t>를 멤버로 가지고 있지는 않으나 </a:t>
            </a:r>
            <a:r>
              <a:rPr lang="ko-KR" altLang="en-US" dirty="0" err="1" smtClean="0"/>
              <a:t>메소드</a:t>
            </a:r>
            <a:r>
              <a:rPr lang="ko-KR" altLang="en-US" dirty="0" smtClean="0"/>
              <a:t> 내에서 </a:t>
            </a:r>
            <a:r>
              <a:rPr lang="ko-KR" altLang="en-US" dirty="0" err="1" smtClean="0"/>
              <a:t>아규먼트로</a:t>
            </a:r>
            <a:r>
              <a:rPr lang="ko-KR" altLang="en-US" dirty="0" smtClean="0"/>
              <a:t> 사용하는 경우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메소드내의</a:t>
            </a:r>
            <a:r>
              <a:rPr lang="ko-KR" altLang="en-US" dirty="0" smtClean="0"/>
              <a:t> </a:t>
            </a:r>
            <a:r>
              <a:rPr lang="ko-KR" altLang="en-US" dirty="0"/>
              <a:t>지역변수로 </a:t>
            </a:r>
            <a:r>
              <a:rPr lang="ko-KR" altLang="en-US" dirty="0" smtClean="0"/>
              <a:t>사용하는 경우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903240" y="3277592"/>
            <a:ext cx="324036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public class </a:t>
            </a: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B</a:t>
            </a: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/>
            </a:r>
            <a:b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</a:br>
            <a: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{</a:t>
            </a:r>
            <a:br>
              <a:rPr kumimoji="1" lang="ko-KR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</a:br>
            <a:r>
              <a:rPr kumimoji="1"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   </a:t>
            </a:r>
            <a:r>
              <a:rPr kumimoji="1" lang="ko-KR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private function useA():void</a:t>
            </a:r>
            <a:br>
              <a:rPr kumimoji="1" lang="ko-KR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{</a:t>
            </a:r>
            <a:br>
              <a:rPr kumimoji="1" lang="ko-KR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ko-KR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var b:B = </a:t>
            </a:r>
            <a:r>
              <a:rPr kumimoji="1" lang="ko-KR" altLang="ko-KR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new B();</a:t>
            </a:r>
            <a:r>
              <a:rPr kumimoji="1" lang="ko-KR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/>
            </a:r>
            <a:br>
              <a:rPr kumimoji="1" lang="ko-KR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</a:br>
            <a:r>
              <a:rPr kumimoji="1" lang="en-US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     </a:t>
            </a:r>
            <a:r>
              <a:rPr kumimoji="1" lang="ko-KR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b.useB();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    </a:t>
            </a:r>
            <a:r>
              <a:rPr kumimoji="1" lang="ko-KR" altLang="ko-KR" dirty="0" smtClean="0">
                <a:solidFill>
                  <a:srgbClr val="705BB6"/>
                </a:solidFill>
                <a:latin typeface="HY강B" panose="02030600000101010101" pitchFamily="18" charset="-127"/>
                <a:ea typeface="HY강B" panose="02030600000101010101" pitchFamily="18" charset="-127"/>
                <a:cs typeface="Tahoma" pitchFamily="34" charset="0"/>
              </a:rPr>
              <a:t>}</a:t>
            </a:r>
            <a:endParaRPr kumimoji="1" lang="en-US" altLang="ko-KR" dirty="0" smtClean="0">
              <a:solidFill>
                <a:srgbClr val="705BB6"/>
              </a:solidFill>
              <a:latin typeface="HY강B" panose="02030600000101010101" pitchFamily="18" charset="-127"/>
              <a:ea typeface="HY강B" panose="02030600000101010101" pitchFamily="18" charset="-127"/>
              <a:cs typeface="Tahoma" pitchFamily="34" charset="0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} </a:t>
            </a:r>
            <a:endParaRPr kumimoji="1" lang="ko-KR" altLang="ko-KR" dirty="0"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68" y="2580459"/>
            <a:ext cx="2905441" cy="139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23528" y="3268431"/>
            <a:ext cx="2443033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1" lang="ko-KR" altLang="ko-KR" b="1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public</a:t>
            </a:r>
            <a:r>
              <a:rPr kumimoji="1" lang="ko-KR" altLang="ko-KR" dirty="0">
                <a:latin typeface="HY강B" panose="02030600000101010101" pitchFamily="18" charset="-127"/>
                <a:ea typeface="HY강B" panose="02030600000101010101" pitchFamily="18" charset="-127"/>
                <a:cs typeface="굴림" pitchFamily="50" charset="-127"/>
              </a:rPr>
              <a:t>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class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A </a:t>
            </a:r>
            <a:endParaRPr lang="en-US" altLang="ko-KR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{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void 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method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 </a:t>
            </a:r>
            <a:r>
              <a:rPr lang="en-US" altLang="ko-KR" dirty="0" smtClean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 </a:t>
            </a:r>
            <a:r>
              <a:rPr lang="en-US" altLang="ko-KR" dirty="0">
                <a:solidFill>
                  <a:srgbClr val="C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b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{</a:t>
            </a:r>
          </a:p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 }</a:t>
            </a:r>
            <a:endParaRPr lang="en-US" altLang="ko-KR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87324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의존관계</a:t>
            </a:r>
            <a:r>
              <a:rPr lang="en-US" altLang="ko-KR" dirty="0" smtClean="0"/>
              <a:t> </a:t>
            </a:r>
            <a:r>
              <a:rPr lang="ko-KR" altLang="en-US" dirty="0" smtClean="0"/>
              <a:t>연습</a:t>
            </a:r>
            <a:endParaRPr lang="ko-KR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80910"/>
            <a:ext cx="702713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711578"/>
            <a:ext cx="212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DB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테이블 구성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39552" y="270887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Dependency Dynamic Web Project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구성 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852664" y="3442374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ojdbc6.jar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복사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078202"/>
            <a:ext cx="2952329" cy="36631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4355976" y="4036422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005609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데이터 전달객체</a:t>
            </a:r>
            <a:r>
              <a:rPr lang="en-US" altLang="ko-KR" dirty="0" smtClean="0"/>
              <a:t>(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DTO:Data</a:t>
            </a:r>
            <a:r>
              <a:rPr lang="en-US" altLang="ko-KR" sz="3100" dirty="0" smtClean="0">
                <a:solidFill>
                  <a:srgbClr val="0000FF"/>
                </a:solidFill>
              </a:rPr>
              <a:t> </a:t>
            </a:r>
            <a:r>
              <a:rPr lang="en-US" altLang="ko-KR" sz="3100" dirty="0" err="1" smtClean="0">
                <a:solidFill>
                  <a:srgbClr val="0000FF"/>
                </a:solidFill>
              </a:rPr>
              <a:t>Transper</a:t>
            </a:r>
            <a:r>
              <a:rPr lang="en-US" altLang="ko-KR" sz="3100" dirty="0" smtClean="0">
                <a:solidFill>
                  <a:srgbClr val="0000FF"/>
                </a:solidFill>
              </a:rPr>
              <a:t> Object</a:t>
            </a:r>
            <a:r>
              <a:rPr lang="en-US" altLang="ko-KR" dirty="0" smtClean="0"/>
              <a:t> )</a:t>
            </a:r>
            <a:r>
              <a:rPr lang="ko-KR" altLang="en-US" dirty="0" smtClean="0"/>
              <a:t>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764704"/>
            <a:ext cx="5322507" cy="5904656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930" y="726604"/>
            <a:ext cx="5472042" cy="1177528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19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6052" y="105073"/>
            <a:ext cx="8604448" cy="646931"/>
          </a:xfrm>
        </p:spPr>
        <p:txBody>
          <a:bodyPr>
            <a:normAutofit fontScale="90000"/>
          </a:bodyPr>
          <a:lstStyle/>
          <a:p>
            <a:r>
              <a:rPr lang="ko-KR" altLang="en-US" sz="2800" dirty="0" err="1" smtClean="0"/>
              <a:t>초난감</a:t>
            </a:r>
            <a:r>
              <a:rPr lang="ko-KR" altLang="en-US" dirty="0" smtClean="0"/>
              <a:t> </a:t>
            </a:r>
            <a:r>
              <a:rPr lang="en-US" altLang="ko-KR" sz="2800" dirty="0" smtClean="0"/>
              <a:t>DAO(Data Access Object)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–</a:t>
            </a:r>
            <a:r>
              <a:rPr lang="ko-KR" altLang="en-US" sz="2800" dirty="0" smtClean="0"/>
              <a:t> </a:t>
            </a:r>
            <a:r>
              <a:rPr lang="en-US" altLang="ko-KR" sz="2700" dirty="0" smtClean="0">
                <a:solidFill>
                  <a:srgbClr val="0000FF"/>
                </a:solidFill>
              </a:rPr>
              <a:t>Dependency  project </a:t>
            </a:r>
            <a:r>
              <a:rPr lang="ko-KR" altLang="en-US" sz="2700" dirty="0" smtClean="0">
                <a:solidFill>
                  <a:srgbClr val="0000FF"/>
                </a:solidFill>
              </a:rPr>
              <a:t>생성</a:t>
            </a:r>
            <a:r>
              <a:rPr lang="en-US" altLang="ko-KR" sz="2700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91252" y="783526"/>
            <a:ext cx="8568952" cy="590465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sz="1600" dirty="0"/>
              <a:t>package </a:t>
            </a:r>
            <a:r>
              <a:rPr lang="en-US" altLang="ko-KR" sz="1600" b="1" dirty="0">
                <a:solidFill>
                  <a:srgbClr val="0000FF"/>
                </a:solidFill>
              </a:rPr>
              <a:t>spring</a:t>
            </a:r>
            <a:r>
              <a:rPr lang="en-US" altLang="ko-KR" sz="1600" dirty="0" smtClean="0"/>
              <a:t>;</a:t>
            </a:r>
          </a:p>
          <a:p>
            <a:pPr marL="0" indent="0">
              <a:buNone/>
            </a:pP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public class </a:t>
            </a:r>
            <a:r>
              <a:rPr lang="en-US" altLang="ko-KR" sz="1600" b="1" dirty="0" err="1">
                <a:solidFill>
                  <a:srgbClr val="0000FF"/>
                </a:solidFill>
              </a:rPr>
              <a:t>UserDao</a:t>
            </a:r>
            <a:r>
              <a:rPr lang="en-US" altLang="ko-KR" sz="1600" dirty="0"/>
              <a:t> </a:t>
            </a:r>
            <a:r>
              <a:rPr lang="en-US" altLang="ko-KR" sz="1600" dirty="0" smtClean="0"/>
              <a:t>{</a:t>
            </a:r>
            <a:endParaRPr lang="en-US" altLang="ko-KR" sz="1600" dirty="0"/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public </a:t>
            </a:r>
            <a:r>
              <a:rPr lang="en-US" altLang="ko-KR" sz="1600" dirty="0"/>
              <a:t>void </a:t>
            </a:r>
            <a:r>
              <a:rPr lang="en-US" altLang="ko-KR" sz="1600" b="1" dirty="0">
                <a:solidFill>
                  <a:srgbClr val="0000FF"/>
                </a:solidFill>
              </a:rPr>
              <a:t>add(User user)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/>
              <a:t>throws  Exception </a:t>
            </a:r>
            <a:r>
              <a:rPr lang="en-US" altLang="ko-KR" sz="1600" dirty="0"/>
              <a:t>{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Class.forName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oracle.jdbc.driver.OracleDriver</a:t>
            </a:r>
            <a:r>
              <a:rPr lang="en-US" altLang="ko-KR" sz="1600" dirty="0"/>
              <a:t>");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Connection </a:t>
            </a:r>
            <a:r>
              <a:rPr lang="en-US" altLang="ko-KR" sz="1600" dirty="0"/>
              <a:t>conn = </a:t>
            </a:r>
            <a:r>
              <a:rPr lang="en-US" altLang="ko-KR" sz="1600" dirty="0" err="1"/>
              <a:t>DriverManager.getConnection</a:t>
            </a:r>
            <a:r>
              <a:rPr lang="en-US" altLang="ko-KR" sz="1600" dirty="0" smtClean="0"/>
              <a:t>( 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</a:t>
            </a:r>
            <a:r>
              <a:rPr lang="en-US" altLang="ko-KR" sz="1600" dirty="0"/>
              <a:t>"</a:t>
            </a:r>
            <a:r>
              <a:rPr lang="en-US" altLang="ko-KR" sz="1600" dirty="0" err="1"/>
              <a:t>jdbc:oracle:thin</a:t>
            </a:r>
            <a:r>
              <a:rPr lang="en-US" altLang="ko-KR" sz="1600" dirty="0"/>
              <a:t>:@168.126.146.45:1521:orcl","jjin","jjinpang");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PreparedStatement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pstmt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conn.prepareStatement</a:t>
            </a:r>
            <a:r>
              <a:rPr lang="en-US" altLang="ko-KR" sz="1600" dirty="0" smtClean="0"/>
              <a:t>(  </a:t>
            </a:r>
          </a:p>
          <a:p>
            <a:pPr marL="0" indent="0">
              <a:buNone/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                          "</a:t>
            </a:r>
            <a:r>
              <a:rPr lang="en-US" altLang="ko-KR" sz="1600" dirty="0"/>
              <a:t>insert into users(</a:t>
            </a:r>
            <a:r>
              <a:rPr lang="en-US" altLang="ko-KR" sz="1600" dirty="0" err="1"/>
              <a:t>id,name,password</a:t>
            </a:r>
            <a:r>
              <a:rPr lang="en-US" altLang="ko-KR" sz="1600" dirty="0"/>
              <a:t>) values(</a:t>
            </a:r>
            <a:r>
              <a:rPr lang="en-US" altLang="ko-KR" sz="1600" dirty="0">
                <a:solidFill>
                  <a:srgbClr val="0000FF"/>
                </a:solidFill>
              </a:rPr>
              <a:t>?,?,?</a:t>
            </a:r>
            <a:r>
              <a:rPr lang="en-US" altLang="ko-KR" sz="1600" dirty="0"/>
              <a:t>)");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pstmt.setString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1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pstmt.setString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2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user.getName</a:t>
            </a:r>
            <a:r>
              <a:rPr lang="en-US" altLang="ko-KR" sz="1600" dirty="0"/>
              <a:t>());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pstmt.setString</a:t>
            </a:r>
            <a:r>
              <a:rPr lang="en-US" altLang="ko-KR" sz="1600" dirty="0" smtClean="0"/>
              <a:t>(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3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user.getPassword</a:t>
            </a:r>
            <a:r>
              <a:rPr lang="en-US" altLang="ko-KR" sz="1600" dirty="0"/>
              <a:t>());</a:t>
            </a:r>
          </a:p>
          <a:p>
            <a:pPr marL="0" indent="0">
              <a:buNone/>
            </a:pPr>
            <a:r>
              <a:rPr lang="en-US" altLang="ko-KR" sz="1600" dirty="0"/>
              <a:t>		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pstmt.executeUpdate</a:t>
            </a:r>
            <a:r>
              <a:rPr lang="en-US" altLang="ko-KR" sz="1600" dirty="0"/>
              <a:t>();</a:t>
            </a:r>
          </a:p>
          <a:p>
            <a:pPr marL="0" indent="0">
              <a:buNone/>
            </a:pPr>
            <a:r>
              <a:rPr lang="en-US" altLang="ko-KR" sz="1600" dirty="0"/>
              <a:t>			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pstmt.close</a:t>
            </a:r>
            <a:r>
              <a:rPr lang="en-US" altLang="ko-KR" sz="1600" dirty="0"/>
              <a:t>();</a:t>
            </a:r>
          </a:p>
          <a:p>
            <a:pPr marL="0" indent="0">
              <a:buNone/>
            </a:pPr>
            <a:r>
              <a:rPr lang="en-US" altLang="ko-KR" sz="1600" dirty="0" smtClean="0"/>
              <a:t>         </a:t>
            </a:r>
            <a:r>
              <a:rPr lang="en-US" altLang="ko-KR" sz="1600" dirty="0" err="1" smtClean="0"/>
              <a:t>conn.close</a:t>
            </a:r>
            <a:r>
              <a:rPr lang="en-US" altLang="ko-KR" sz="1600" dirty="0"/>
              <a:t>();</a:t>
            </a:r>
          </a:p>
          <a:p>
            <a:pPr marL="0" indent="0">
              <a:buNone/>
            </a:pPr>
            <a:r>
              <a:rPr lang="en-US" altLang="ko-KR" sz="1600" dirty="0" smtClean="0"/>
              <a:t>  }</a:t>
            </a:r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7380312" y="620688"/>
            <a:ext cx="1479892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main()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7236296" y="1124744"/>
            <a:ext cx="1000794" cy="1250684"/>
            <a:chOff x="7236296" y="1124744"/>
            <a:chExt cx="1000794" cy="1250684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124744"/>
              <a:ext cx="1000794" cy="4137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66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초난감</a:t>
            </a:r>
            <a:r>
              <a:rPr lang="ko-KR" altLang="en-US" dirty="0"/>
              <a:t> </a:t>
            </a:r>
            <a:r>
              <a:rPr lang="en-US" altLang="ko-KR" dirty="0"/>
              <a:t> DAO(Data Access Object)</a:t>
            </a:r>
            <a:r>
              <a:rPr lang="ko-KR" altLang="en-US" dirty="0"/>
              <a:t> 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692696"/>
            <a:ext cx="8153400" cy="5832648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 public User </a:t>
            </a:r>
            <a:r>
              <a:rPr lang="en-US" altLang="ko-KR" sz="1600" b="1" dirty="0">
                <a:solidFill>
                  <a:srgbClr val="0000FF"/>
                </a:solidFill>
              </a:rPr>
              <a:t>get(String id)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/>
              <a:t>throws  Exception </a:t>
            </a:r>
            <a:r>
              <a:rPr lang="en-US" altLang="ko-KR" sz="1600" dirty="0"/>
              <a:t>{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Class.forName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oracle.jdbc.driver.OracleDriver</a:t>
            </a:r>
            <a:r>
              <a:rPr lang="en-US" altLang="ko-KR" sz="1600" dirty="0"/>
              <a:t>");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Connection conn = </a:t>
            </a:r>
            <a:r>
              <a:rPr lang="en-US" altLang="ko-KR" sz="1600" dirty="0" err="1"/>
              <a:t>DriverManager.getConnection</a:t>
            </a:r>
            <a:r>
              <a:rPr lang="en-US" altLang="ko-KR" sz="1600" dirty="0"/>
              <a:t>(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    "</a:t>
            </a:r>
            <a:r>
              <a:rPr lang="en-US" altLang="ko-KR" sz="1600" dirty="0" err="1"/>
              <a:t>jdbc:oracle:thin</a:t>
            </a:r>
            <a:r>
              <a:rPr lang="en-US" altLang="ko-KR" sz="1600" dirty="0"/>
              <a:t>:@168.126.146.45:1521:orcl","jjin","jjinpang");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PreparedStatement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pstmt</a:t>
            </a:r>
            <a:r>
              <a:rPr lang="en-US" altLang="ko-KR" sz="1600" dirty="0"/>
              <a:t>= </a:t>
            </a:r>
            <a:r>
              <a:rPr lang="en-US" altLang="ko-KR" sz="1600" dirty="0" err="1"/>
              <a:t>conn.prepareStatement</a:t>
            </a:r>
            <a:r>
              <a:rPr lang="en-US" altLang="ko-KR" sz="1600" dirty="0"/>
              <a:t>("select * from users where id=?");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pstmt.setString</a:t>
            </a:r>
            <a:r>
              <a:rPr lang="en-US" altLang="ko-KR" sz="1600" dirty="0"/>
              <a:t>(1, id);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ResultSet</a:t>
            </a:r>
            <a:r>
              <a:rPr lang="en-US" altLang="ko-KR" sz="1600" dirty="0"/>
              <a:t> </a:t>
            </a:r>
            <a:r>
              <a:rPr lang="en-US" altLang="ko-KR" sz="1600" dirty="0" err="1"/>
              <a:t>rs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pstmt.executeQuery</a:t>
            </a:r>
            <a:r>
              <a:rPr lang="en-US" altLang="ko-KR" sz="1600" dirty="0" smtClean="0"/>
              <a:t>();</a:t>
            </a: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rs.next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/>
              <a:t>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 = new User();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user.setId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/>
              <a:t>("id"));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user.setName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/>
              <a:t>("name"));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 smtClean="0"/>
              <a:t>user.setPassword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rs.getString</a:t>
            </a:r>
            <a:r>
              <a:rPr lang="en-US" altLang="ko-KR" sz="1600" dirty="0"/>
              <a:t>("password"));</a:t>
            </a:r>
          </a:p>
          <a:p>
            <a:pPr marL="320040" lvl="1" indent="0">
              <a:lnSpc>
                <a:spcPts val="1500"/>
              </a:lnSpc>
              <a:buNone/>
            </a:pPr>
            <a:endParaRPr lang="ko-KR" altLang="en-US" sz="1600" dirty="0"/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rs.close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pstmt.close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600" dirty="0" err="1"/>
              <a:t>conn.close</a:t>
            </a:r>
            <a:r>
              <a:rPr lang="en-US" altLang="ko-KR" sz="1600" dirty="0"/>
              <a:t>();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ko-KR" altLang="en-US" sz="1400" dirty="0"/>
              <a:t>    </a:t>
            </a:r>
          </a:p>
          <a:p>
            <a:pPr marL="320040" lvl="1" indent="0">
              <a:lnSpc>
                <a:spcPts val="1500"/>
              </a:lnSpc>
              <a:buNone/>
            </a:pPr>
            <a:r>
              <a:rPr lang="en-US" altLang="ko-KR" sz="1400" dirty="0"/>
              <a:t>return user;</a:t>
            </a:r>
          </a:p>
          <a:p>
            <a:pPr marL="0" indent="0">
              <a:lnSpc>
                <a:spcPts val="1500"/>
              </a:lnSpc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  <p:grpSp>
        <p:nvGrpSpPr>
          <p:cNvPr id="4" name="그룹 3"/>
          <p:cNvGrpSpPr/>
          <p:nvPr/>
        </p:nvGrpSpPr>
        <p:grpSpPr>
          <a:xfrm>
            <a:off x="7452320" y="706281"/>
            <a:ext cx="1000794" cy="1250684"/>
            <a:chOff x="7236296" y="1124744"/>
            <a:chExt cx="1000794" cy="1250684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get()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124744"/>
              <a:ext cx="1000794" cy="4137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02390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문제점 개선 방향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4896544"/>
          </a:xfrm>
        </p:spPr>
        <p:txBody>
          <a:bodyPr/>
          <a:lstStyle/>
          <a:p>
            <a:pPr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>
                <a:solidFill>
                  <a:srgbClr val="0000FF"/>
                </a:solidFill>
              </a:rPr>
              <a:t>의존관계</a:t>
            </a:r>
            <a:r>
              <a:rPr lang="en-US" altLang="ko-KR" dirty="0">
                <a:solidFill>
                  <a:srgbClr val="0000FF"/>
                </a:solidFill>
              </a:rPr>
              <a:t>(Dependency </a:t>
            </a:r>
            <a:r>
              <a:rPr lang="en-US" altLang="ko-KR" dirty="0" smtClean="0">
                <a:solidFill>
                  <a:srgbClr val="0000FF"/>
                </a:solidFill>
              </a:rPr>
              <a:t>) -  </a:t>
            </a:r>
            <a:r>
              <a:rPr lang="ko-KR" altLang="en-US" dirty="0" smtClean="0"/>
              <a:t>클래스가 </a:t>
            </a:r>
            <a:r>
              <a:rPr lang="ko-KR" altLang="en-US" dirty="0"/>
              <a:t>다른 클래스를 사용하는 </a:t>
            </a:r>
            <a:r>
              <a:rPr lang="ko-KR" altLang="en-US" dirty="0" smtClean="0"/>
              <a:t>관계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/>
              <a:t>의존관계에서는 </a:t>
            </a:r>
            <a:r>
              <a:rPr lang="ko-KR" altLang="en-US" dirty="0"/>
              <a:t>사용되는 클래스가 변경되면 사용하는 클래스까지 영향을 받는다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</a:rPr>
              <a:t>변화의 폭 최소화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>
                <a:solidFill>
                  <a:srgbClr val="0000FF"/>
                </a:solidFill>
              </a:rPr>
              <a:t>관심사의 분리</a:t>
            </a:r>
            <a:r>
              <a:rPr lang="en-US" altLang="ko-KR" dirty="0" smtClean="0">
                <a:solidFill>
                  <a:srgbClr val="0000FF"/>
                </a:solidFill>
              </a:rPr>
              <a:t>(separation of Concerns) –</a:t>
            </a:r>
            <a:r>
              <a:rPr lang="en-US" altLang="ko-KR" dirty="0" err="1" smtClean="0">
                <a:solidFill>
                  <a:srgbClr val="0000FF"/>
                </a:solidFill>
              </a:rPr>
              <a:t>UserDao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en-US" altLang="ko-KR" dirty="0" smtClean="0"/>
              <a:t>DB Connection </a:t>
            </a:r>
            <a:r>
              <a:rPr lang="ko-KR" altLang="en-US" dirty="0" smtClean="0"/>
              <a:t>객체</a:t>
            </a:r>
            <a:r>
              <a:rPr lang="en-US" altLang="ko-KR" dirty="0" smtClean="0"/>
              <a:t> - </a:t>
            </a:r>
            <a:r>
              <a:rPr lang="ko-KR" altLang="en-US" dirty="0" smtClean="0"/>
              <a:t>중복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en-US" altLang="ko-KR" dirty="0" smtClean="0"/>
              <a:t>SQL </a:t>
            </a:r>
            <a:r>
              <a:rPr lang="ko-KR" altLang="en-US" dirty="0" smtClean="0"/>
              <a:t>문장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및 실행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/>
              <a:t>자원반환</a:t>
            </a:r>
            <a:r>
              <a:rPr lang="en-US" altLang="ko-KR" dirty="0" smtClean="0"/>
              <a:t>(close)</a:t>
            </a:r>
            <a:r>
              <a:rPr lang="ko-KR" altLang="en-US" dirty="0" smtClean="0"/>
              <a:t>  </a:t>
            </a:r>
            <a:endParaRPr lang="en-US" altLang="ko-KR" dirty="0" smtClean="0"/>
          </a:p>
          <a:p>
            <a:pPr lvl="1">
              <a:lnSpc>
                <a:spcPts val="2400"/>
              </a:lnSpc>
              <a:buFont typeface="Wingdings" pitchFamily="2" charset="2"/>
              <a:buChar char="l"/>
            </a:pPr>
            <a:r>
              <a:rPr lang="ko-KR" altLang="en-US" dirty="0" smtClean="0"/>
              <a:t>클래스 실행</a:t>
            </a:r>
            <a:r>
              <a:rPr lang="en-US" altLang="ko-KR" dirty="0" smtClean="0"/>
              <a:t>(main())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r>
              <a:rPr lang="en-US" altLang="ko-KR" dirty="0">
                <a:solidFill>
                  <a:srgbClr val="0000FF"/>
                </a:solidFill>
              </a:rPr>
              <a:t>Refactoring : </a:t>
            </a:r>
          </a:p>
          <a:p>
            <a:pPr lvl="1"/>
            <a:r>
              <a:rPr lang="ko-KR" altLang="en-US" dirty="0">
                <a:latin typeface="+mn-ea"/>
              </a:rPr>
              <a:t>기능에는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변화없이</a:t>
            </a:r>
            <a:r>
              <a:rPr lang="ko-KR" altLang="en-US" dirty="0">
                <a:latin typeface="+mn-ea"/>
              </a:rPr>
              <a:t> 내부구조를 변경해서 재구성하는 작업 </a:t>
            </a:r>
            <a:r>
              <a:rPr lang="en-US" altLang="ko-KR" dirty="0"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코드 내부설계 개선</a:t>
            </a:r>
            <a:endParaRPr lang="en-US" altLang="ko-KR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64216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초난감</a:t>
            </a:r>
            <a:r>
              <a:rPr lang="ko-KR" altLang="en-US" dirty="0"/>
              <a:t> </a:t>
            </a:r>
            <a:r>
              <a:rPr lang="en-US" altLang="ko-KR" dirty="0"/>
              <a:t> DAO(Data Access Object)</a:t>
            </a:r>
            <a:r>
              <a:rPr lang="ko-KR" altLang="en-US" dirty="0"/>
              <a:t>  구성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467544" y="764704"/>
            <a:ext cx="8153400" cy="5832648"/>
          </a:xfrm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320040" lvl="1" indent="0">
              <a:buNone/>
            </a:pPr>
            <a:r>
              <a:rPr lang="en-US" altLang="ko-KR" sz="1600" dirty="0"/>
              <a:t>public static void </a:t>
            </a:r>
            <a:r>
              <a:rPr lang="en-US" altLang="ko-KR" sz="1600" b="1" dirty="0">
                <a:solidFill>
                  <a:srgbClr val="0000FF"/>
                </a:solidFill>
              </a:rPr>
              <a:t>main</a:t>
            </a:r>
            <a:r>
              <a:rPr lang="en-US" altLang="ko-KR" sz="1600" dirty="0"/>
              <a:t>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throws Exception </a:t>
            </a:r>
            <a:r>
              <a:rPr lang="en-US" altLang="ko-KR" sz="1600" dirty="0" smtClean="0"/>
              <a:t>{</a:t>
            </a:r>
            <a:endParaRPr lang="ko-KR" altLang="en-US" sz="1600" dirty="0"/>
          </a:p>
          <a:p>
            <a:pPr marL="320040" lvl="1" indent="0">
              <a:buNone/>
            </a:pPr>
            <a:r>
              <a:rPr lang="en-US" altLang="ko-KR" sz="1600" dirty="0" smtClean="0"/>
              <a:t>    </a:t>
            </a:r>
            <a:r>
              <a:rPr lang="en-US" altLang="ko-KR" sz="1600" dirty="0" err="1" smtClean="0"/>
              <a:t>UserDao</a:t>
            </a:r>
            <a:r>
              <a:rPr lang="en-US" altLang="ko-KR" sz="1600" dirty="0" smtClean="0"/>
              <a:t> </a:t>
            </a:r>
            <a:r>
              <a:rPr lang="en-US" altLang="ko-KR" sz="1600" dirty="0" err="1"/>
              <a:t>dao</a:t>
            </a:r>
            <a:r>
              <a:rPr lang="en-US" altLang="ko-KR" sz="1600" dirty="0"/>
              <a:t> =new </a:t>
            </a:r>
            <a:r>
              <a:rPr lang="en-US" altLang="ko-KR" sz="1600" dirty="0" err="1"/>
              <a:t>UserDao</a:t>
            </a:r>
            <a:r>
              <a:rPr lang="en-US" altLang="ko-KR" sz="1600" dirty="0"/>
              <a:t>();</a:t>
            </a:r>
          </a:p>
          <a:p>
            <a:pPr marL="320040" lvl="1" indent="0">
              <a:buNone/>
            </a:pPr>
            <a:r>
              <a:rPr lang="en-US" altLang="ko-KR" sz="1600" dirty="0"/>
              <a:t>    User </a:t>
            </a:r>
            <a:r>
              <a:rPr lang="en-US" altLang="ko-KR" sz="1600" dirty="0" err="1"/>
              <a:t>user</a:t>
            </a:r>
            <a:r>
              <a:rPr lang="en-US" altLang="ko-KR" sz="1600" dirty="0"/>
              <a:t> =new User();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user.setId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kim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user.setName</a:t>
            </a:r>
            <a:r>
              <a:rPr lang="en-US" altLang="ko-KR" sz="1600" dirty="0"/>
              <a:t>("</a:t>
            </a:r>
            <a:r>
              <a:rPr lang="ko-KR" altLang="en-US" sz="1600" dirty="0"/>
              <a:t>김한석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user.setPassword</a:t>
            </a:r>
            <a:r>
              <a:rPr lang="en-US" altLang="ko-KR" sz="1600" dirty="0"/>
              <a:t>("1234");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dao.add</a:t>
            </a:r>
            <a:r>
              <a:rPr lang="en-US" altLang="ko-KR" sz="1600" dirty="0"/>
              <a:t>(user);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()+": </a:t>
            </a:r>
            <a:r>
              <a:rPr lang="ko-KR" altLang="en-US" sz="1600" dirty="0"/>
              <a:t>등록성공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User user2=</a:t>
            </a:r>
            <a:r>
              <a:rPr lang="en-US" altLang="ko-KR" sz="1600" dirty="0" err="1"/>
              <a:t>dao.get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user.getId</a:t>
            </a:r>
            <a:r>
              <a:rPr lang="en-US" altLang="ko-KR" sz="1600" dirty="0"/>
              <a:t>());</a:t>
            </a:r>
          </a:p>
          <a:p>
            <a:pPr marL="320040" lvl="1" indent="0">
              <a:buNone/>
            </a:pPr>
            <a:r>
              <a:rPr lang="ko-KR" altLang="en-US" sz="1600" dirty="0"/>
              <a:t>    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(user2.getId</a:t>
            </a:r>
            <a:r>
              <a:rPr lang="en-US" altLang="ko-KR" sz="1600" dirty="0" smtClean="0"/>
              <a:t>());</a:t>
            </a:r>
            <a:endParaRPr lang="en-US" altLang="ko-KR" sz="1600" dirty="0"/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(user2.getName());</a:t>
            </a:r>
          </a:p>
          <a:p>
            <a:pPr marL="320040" lvl="1" indent="0">
              <a:buNone/>
            </a:pPr>
            <a:r>
              <a:rPr lang="en-US" altLang="ko-KR" sz="1600" dirty="0"/>
              <a:t>    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(user2.getPassword()+": </a:t>
            </a:r>
            <a:r>
              <a:rPr lang="ko-KR" altLang="en-US" sz="1600" dirty="0"/>
              <a:t>조회성공</a:t>
            </a:r>
            <a:r>
              <a:rPr lang="en-US" altLang="ko-KR" sz="1600" dirty="0"/>
              <a:t>");</a:t>
            </a:r>
          </a:p>
          <a:p>
            <a:pPr marL="320040" lvl="1" indent="0">
              <a:buNone/>
            </a:pPr>
            <a:r>
              <a:rPr lang="en-US" altLang="ko-KR" sz="1600" dirty="0" smtClean="0"/>
              <a:t>}</a:t>
            </a:r>
            <a:endParaRPr lang="ko-KR" altLang="en-US" sz="1600" dirty="0"/>
          </a:p>
        </p:txBody>
      </p:sp>
      <p:grpSp>
        <p:nvGrpSpPr>
          <p:cNvPr id="4" name="그룹 3"/>
          <p:cNvGrpSpPr/>
          <p:nvPr/>
        </p:nvGrpSpPr>
        <p:grpSpPr>
          <a:xfrm>
            <a:off x="7460604" y="1052736"/>
            <a:ext cx="1000794" cy="1160386"/>
            <a:chOff x="7236296" y="1215042"/>
            <a:chExt cx="1000794" cy="1160386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smtClean="0">
                  <a:solidFill>
                    <a:srgbClr val="0000FF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77438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4720" y="92373"/>
            <a:ext cx="8689280" cy="646931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중복코드를 별도 </a:t>
            </a:r>
            <a:r>
              <a:rPr lang="ko-KR" altLang="en-US" dirty="0" err="1" smtClean="0"/>
              <a:t>메소드로</a:t>
            </a:r>
            <a:r>
              <a:rPr lang="ko-KR" altLang="en-US" dirty="0" smtClean="0"/>
              <a:t> 추출</a:t>
            </a:r>
            <a:r>
              <a:rPr lang="en-US" altLang="ko-KR" dirty="0" smtClean="0"/>
              <a:t>(</a:t>
            </a:r>
            <a:r>
              <a:rPr lang="en-US" altLang="ko-KR" sz="2200" dirty="0" smtClean="0">
                <a:solidFill>
                  <a:srgbClr val="0000FF"/>
                </a:solidFill>
              </a:rPr>
              <a:t>spring</a:t>
            </a:r>
            <a:r>
              <a:rPr lang="ko-KR" altLang="en-US" sz="2200" dirty="0" smtClean="0">
                <a:solidFill>
                  <a:srgbClr val="0000FF"/>
                </a:solidFill>
              </a:rPr>
              <a:t> 패키지</a:t>
            </a:r>
            <a:r>
              <a:rPr lang="en-US" altLang="ko-KR" sz="2200" dirty="0" smtClean="0">
                <a:solidFill>
                  <a:srgbClr val="0000FF"/>
                </a:solidFill>
              </a:rPr>
              <a:t> </a:t>
            </a:r>
            <a:r>
              <a:rPr lang="ko-KR" altLang="en-US" sz="2200" dirty="0" smtClean="0">
                <a:solidFill>
                  <a:srgbClr val="0000FF"/>
                </a:solidFill>
              </a:rPr>
              <a:t>복사</a:t>
            </a:r>
            <a:r>
              <a:rPr lang="en-US" altLang="ko-KR" sz="2200" dirty="0" smtClean="0">
                <a:solidFill>
                  <a:srgbClr val="0000FF"/>
                </a:solidFill>
              </a:rPr>
              <a:t>)</a:t>
            </a:r>
            <a:r>
              <a:rPr lang="ko-KR" altLang="en-US" sz="2200" dirty="0" smtClean="0">
                <a:solidFill>
                  <a:srgbClr val="0000FF"/>
                </a:solidFill>
              </a:rPr>
              <a:t> </a:t>
            </a:r>
            <a:endParaRPr lang="ko-KR" altLang="en-US" sz="2200" dirty="0">
              <a:solidFill>
                <a:srgbClr val="0000FF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7344816" cy="1646252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71204"/>
            <a:ext cx="5605305" cy="352839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851920" y="3246884"/>
            <a:ext cx="388843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851920" y="4941168"/>
            <a:ext cx="3888432" cy="288032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6" name="직선 화살표 연결선 5"/>
          <p:cNvCxnSpPr/>
          <p:nvPr/>
        </p:nvCxnSpPr>
        <p:spPr>
          <a:xfrm flipH="1" flipV="1">
            <a:off x="3419872" y="1196752"/>
            <a:ext cx="2427444" cy="205013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H="1" flipV="1">
            <a:off x="3419872" y="1196752"/>
            <a:ext cx="936104" cy="3756744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47316" y="611977"/>
            <a:ext cx="3216664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spring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spring2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패키지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폴더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복사 후 개선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5472" y="376606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00FF"/>
                </a:solidFill>
              </a:rPr>
              <a:t>…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8776" y="5402200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00FF"/>
                </a:solidFill>
              </a:rPr>
              <a:t>…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827584" y="2790348"/>
            <a:ext cx="1296144" cy="1574756"/>
            <a:chOff x="7236296" y="1215042"/>
            <a:chExt cx="1000794" cy="1160386"/>
          </a:xfrm>
        </p:grpSpPr>
        <p:sp>
          <p:nvSpPr>
            <p:cNvPr id="22" name="직사각형 21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err="1" smtClean="0">
                  <a:solidFill>
                    <a:srgbClr val="0000FF"/>
                  </a:solidFill>
                </a:rPr>
                <a:t>getConnection</a:t>
              </a:r>
              <a:endParaRPr lang="en-US" altLang="ko-KR" sz="14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6991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DB </a:t>
            </a:r>
            <a:r>
              <a:rPr lang="ko-KR" altLang="en-US" dirty="0" smtClean="0"/>
              <a:t>커넥션</a:t>
            </a:r>
            <a:r>
              <a:rPr lang="en-US" altLang="ko-KR" dirty="0" smtClean="0"/>
              <a:t> </a:t>
            </a:r>
            <a:r>
              <a:rPr lang="ko-KR" altLang="en-US" dirty="0" smtClean="0"/>
              <a:t>독립 </a:t>
            </a:r>
            <a:r>
              <a:rPr lang="en-US" altLang="ko-KR" dirty="0" smtClean="0"/>
              <a:t>: </a:t>
            </a:r>
            <a:r>
              <a:rPr lang="ko-KR" altLang="en-US" sz="2400" dirty="0" smtClean="0">
                <a:solidFill>
                  <a:srgbClr val="0000FF"/>
                </a:solidFill>
              </a:rPr>
              <a:t>상속을 통한 확장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25780" y="791294"/>
            <a:ext cx="8153400" cy="4896544"/>
          </a:xfrm>
        </p:spPr>
        <p:txBody>
          <a:bodyPr/>
          <a:lstStyle/>
          <a:p>
            <a:r>
              <a:rPr lang="ko-KR" altLang="en-US" sz="1800" dirty="0" smtClean="0"/>
              <a:t>여러 종류의 </a:t>
            </a:r>
            <a:r>
              <a:rPr lang="en-US" altLang="ko-KR" sz="1800" dirty="0" smtClean="0"/>
              <a:t>DB </a:t>
            </a:r>
            <a:r>
              <a:rPr lang="ko-KR" altLang="en-US" sz="1800" dirty="0" smtClean="0"/>
              <a:t>사용 및 </a:t>
            </a:r>
            <a:r>
              <a:rPr lang="en-US" altLang="ko-KR" sz="1800" dirty="0" smtClean="0"/>
              <a:t>DB </a:t>
            </a:r>
            <a:r>
              <a:rPr lang="ko-KR" altLang="en-US" sz="1800" dirty="0" smtClean="0"/>
              <a:t>연결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방법의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다양성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반영 필요</a:t>
            </a:r>
            <a:endParaRPr lang="en-US" altLang="ko-KR" sz="1800" dirty="0" smtClean="0"/>
          </a:p>
          <a:p>
            <a:r>
              <a:rPr lang="en-US" altLang="ko-KR" sz="1800" dirty="0" err="1" smtClean="0"/>
              <a:t>UserDao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소스는 공개 되어서는 안됨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실행 파일만 제공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  <a:p>
            <a:r>
              <a:rPr lang="ko-KR" altLang="en-US" sz="1800" dirty="0" err="1" smtClean="0"/>
              <a:t>고객사에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맞추어 스스로 </a:t>
            </a:r>
            <a:r>
              <a:rPr lang="en-US" altLang="ko-KR" sz="1800" dirty="0" smtClean="0"/>
              <a:t>DB </a:t>
            </a:r>
            <a:r>
              <a:rPr lang="ko-KR" altLang="en-US" sz="1800" dirty="0" smtClean="0"/>
              <a:t>커넥션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생성 방식 결정하도록 구성 하려면</a:t>
            </a:r>
            <a:r>
              <a:rPr lang="en-US" altLang="ko-KR" sz="1800" dirty="0" smtClean="0"/>
              <a:t>?</a:t>
            </a:r>
          </a:p>
          <a:p>
            <a:pPr lvl="1"/>
            <a:r>
              <a:rPr lang="en-US" altLang="ko-KR" sz="1600" dirty="0" err="1" smtClean="0"/>
              <a:t>UserDao</a:t>
            </a:r>
            <a:r>
              <a:rPr lang="ko-KR" altLang="en-US" sz="1600" dirty="0" smtClean="0"/>
              <a:t>를 추상 클래스로 만들어 판매하고 </a:t>
            </a:r>
            <a:r>
              <a:rPr lang="ko-KR" altLang="en-US" sz="1600" dirty="0" err="1" smtClean="0"/>
              <a:t>고객사는</a:t>
            </a:r>
            <a:r>
              <a:rPr lang="ko-KR" altLang="en-US" sz="1600" dirty="0" smtClean="0"/>
              <a:t> 이를 상속받아 </a:t>
            </a:r>
            <a:r>
              <a:rPr lang="en-US" altLang="ko-KR" sz="1600" dirty="0" smtClean="0"/>
              <a:t>DB </a:t>
            </a:r>
            <a:r>
              <a:rPr lang="ko-KR" altLang="en-US" sz="1600" dirty="0" smtClean="0"/>
              <a:t>커넥션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부분을 각각 결정한다</a:t>
            </a:r>
            <a:r>
              <a:rPr lang="en-US" altLang="ko-KR" sz="1600" dirty="0" smtClean="0"/>
              <a:t>. </a:t>
            </a:r>
            <a:r>
              <a:rPr lang="ko-KR" altLang="en-US" sz="1600" dirty="0" smtClean="0"/>
              <a:t>  </a:t>
            </a:r>
            <a:r>
              <a:rPr lang="en-US" altLang="ko-KR" sz="1600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671298" y="2681406"/>
            <a:ext cx="5423460" cy="2257771"/>
            <a:chOff x="1115616" y="1945412"/>
            <a:chExt cx="5423460" cy="2257771"/>
          </a:xfrm>
        </p:grpSpPr>
        <p:grpSp>
          <p:nvGrpSpPr>
            <p:cNvPr id="5" name="그룹 4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2" name="직선 연결선 21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1115616" y="2276872"/>
              <a:ext cx="1440160" cy="1368152"/>
              <a:chOff x="755576" y="1312894"/>
              <a:chExt cx="1296144" cy="1103348"/>
            </a:xfrm>
          </p:grpSpPr>
          <p:sp>
            <p:nvSpPr>
              <p:cNvPr id="19" name="직사각형 18"/>
              <p:cNvSpPr/>
              <p:nvPr/>
            </p:nvSpPr>
            <p:spPr>
              <a:xfrm>
                <a:off x="755576" y="1628800"/>
                <a:ext cx="1296144" cy="787442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31590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950980" y="1945412"/>
              <a:ext cx="2016224" cy="1060684"/>
              <a:chOff x="755576" y="1386638"/>
              <a:chExt cx="1296144" cy="855391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755576" y="1628800"/>
                <a:ext cx="1296144" cy="61322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400" dirty="0" smtClean="0">
                    <a:solidFill>
                      <a:srgbClr val="0000FF"/>
                    </a:solidFill>
                  </a:rPr>
                  <a:t>abstract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FF"/>
                    </a:solidFill>
                  </a:rPr>
                  <a:t>abstract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3442732" y="3438145"/>
              <a:ext cx="13681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5" name="직사각형 14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NUserDao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5170924" y="3438145"/>
              <a:ext cx="13681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3" name="직사각형 12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DUserDao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오른쪽 화살표 9"/>
            <p:cNvSpPr/>
            <p:nvPr/>
          </p:nvSpPr>
          <p:spPr>
            <a:xfrm>
              <a:off x="2915816" y="2708920"/>
              <a:ext cx="432048" cy="57606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이등변 삼각형 10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>
              <a:stCxn id="11" idx="3"/>
              <a:endCxn id="21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947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직사각형 71"/>
          <p:cNvSpPr/>
          <p:nvPr/>
        </p:nvSpPr>
        <p:spPr>
          <a:xfrm>
            <a:off x="517450" y="3356992"/>
            <a:ext cx="8375029" cy="2539157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ⓛ 웹 </a:t>
            </a:r>
            <a:r>
              <a:rPr lang="ko-KR" altLang="en-US" sz="1500" dirty="0" err="1" smtClean="0">
                <a:latin typeface="HY강B" pitchFamily="18" charset="-127"/>
                <a:ea typeface="HY강B" pitchFamily="18" charset="-127"/>
              </a:rPr>
              <a:t>브라우져에서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URL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을 입력하면 인터넷상에 존재하는 서버를 찾아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lee.jsp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파일을 요청한다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</a:t>
            </a:r>
            <a:br>
              <a:rPr lang="en-US" altLang="ko-KR" sz="15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②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요청을 접수한 웹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서버는 확장자가 </a:t>
            </a:r>
            <a:r>
              <a:rPr lang="en-US" altLang="ko-KR" sz="15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이면  웹 컨테이너에게 </a:t>
            </a:r>
            <a:r>
              <a:rPr lang="en-US" altLang="ko-KR" sz="15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파일 처리를 요청한다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③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웹 컨테이너는 </a:t>
            </a:r>
            <a:r>
              <a:rPr lang="ko-KR" altLang="en-US" sz="1500" dirty="0" err="1" smtClean="0">
                <a:latin typeface="HY강B" pitchFamily="18" charset="-127"/>
                <a:ea typeface="HY강B" pitchFamily="18" charset="-127"/>
              </a:rPr>
              <a:t>요청받은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 </a:t>
            </a:r>
            <a:r>
              <a:rPr lang="en-US" altLang="ko-KR" sz="1500" dirty="0" err="1" smtClean="0">
                <a:latin typeface="HY강B" pitchFamily="18" charset="-127"/>
                <a:ea typeface="HY강B" pitchFamily="18" charset="-127"/>
              </a:rPr>
              <a:t>jsp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파일을 찾는다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④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파일에서 자바 스크립트 부분 </a:t>
            </a:r>
            <a:r>
              <a:rPr lang="en-US" altLang="ko-KR" sz="1500" b="1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(&lt;% ~ %&gt;)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을 처리한다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.. </a:t>
            </a:r>
            <a:br>
              <a:rPr lang="en-US" altLang="ko-KR" sz="1500" dirty="0" smtClean="0">
                <a:latin typeface="HY강B" pitchFamily="18" charset="-127"/>
                <a:ea typeface="HY강B" pitchFamily="18" charset="-127"/>
              </a:rPr>
            </a:b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⑤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자바로 처리된 결과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(</a:t>
            </a:r>
            <a:r>
              <a:rPr lang="ko-KR" altLang="en-US" sz="15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동적인 홈페이지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)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와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html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을 웹서버로 넘긴다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⑥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웹 서버는 요청한 클라이언트로  처리된 파일을 텍스트 형태의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HTML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로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전송한다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⑦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클라이언트의 웹 </a:t>
            </a:r>
            <a:r>
              <a:rPr lang="ko-KR" altLang="en-US" sz="1500" dirty="0" err="1" smtClean="0">
                <a:latin typeface="HY강B" pitchFamily="18" charset="-127"/>
                <a:ea typeface="HY강B" pitchFamily="18" charset="-127"/>
              </a:rPr>
              <a:t>브라우져는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 수신된 정보를 </a:t>
            </a:r>
            <a:r>
              <a:rPr lang="en-US" altLang="ko-KR" sz="1500" dirty="0" smtClean="0">
                <a:latin typeface="HY강B" pitchFamily="18" charset="-127"/>
                <a:ea typeface="HY강B" pitchFamily="18" charset="-127"/>
              </a:rPr>
              <a:t>HTTP </a:t>
            </a:r>
            <a:r>
              <a:rPr lang="ko-KR" altLang="en-US" sz="1500" dirty="0" smtClean="0">
                <a:latin typeface="HY강B" pitchFamily="18" charset="-127"/>
                <a:ea typeface="HY강B" pitchFamily="18" charset="-127"/>
              </a:rPr>
              <a:t>규약에 따라 해석하여 화면에 나타내 준다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.</a:t>
            </a:r>
            <a:endParaRPr lang="ko-KR" altLang="en-US" sz="1600" dirty="0">
              <a:latin typeface="HY강B" pitchFamily="18" charset="-127"/>
              <a:ea typeface="HY강B" pitchFamily="18" charset="-127"/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1403648" y="332656"/>
            <a:ext cx="6912768" cy="2808312"/>
            <a:chOff x="1619672" y="980728"/>
            <a:chExt cx="6912768" cy="2808312"/>
          </a:xfrm>
        </p:grpSpPr>
        <p:grpSp>
          <p:nvGrpSpPr>
            <p:cNvPr id="3" name="그룹 13"/>
            <p:cNvGrpSpPr/>
            <p:nvPr/>
          </p:nvGrpSpPr>
          <p:grpSpPr>
            <a:xfrm>
              <a:off x="1619672" y="2132856"/>
              <a:ext cx="1512168" cy="1440160"/>
              <a:chOff x="539552" y="1268760"/>
              <a:chExt cx="1944216" cy="1728192"/>
            </a:xfrm>
          </p:grpSpPr>
          <p:grpSp>
            <p:nvGrpSpPr>
              <p:cNvPr id="4" name="그룹 12"/>
              <p:cNvGrpSpPr/>
              <p:nvPr/>
            </p:nvGrpSpPr>
            <p:grpSpPr>
              <a:xfrm>
                <a:off x="827584" y="1268760"/>
                <a:ext cx="1656184" cy="1728192"/>
                <a:chOff x="1259632" y="1988840"/>
                <a:chExt cx="3888432" cy="3711685"/>
              </a:xfrm>
            </p:grpSpPr>
            <p:pic>
              <p:nvPicPr>
                <p:cNvPr id="2056" name="Picture 8" descr="iStockphoto,노트북,사무 기기,사업,컴퓨터,컴퓨터 화면,컴퓨팅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flipH="1">
                  <a:off x="1259632" y="1988840"/>
                  <a:ext cx="3888432" cy="3711685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57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rot="707859">
                  <a:off x="2937126" y="2698720"/>
                  <a:ext cx="1291006" cy="12325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2051" name="Picture 3" descr="C:\Users\jjinfree\AppData\Local\Microsoft\Windows\Temporary Internet Files\Content.IE5\RX6IYEMJ\MC900433941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539552" y="1700808"/>
                <a:ext cx="1152128" cy="1192696"/>
              </a:xfrm>
              <a:prstGeom prst="rect">
                <a:avLst/>
              </a:prstGeom>
              <a:noFill/>
            </p:spPr>
          </p:pic>
        </p:grpSp>
        <p:pic>
          <p:nvPicPr>
            <p:cNvPr id="2061" name="Picture 13" descr="세부 정보 보기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91880" y="980728"/>
              <a:ext cx="1080120" cy="1080120"/>
            </a:xfrm>
            <a:prstGeom prst="rect">
              <a:avLst/>
            </a:prstGeom>
            <a:noFill/>
          </p:spPr>
        </p:pic>
        <p:sp>
          <p:nvSpPr>
            <p:cNvPr id="24" name="Freeform 32"/>
            <p:cNvSpPr>
              <a:spLocks/>
            </p:cNvSpPr>
            <p:nvPr/>
          </p:nvSpPr>
          <p:spPr bwMode="auto">
            <a:xfrm>
              <a:off x="3059832" y="2924944"/>
              <a:ext cx="2664296" cy="1440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912" y="96"/>
                </a:cxn>
                <a:cxn ang="0">
                  <a:pos x="2016" y="96"/>
                </a:cxn>
              </a:cxnLst>
              <a:rect l="0" t="0" r="r" b="b"/>
              <a:pathLst>
                <a:path w="2017" h="97">
                  <a:moveTo>
                    <a:pt x="0" y="0"/>
                  </a:moveTo>
                  <a:lnTo>
                    <a:pt x="1008" y="0"/>
                  </a:lnTo>
                  <a:lnTo>
                    <a:pt x="912" y="96"/>
                  </a:lnTo>
                  <a:lnTo>
                    <a:pt x="2016" y="96"/>
                  </a:lnTo>
                </a:path>
              </a:pathLst>
            </a:custGeom>
            <a:noFill/>
            <a:ln w="50800" cap="rnd" cmpd="sng">
              <a:solidFill>
                <a:srgbClr val="CF0E3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/>
            </a:p>
          </p:txBody>
        </p:sp>
        <p:grpSp>
          <p:nvGrpSpPr>
            <p:cNvPr id="5" name="그룹 27"/>
            <p:cNvGrpSpPr/>
            <p:nvPr/>
          </p:nvGrpSpPr>
          <p:grpSpPr>
            <a:xfrm>
              <a:off x="5868144" y="1124744"/>
              <a:ext cx="1512168" cy="2592288"/>
              <a:chOff x="5436096" y="1844824"/>
              <a:chExt cx="1440160" cy="1872208"/>
            </a:xfrm>
          </p:grpSpPr>
          <p:pic>
            <p:nvPicPr>
              <p:cNvPr id="26" name="Picture 14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436096" y="1844824"/>
                <a:ext cx="1440160" cy="1872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" name="정육면체 17"/>
              <p:cNvSpPr/>
              <p:nvPr/>
            </p:nvSpPr>
            <p:spPr>
              <a:xfrm>
                <a:off x="5710412" y="2267750"/>
                <a:ext cx="822949" cy="416046"/>
              </a:xfrm>
              <a:prstGeom prst="cube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bIns="0"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ko-KR" altLang="en-US" sz="1400" dirty="0" smtClean="0">
                    <a:solidFill>
                      <a:srgbClr val="C00000"/>
                    </a:solidFill>
                  </a:rPr>
                  <a:t>웹 서버엔진</a:t>
                </a:r>
                <a:endParaRPr lang="en-US" altLang="ko-KR" sz="1400" dirty="0" smtClean="0">
                  <a:solidFill>
                    <a:srgbClr val="C00000"/>
                  </a:solidFill>
                </a:endParaRPr>
              </a:p>
              <a:p>
                <a:pPr>
                  <a:lnSpc>
                    <a:spcPts val="1200"/>
                  </a:lnSpc>
                </a:pP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-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</a:rPr>
                  <a:t>apache</a:t>
                </a:r>
                <a:r>
                  <a:rPr lang="ko-KR" altLang="en-US" sz="14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-IIS</a:t>
                </a:r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5847570" y="3352992"/>
                <a:ext cx="504056" cy="15601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altLang="ko-KR" sz="1050" dirty="0" smtClean="0">
                    <a:solidFill>
                      <a:schemeClr val="tx1"/>
                    </a:solidFill>
                  </a:rPr>
                  <a:t>lee.jsp</a:t>
                </a:r>
                <a:endParaRPr lang="ko-KR" altLang="en-US" sz="105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정육면체 37"/>
              <p:cNvSpPr/>
              <p:nvPr/>
            </p:nvSpPr>
            <p:spPr>
              <a:xfrm>
                <a:off x="5710412" y="2780928"/>
                <a:ext cx="816471" cy="456431"/>
              </a:xfrm>
              <a:prstGeom prst="cube">
                <a:avLst>
                  <a:gd name="adj" fmla="val 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200"/>
                  </a:lnSpc>
                </a:pPr>
                <a:r>
                  <a:rPr lang="ko-KR" altLang="en-US" sz="1400" dirty="0" smtClean="0">
                    <a:solidFill>
                      <a:srgbClr val="C00000"/>
                    </a:solidFill>
                  </a:rPr>
                  <a:t>웹 컨테이너</a:t>
                </a:r>
                <a:r>
                  <a:rPr lang="en-US" altLang="ko-KR" sz="1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ko-KR" altLang="en-US" sz="1400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</a:rPr>
                  <a:t>-Tomcat</a:t>
                </a:r>
                <a:r>
                  <a:rPr lang="ko-KR" altLang="en-US" sz="1400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pPr>
                  <a:lnSpc>
                    <a:spcPts val="1200"/>
                  </a:lnSpc>
                </a:pP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- </a:t>
                </a:r>
                <a:r>
                  <a:rPr lang="en-US" altLang="ko-KR" sz="1400" b="1" dirty="0" smtClean="0">
                    <a:solidFill>
                      <a:srgbClr val="0000FF"/>
                    </a:solidFill>
                  </a:rPr>
                  <a:t>resin</a:t>
                </a:r>
              </a:p>
            </p:txBody>
          </p:sp>
        </p:grpSp>
        <p:cxnSp>
          <p:nvCxnSpPr>
            <p:cNvPr id="31" name="직선 화살표 연결선 30"/>
            <p:cNvCxnSpPr/>
            <p:nvPr/>
          </p:nvCxnSpPr>
          <p:spPr>
            <a:xfrm flipV="1">
              <a:off x="2674268" y="1796058"/>
              <a:ext cx="936104" cy="576064"/>
            </a:xfrm>
            <a:prstGeom prst="straightConnector1">
              <a:avLst/>
            </a:prstGeom>
            <a:ln w="28575">
              <a:solidFill>
                <a:srgbClr val="5A5AD8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059832" y="2420888"/>
              <a:ext cx="2564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solidFill>
                    <a:srgbClr val="FF0000"/>
                  </a:solidFill>
                </a:rPr>
                <a:t>ⓛ</a:t>
              </a:r>
              <a:r>
                <a:rPr lang="ko-KR" altLang="en-US" sz="1400" dirty="0" smtClean="0"/>
                <a:t> </a:t>
              </a:r>
              <a:r>
                <a:rPr lang="en-US" altLang="ko-KR" sz="1400" dirty="0" smtClean="0">
                  <a:hlinkClick r:id="rId7"/>
                </a:rPr>
                <a:t>http://168.126.141.3</a:t>
              </a:r>
              <a:r>
                <a:rPr lang="en-US" altLang="ko-KR" sz="1400" dirty="0" smtClean="0"/>
                <a:t>/lee.jsp</a:t>
              </a:r>
              <a:endParaRPr lang="ko-KR" altLang="en-US" sz="1400" dirty="0"/>
            </a:p>
          </p:txBody>
        </p:sp>
        <p:cxnSp>
          <p:nvCxnSpPr>
            <p:cNvPr id="37" name="직선 화살표 연결선 36"/>
            <p:cNvCxnSpPr/>
            <p:nvPr/>
          </p:nvCxnSpPr>
          <p:spPr>
            <a:xfrm>
              <a:off x="3059832" y="2814836"/>
              <a:ext cx="2448272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rot="10800000" flipV="1">
              <a:off x="2814540" y="1926357"/>
              <a:ext cx="810690" cy="477462"/>
            </a:xfrm>
            <a:prstGeom prst="straightConnector1">
              <a:avLst/>
            </a:prstGeom>
            <a:ln w="28575">
              <a:solidFill>
                <a:srgbClr val="5A5AD8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 rot="10800000">
              <a:off x="3059832" y="3174876"/>
              <a:ext cx="2592288" cy="158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563888" y="3212976"/>
              <a:ext cx="7295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 smtClean="0"/>
                <a:t>lee.html</a:t>
              </a:r>
              <a:endParaRPr lang="ko-KR" altLang="en-US" sz="1400" dirty="0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3285381" y="3169543"/>
              <a:ext cx="4796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</a:rPr>
                <a:t>⑥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339752" y="242088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⑦</a:t>
              </a:r>
              <a:endParaRPr lang="ko-KR" altLang="en-US" b="1" dirty="0">
                <a:solidFill>
                  <a:srgbClr val="FF0000"/>
                </a:solidFill>
              </a:endParaRPr>
            </a:p>
          </p:txBody>
        </p:sp>
        <p:pic>
          <p:nvPicPr>
            <p:cNvPr id="30" name="Picture 1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68344" y="2636912"/>
              <a:ext cx="86409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8" name="직선 화살표 연결선 57"/>
            <p:cNvCxnSpPr/>
            <p:nvPr/>
          </p:nvCxnSpPr>
          <p:spPr>
            <a:xfrm rot="16200000" flipV="1">
              <a:off x="6505389" y="3098837"/>
              <a:ext cx="175642" cy="9972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164288" y="1196752"/>
              <a:ext cx="1114425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직사각형 59"/>
            <p:cNvSpPr/>
            <p:nvPr/>
          </p:nvSpPr>
          <p:spPr>
            <a:xfrm>
              <a:off x="7217246" y="1897782"/>
              <a:ext cx="1008112" cy="1440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61" name="직선 화살표 연결선 60"/>
            <p:cNvCxnSpPr/>
            <p:nvPr/>
          </p:nvCxnSpPr>
          <p:spPr>
            <a:xfrm rot="16200000" flipH="1">
              <a:off x="7632340" y="2240868"/>
              <a:ext cx="792088" cy="288032"/>
            </a:xfrm>
            <a:prstGeom prst="straightConnector1">
              <a:avLst/>
            </a:prstGeom>
            <a:ln w="28575">
              <a:solidFill>
                <a:srgbClr val="5A5AD8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화살표 연결선 62"/>
            <p:cNvCxnSpPr/>
            <p:nvPr/>
          </p:nvCxnSpPr>
          <p:spPr>
            <a:xfrm rot="16200000" flipV="1">
              <a:off x="6395281" y="2335324"/>
              <a:ext cx="281558" cy="997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직선 화살표 연결선 64"/>
            <p:cNvCxnSpPr/>
            <p:nvPr/>
          </p:nvCxnSpPr>
          <p:spPr>
            <a:xfrm rot="16200000" flipV="1">
              <a:off x="6505389" y="2312082"/>
              <a:ext cx="281558" cy="9972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직사각형 65"/>
            <p:cNvSpPr/>
            <p:nvPr/>
          </p:nvSpPr>
          <p:spPr>
            <a:xfrm>
              <a:off x="6175226" y="2151906"/>
              <a:ext cx="4251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FF0000"/>
                  </a:solidFill>
                </a:rPr>
                <a:t>②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6232376" y="2924944"/>
              <a:ext cx="45076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FF0000"/>
                  </a:solidFill>
                </a:rPr>
                <a:t>③</a:t>
              </a:r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603082" y="2142381"/>
              <a:ext cx="38985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⑤</a:t>
              </a:r>
              <a:endParaRPr lang="ko-KR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660232" y="2708920"/>
              <a:ext cx="33855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b="1" dirty="0" smtClean="0">
                  <a:solidFill>
                    <a:srgbClr val="FF0000"/>
                  </a:solidFill>
                  <a:latin typeface="맑은 고딕"/>
                  <a:ea typeface="맑은 고딕"/>
                </a:rPr>
                <a:t>④</a:t>
              </a:r>
              <a:endParaRPr lang="ko-KR" altLang="en-US" sz="12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427984" y="1124744"/>
              <a:ext cx="8146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DNS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서버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2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755210" y="3212976"/>
              <a:ext cx="7216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DB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서버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2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156176" y="1268760"/>
              <a:ext cx="88678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Web </a:t>
              </a:r>
              <a:r>
                <a:rPr lang="ko-KR" altLang="en-US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서버</a:t>
              </a:r>
              <a:r>
                <a:rPr lang="en-US" altLang="ko-KR" sz="1200" dirty="0" smtClean="0">
                  <a:solidFill>
                    <a:srgbClr val="0000FF"/>
                  </a:solidFill>
                  <a:latin typeface="HY강B" pitchFamily="18" charset="-127"/>
                  <a:ea typeface="HY강B" pitchFamily="18" charset="-127"/>
                </a:rPr>
                <a:t> </a:t>
              </a:r>
              <a:endParaRPr lang="ko-KR" altLang="en-US" sz="12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endParaRPr>
            </a:p>
          </p:txBody>
        </p:sp>
        <p:sp>
          <p:nvSpPr>
            <p:cNvPr id="76" name="자유형 75"/>
            <p:cNvSpPr/>
            <p:nvPr/>
          </p:nvSpPr>
          <p:spPr>
            <a:xfrm>
              <a:off x="6937598" y="2032273"/>
              <a:ext cx="744537" cy="638175"/>
            </a:xfrm>
            <a:custGeom>
              <a:avLst/>
              <a:gdLst>
                <a:gd name="connsiteX0" fmla="*/ 695325 w 744537"/>
                <a:gd name="connsiteY0" fmla="*/ 0 h 638175"/>
                <a:gd name="connsiteX1" fmla="*/ 628650 w 744537"/>
                <a:gd name="connsiteY1" fmla="*/ 457200 h 638175"/>
                <a:gd name="connsiteX2" fmla="*/ 0 w 744537"/>
                <a:gd name="connsiteY2" fmla="*/ 638175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4537" h="638175">
                  <a:moveTo>
                    <a:pt x="695325" y="0"/>
                  </a:moveTo>
                  <a:cubicBezTo>
                    <a:pt x="719931" y="175419"/>
                    <a:pt x="744537" y="350838"/>
                    <a:pt x="628650" y="457200"/>
                  </a:cubicBezTo>
                  <a:cubicBezTo>
                    <a:pt x="512763" y="563562"/>
                    <a:pt x="0" y="638175"/>
                    <a:pt x="0" y="638175"/>
                  </a:cubicBezTo>
                </a:path>
              </a:pathLst>
            </a:custGeom>
            <a:ln w="19050">
              <a:solidFill>
                <a:srgbClr val="FF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err="1" smtClean="0"/>
              <a:t>웹서버에서</a:t>
            </a:r>
            <a:r>
              <a:rPr lang="ko-KR" altLang="en-US" dirty="0" smtClean="0"/>
              <a:t> </a:t>
            </a:r>
            <a:r>
              <a:rPr lang="en-US" altLang="ko-KR" dirty="0" smtClean="0"/>
              <a:t>JSP</a:t>
            </a:r>
            <a:r>
              <a:rPr lang="ko-KR" altLang="en-US" dirty="0" smtClean="0"/>
              <a:t>작동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6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424936" cy="718939"/>
          </a:xfrm>
        </p:spPr>
        <p:txBody>
          <a:bodyPr/>
          <a:lstStyle/>
          <a:p>
            <a:r>
              <a:rPr lang="ko-KR" altLang="en-US" dirty="0" smtClean="0"/>
              <a:t>추상 클래스로 변경 </a:t>
            </a:r>
            <a:r>
              <a:rPr lang="ko-KR" altLang="en-US" sz="2400" dirty="0" smtClean="0"/>
              <a:t> </a:t>
            </a:r>
            <a:endParaRPr lang="ko-KR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5684568" cy="2808312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31344"/>
            <a:ext cx="7440827" cy="3600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200" y="4849902"/>
            <a:ext cx="5744987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public static void main(String[] </a:t>
            </a:r>
            <a:r>
              <a:rPr lang="en-US" altLang="ko-KR" b="1" dirty="0" err="1">
                <a:solidFill>
                  <a:srgbClr val="FF0000"/>
                </a:solidFill>
              </a:rPr>
              <a:t>args</a:t>
            </a:r>
            <a:r>
              <a:rPr lang="en-US" altLang="ko-KR" b="1" dirty="0">
                <a:solidFill>
                  <a:srgbClr val="FF0000"/>
                </a:solidFill>
              </a:rPr>
              <a:t>) throws Exception </a:t>
            </a:r>
            <a:r>
              <a:rPr lang="en-US" altLang="ko-KR" b="1" dirty="0" smtClean="0">
                <a:solidFill>
                  <a:srgbClr val="FF0000"/>
                </a:solidFill>
              </a:rPr>
              <a:t>{</a:t>
            </a:r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}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234349"/>
            <a:ext cx="815392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추상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r>
              <a:rPr lang="en-US" altLang="ko-KR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  <a:r>
              <a:rPr lang="ko-KR" altLang="en-US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헤드만 있고 몸체가 없는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r>
              <a:rPr lang="en-US" altLang="ko-KR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선언부만 </a:t>
            </a:r>
            <a:r>
              <a:rPr lang="ko-KR" altLang="en-US" sz="1600" b="1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작성하고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구현부는</a:t>
            </a:r>
            <a:r>
              <a:rPr lang="ko-KR" altLang="en-US" sz="1600" b="1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없는 </a:t>
            </a:r>
            <a:r>
              <a:rPr lang="ko-KR" altLang="en-US" sz="1600" b="1" dirty="0" err="1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메서드</a:t>
            </a:r>
            <a:endParaRPr lang="en-US" altLang="ko-KR" sz="1600" b="1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dirty="0"/>
              <a:t>  </a:t>
            </a:r>
            <a:endParaRPr lang="ko-KR" altLang="en-US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1620" y="1961020"/>
            <a:ext cx="2969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추상 클래스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: </a:t>
            </a:r>
          </a:p>
          <a:p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추상 </a:t>
            </a:r>
            <a:r>
              <a:rPr lang="ko-KR" altLang="en-US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메서드를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가지고 있는 클래스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251125" y="862112"/>
            <a:ext cx="864095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376637" y="3878541"/>
            <a:ext cx="1035123" cy="22648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6216669" y="2897050"/>
            <a:ext cx="233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u="sng" dirty="0" smtClean="0">
                <a:hlinkClick r:id="rId4"/>
              </a:rPr>
              <a:t>Abstract</a:t>
            </a:r>
            <a:r>
              <a:rPr lang="en-US" altLang="ko-KR" b="1" u="sng" dirty="0" smtClean="0"/>
              <a:t>: </a:t>
            </a:r>
            <a:r>
              <a:rPr lang="ko-KR" altLang="en-US" b="1" u="sng" dirty="0" smtClean="0"/>
              <a:t>추상적인</a:t>
            </a:r>
            <a:r>
              <a:rPr lang="en-US" altLang="ko-KR" b="1" u="sng" dirty="0" smtClean="0"/>
              <a:t>,</a:t>
            </a:r>
            <a:r>
              <a:rPr lang="ko-KR" altLang="en-US" b="1" u="sng" dirty="0" smtClean="0"/>
              <a:t>관념적인</a:t>
            </a:r>
            <a:r>
              <a:rPr lang="en-US" altLang="ko-KR" dirty="0"/>
              <a:t> 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08575" y="4831944"/>
            <a:ext cx="236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메인함수</a:t>
            </a:r>
            <a:r>
              <a:rPr lang="ko-KR" altLang="en-US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제거</a:t>
            </a:r>
            <a:endParaRPr lang="en-US" altLang="ko-KR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5682" y="113531"/>
            <a:ext cx="2871168" cy="181588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spring3 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package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생성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추상 클래스 생성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내용만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복사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getConnection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()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추상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메소드로</a:t>
            </a:r>
            <a:r>
              <a:rPr lang="en-US" altLang="ko-KR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2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endParaRPr lang="en-US" altLang="ko-KR" sz="12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5.main()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함수 제거</a:t>
            </a:r>
            <a:endParaRPr lang="ko-KR" altLang="en-US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283" y="603115"/>
            <a:ext cx="2052465" cy="3749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5614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추상 클래스의 상속클래스 생성 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632848" cy="619583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115616" y="1505992"/>
            <a:ext cx="7056784" cy="7920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56560" y="278088"/>
            <a:ext cx="2749121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OuserDao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 UserDao2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상속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lvl="1"/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 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97839" y="1336715"/>
            <a:ext cx="2016224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ko-KR" altLang="en-US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추상메서드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구현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3621334"/>
            <a:ext cx="2454681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저장할 데이터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id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변경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10" name="직선 화살표 연결선 9"/>
          <p:cNvCxnSpPr>
            <a:cxnSpLocks noChangeShapeType="1"/>
            <a:stCxn id="6" idx="1"/>
          </p:cNvCxnSpPr>
          <p:nvPr/>
        </p:nvCxnSpPr>
        <p:spPr bwMode="auto">
          <a:xfrm flipH="1">
            <a:off x="4355976" y="693587"/>
            <a:ext cx="1700584" cy="1431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4" name="직선 화살표 연결선 13"/>
          <p:cNvCxnSpPr>
            <a:cxnSpLocks noChangeShapeType="1"/>
            <a:stCxn id="7" idx="1"/>
          </p:cNvCxnSpPr>
          <p:nvPr/>
        </p:nvCxnSpPr>
        <p:spPr bwMode="auto">
          <a:xfrm flipH="1">
            <a:off x="6372200" y="1505992"/>
            <a:ext cx="425639" cy="16927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7" name="직선 화살표 연결선 16"/>
          <p:cNvCxnSpPr>
            <a:cxnSpLocks noChangeShapeType="1"/>
            <a:stCxn id="8" idx="1"/>
          </p:cNvCxnSpPr>
          <p:nvPr/>
        </p:nvCxnSpPr>
        <p:spPr bwMode="auto">
          <a:xfrm flipH="1">
            <a:off x="3635896" y="3790611"/>
            <a:ext cx="2376264" cy="16927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470002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디자인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패턴 </a:t>
            </a:r>
            <a:r>
              <a:rPr lang="en-US" altLang="ko-KR" dirty="0" smtClean="0"/>
              <a:t>(Design</a:t>
            </a:r>
            <a:r>
              <a:rPr lang="ko-KR" altLang="en-US" dirty="0" smtClean="0"/>
              <a:t> </a:t>
            </a:r>
            <a:r>
              <a:rPr lang="en-US" altLang="ko-KR" dirty="0"/>
              <a:t>pattern)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소프트웨어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설계시</a:t>
            </a:r>
            <a:r>
              <a:rPr lang="ko-KR" altLang="en-US" dirty="0" smtClean="0"/>
              <a:t> 자주 발생하는 특정상황의 문제를 해결하기 위하여 사용할 수 있는 재사용 가능한 솔루션 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err="1" smtClean="0">
                <a:solidFill>
                  <a:srgbClr val="0000FF"/>
                </a:solidFill>
              </a:rPr>
              <a:t>템플릿트</a:t>
            </a:r>
            <a:r>
              <a:rPr lang="en-US" altLang="ko-KR" dirty="0" smtClean="0">
                <a:solidFill>
                  <a:srgbClr val="0000FF"/>
                </a:solidFill>
              </a:rPr>
              <a:t>(</a:t>
            </a:r>
            <a:r>
              <a:rPr lang="en-US" altLang="ko-KR" dirty="0" err="1" smtClean="0">
                <a:solidFill>
                  <a:srgbClr val="0000FF"/>
                </a:solidFill>
              </a:rPr>
              <a:t>Templete</a:t>
            </a:r>
            <a:r>
              <a:rPr lang="en-US" altLang="ko-KR" dirty="0" smtClean="0">
                <a:solidFill>
                  <a:srgbClr val="0000FF"/>
                </a:solidFill>
              </a:rPr>
              <a:t>)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ko-KR" altLang="en-US" dirty="0" err="1" smtClean="0">
                <a:solidFill>
                  <a:srgbClr val="0000FF"/>
                </a:solidFill>
              </a:rPr>
              <a:t>메소드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  <a:r>
              <a:rPr lang="ko-KR" altLang="en-US" dirty="0" smtClean="0">
                <a:solidFill>
                  <a:srgbClr val="0000FF"/>
                </a:solidFill>
              </a:rPr>
              <a:t>패턴</a:t>
            </a:r>
            <a:r>
              <a:rPr lang="en-US" altLang="ko-KR" dirty="0" smtClean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ko-KR" altLang="en-US" dirty="0" smtClean="0"/>
              <a:t>상속을 통해 슈퍼클래스의 기능을 확장하는 설계 방식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변하지 않는 기능은 슈퍼클래스에 만들어두고 자주 변경되거나 확장할 가능성이 있는 기능은 서브클래스에 만들도록 하는 패턴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단점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상속관계는 의존성이 높다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슈퍼클래스의 변경</a:t>
            </a: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>
                <a:sym typeface="Wingdings" panose="05000000000000000000" pitchFamily="2" charset="2"/>
              </a:rPr>
              <a:t>서브클래스의 변경 발생</a:t>
            </a:r>
            <a:r>
              <a:rPr lang="en-US" altLang="ko-KR" dirty="0" smtClean="0"/>
              <a:t>  </a:t>
            </a:r>
          </a:p>
          <a:p>
            <a:pPr lvl="1"/>
            <a:r>
              <a:rPr lang="en-US" altLang="ko-KR" dirty="0" smtClean="0"/>
              <a:t>Db </a:t>
            </a:r>
            <a:r>
              <a:rPr lang="ko-KR" altLang="en-US" dirty="0" smtClean="0"/>
              <a:t>커넥션을 다른 </a:t>
            </a:r>
            <a:r>
              <a:rPr lang="en-US" altLang="ko-KR" dirty="0" smtClean="0"/>
              <a:t>DAO</a:t>
            </a:r>
            <a:r>
              <a:rPr lang="ko-KR" altLang="en-US" dirty="0" smtClean="0"/>
              <a:t> 클래스에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재사용 할 수 없다</a:t>
            </a:r>
            <a:r>
              <a:rPr lang="en-US" altLang="ko-KR" dirty="0" smtClean="0"/>
              <a:t>.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00462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73" y="1734726"/>
            <a:ext cx="8783006" cy="397014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getConnection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메소드를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별도의 클래스로 분리 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764704"/>
            <a:ext cx="3168352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spring4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spring2 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SimpleConnection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  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4283968" y="764704"/>
            <a:ext cx="1224136" cy="1344042"/>
            <a:chOff x="7236296" y="1215042"/>
            <a:chExt cx="1000794" cy="11603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직사각형 7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getConnection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7" name="그룹 36"/>
          <p:cNvGrpSpPr/>
          <p:nvPr/>
        </p:nvGrpSpPr>
        <p:grpSpPr>
          <a:xfrm>
            <a:off x="5863951" y="673646"/>
            <a:ext cx="3015928" cy="1454150"/>
            <a:chOff x="5863951" y="673646"/>
            <a:chExt cx="3015928" cy="1454150"/>
          </a:xfrm>
        </p:grpSpPr>
        <p:sp>
          <p:nvSpPr>
            <p:cNvPr id="34" name="직사각형 33"/>
            <p:cNvSpPr/>
            <p:nvPr/>
          </p:nvSpPr>
          <p:spPr>
            <a:xfrm>
              <a:off x="5863951" y="673646"/>
              <a:ext cx="3015928" cy="145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5940151" y="764704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6" name="직사각형 15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simpleConnection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7380312" y="881018"/>
              <a:ext cx="1382191" cy="769920"/>
              <a:chOff x="7244580" y="1215042"/>
              <a:chExt cx="992510" cy="9489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0" name="직사각형 19"/>
              <p:cNvSpPr/>
              <p:nvPr/>
            </p:nvSpPr>
            <p:spPr>
              <a:xfrm>
                <a:off x="7244580" y="1637059"/>
                <a:ext cx="992510" cy="52695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7244580" y="1215042"/>
                <a:ext cx="992510" cy="32346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SimpleConnection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244580" y="1539969"/>
                <a:ext cx="992510" cy="1034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5" name="직선 화살표 연결선 24"/>
            <p:cNvCxnSpPr>
              <a:stCxn id="18" idx="3"/>
              <a:endCxn id="22" idx="1"/>
            </p:cNvCxnSpPr>
            <p:nvPr/>
          </p:nvCxnSpPr>
          <p:spPr>
            <a:xfrm>
              <a:off x="7092280" y="1185764"/>
              <a:ext cx="288032" cy="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오른쪽 화살표 35"/>
          <p:cNvSpPr/>
          <p:nvPr/>
        </p:nvSpPr>
        <p:spPr>
          <a:xfrm>
            <a:off x="5580112" y="1223410"/>
            <a:ext cx="216024" cy="3722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7750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smtClean="0"/>
              <a:t>변경  </a:t>
            </a:r>
            <a:endParaRPr lang="ko-KR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19"/>
            <a:ext cx="7560840" cy="536335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997000" y="2272680"/>
            <a:ext cx="5544616" cy="120292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691680" y="4077072"/>
            <a:ext cx="5760640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547664" y="5733256"/>
            <a:ext cx="5904656" cy="36004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665809" y="4559419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39466" y="3251076"/>
            <a:ext cx="5582682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sz="1600" b="1" dirty="0" err="1"/>
              <a:t>SimpleConnection</a:t>
            </a:r>
            <a:r>
              <a:rPr lang="en-US" altLang="ko-KR" sz="1600" b="1" dirty="0"/>
              <a:t> </a:t>
            </a:r>
            <a:r>
              <a:rPr lang="en-US" altLang="ko-KR" sz="1600" b="1" dirty="0" smtClean="0"/>
              <a:t> </a:t>
            </a:r>
            <a:r>
              <a:rPr lang="en-US" altLang="ko-KR" sz="1600" dirty="0" err="1" smtClean="0"/>
              <a:t>simpleConnection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SimpleConnection</a:t>
            </a:r>
            <a:r>
              <a:rPr lang="en-US" altLang="ko-KR" sz="1600" b="1" dirty="0"/>
              <a:t>();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>
            <a:off x="5966793" y="2148855"/>
            <a:ext cx="1313180" cy="33855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ko-KR" altLang="en-US" sz="1600" dirty="0" smtClean="0"/>
              <a:t>지역변수와 전역변수</a:t>
            </a:r>
            <a:endParaRPr lang="ko-KR" alt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1680" y="6116672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5148064" y="285158"/>
            <a:ext cx="3015928" cy="1454150"/>
            <a:chOff x="5863951" y="673646"/>
            <a:chExt cx="3015928" cy="1454150"/>
          </a:xfrm>
        </p:grpSpPr>
        <p:sp>
          <p:nvSpPr>
            <p:cNvPr id="24" name="직사각형 23"/>
            <p:cNvSpPr/>
            <p:nvPr/>
          </p:nvSpPr>
          <p:spPr>
            <a:xfrm>
              <a:off x="5863951" y="673646"/>
              <a:ext cx="3015928" cy="145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>
              <a:off x="5940151" y="764704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1" name="직사각형 30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simpleConnection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7380312" y="881018"/>
              <a:ext cx="1382191" cy="769920"/>
              <a:chOff x="7244580" y="1215042"/>
              <a:chExt cx="992510" cy="9489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8" name="직사각형 27"/>
              <p:cNvSpPr/>
              <p:nvPr/>
            </p:nvSpPr>
            <p:spPr>
              <a:xfrm>
                <a:off x="7244580" y="1637059"/>
                <a:ext cx="992510" cy="52695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7244580" y="1215042"/>
                <a:ext cx="992510" cy="32346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SimpleConnection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직사각형 29"/>
              <p:cNvSpPr/>
              <p:nvPr/>
            </p:nvSpPr>
            <p:spPr>
              <a:xfrm>
                <a:off x="7244580" y="1539969"/>
                <a:ext cx="992510" cy="1034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27" name="직선 화살표 연결선 26"/>
            <p:cNvCxnSpPr>
              <a:stCxn id="33" idx="3"/>
              <a:endCxn id="30" idx="1"/>
            </p:cNvCxnSpPr>
            <p:nvPr/>
          </p:nvCxnSpPr>
          <p:spPr>
            <a:xfrm>
              <a:off x="7092280" y="1185764"/>
              <a:ext cx="288032" cy="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57767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/>
              <a:t>의존관계의 약화</a:t>
            </a:r>
            <a:r>
              <a:rPr lang="en-US" altLang="ko-KR" sz="2800" dirty="0" smtClean="0"/>
              <a:t> 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0370" y="627532"/>
            <a:ext cx="8153400" cy="4896544"/>
          </a:xfrm>
        </p:spPr>
        <p:txBody>
          <a:bodyPr/>
          <a:lstStyle/>
          <a:p>
            <a:r>
              <a:rPr lang="ko-KR" altLang="en-US" sz="1800" dirty="0" smtClean="0"/>
              <a:t>별도의 클래스로 분리했으나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에서 별도의 클래스명과 </a:t>
            </a:r>
            <a:r>
              <a:rPr lang="ko-KR" altLang="en-US" sz="1800" dirty="0" err="1" smtClean="0"/>
              <a:t>메소드명을</a:t>
            </a:r>
            <a:r>
              <a:rPr lang="ko-KR" altLang="en-US" sz="1800" dirty="0" smtClean="0"/>
              <a:t> 알아야 하므로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 소스코드를 제공해야 함</a:t>
            </a:r>
            <a:endParaRPr lang="en-US" altLang="ko-KR" sz="1800" dirty="0" smtClean="0"/>
          </a:p>
          <a:p>
            <a:endParaRPr lang="en-US" altLang="ko-KR" sz="1800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인터페이스 도입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smtClean="0">
                <a:solidFill>
                  <a:srgbClr val="0000FF"/>
                </a:solidFill>
              </a:rPr>
              <a:t>의존관계의 약화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70744" y="1412775"/>
            <a:ext cx="6408712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dirty="0" err="1"/>
              <a:t>SimpleConnection</a:t>
            </a:r>
            <a:r>
              <a:rPr lang="en-US" altLang="ko-KR" b="1" dirty="0"/>
              <a:t> </a:t>
            </a:r>
            <a:r>
              <a:rPr lang="en-US" altLang="ko-KR" b="1" dirty="0" smtClean="0"/>
              <a:t> </a:t>
            </a:r>
            <a:r>
              <a:rPr lang="en-US" altLang="ko-KR" dirty="0" err="1" smtClean="0"/>
              <a:t>simpleConnection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b="1" dirty="0"/>
              <a:t>new </a:t>
            </a:r>
            <a:r>
              <a:rPr lang="en-US" altLang="ko-KR" b="1" dirty="0" err="1"/>
              <a:t>SimpleConnection</a:t>
            </a:r>
            <a:r>
              <a:rPr lang="en-US" altLang="ko-KR" b="1" dirty="0" smtClean="0"/>
              <a:t>();</a:t>
            </a:r>
          </a:p>
          <a:p>
            <a:r>
              <a:rPr lang="en-US" altLang="ko-KR" dirty="0"/>
              <a:t>Connection conn = </a:t>
            </a:r>
            <a:r>
              <a:rPr lang="en-US" altLang="ko-KR" b="1" dirty="0" err="1"/>
              <a:t>simpleConnection.getConnection</a:t>
            </a:r>
            <a:r>
              <a:rPr lang="en-US" altLang="ko-KR" b="1" dirty="0"/>
              <a:t>(</a:t>
            </a:r>
            <a:r>
              <a:rPr lang="en-US" altLang="ko-KR" dirty="0"/>
              <a:t>);</a:t>
            </a:r>
            <a:endParaRPr lang="ko-KR" alt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088048" y="3008212"/>
            <a:ext cx="6580296" cy="2207613"/>
            <a:chOff x="1043608" y="2348880"/>
            <a:chExt cx="5832648" cy="1854303"/>
          </a:xfrm>
        </p:grpSpPr>
        <p:grpSp>
          <p:nvGrpSpPr>
            <p:cNvPr id="7" name="그룹 6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6" name="직선 연결선 25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그룹 7"/>
            <p:cNvGrpSpPr/>
            <p:nvPr/>
          </p:nvGrpSpPr>
          <p:grpSpPr>
            <a:xfrm>
              <a:off x="3817248" y="2379360"/>
              <a:ext cx="2304256" cy="619491"/>
              <a:chOff x="755576" y="1386638"/>
              <a:chExt cx="1296144" cy="499590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3059832" y="3438145"/>
              <a:ext cx="17510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21" name="직사각형 20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그룹 9"/>
            <p:cNvGrpSpPr/>
            <p:nvPr/>
          </p:nvGrpSpPr>
          <p:grpSpPr>
            <a:xfrm>
              <a:off x="5170924" y="3438145"/>
              <a:ext cx="170533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9" name="직사각형 18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이등변 삼각형 10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2" name="직선 연결선 11"/>
            <p:cNvCxnSpPr>
              <a:stCxn id="11" idx="3"/>
              <a:endCxn id="25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그룹 12"/>
            <p:cNvGrpSpPr/>
            <p:nvPr/>
          </p:nvGrpSpPr>
          <p:grpSpPr>
            <a:xfrm>
              <a:off x="1043608" y="2348880"/>
              <a:ext cx="1440160" cy="1296144"/>
              <a:chOff x="755576" y="1370965"/>
              <a:chExt cx="1296144" cy="1045277"/>
            </a:xfrm>
          </p:grpSpPr>
          <p:sp>
            <p:nvSpPr>
              <p:cNvPr id="16" name="직사각형 15"/>
              <p:cNvSpPr/>
              <p:nvPr/>
            </p:nvSpPr>
            <p:spPr>
              <a:xfrm>
                <a:off x="755576" y="1835533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603249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chemeClr val="tx1"/>
                    </a:solidFill>
                  </a:rPr>
                  <a:t>parent 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4" name="직선 화살표 연결선 13"/>
            <p:cNvCxnSpPr>
              <a:stCxn id="18" idx="3"/>
            </p:cNvCxnSpPr>
            <p:nvPr/>
          </p:nvCxnSpPr>
          <p:spPr>
            <a:xfrm>
              <a:off x="2483768" y="2780928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그룹 31"/>
          <p:cNvGrpSpPr/>
          <p:nvPr/>
        </p:nvGrpSpPr>
        <p:grpSpPr>
          <a:xfrm>
            <a:off x="7436606" y="2181142"/>
            <a:ext cx="1382191" cy="769920"/>
            <a:chOff x="7379456" y="2238292"/>
            <a:chExt cx="1382191" cy="769920"/>
          </a:xfrm>
        </p:grpSpPr>
        <p:sp>
          <p:nvSpPr>
            <p:cNvPr id="27" name="직사각형 26"/>
            <p:cNvSpPr/>
            <p:nvPr/>
          </p:nvSpPr>
          <p:spPr>
            <a:xfrm>
              <a:off x="7379456" y="2580684"/>
              <a:ext cx="1382191" cy="427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 err="1">
                  <a:solidFill>
                    <a:srgbClr val="0000FF"/>
                  </a:solidFill>
                </a:rPr>
                <a:t>getConnection</a:t>
              </a:r>
              <a:r>
                <a:rPr lang="en-US" altLang="ko-KR" sz="1200" b="1" dirty="0">
                  <a:solidFill>
                    <a:srgbClr val="0000FF"/>
                  </a:solidFill>
                </a:rPr>
                <a:t>()</a:t>
              </a: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379456" y="2238292"/>
              <a:ext cx="1382191" cy="2624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SimpleConnection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7379456" y="2501913"/>
              <a:ext cx="1382191" cy="8392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아래쪽 화살표 30"/>
          <p:cNvSpPr/>
          <p:nvPr/>
        </p:nvSpPr>
        <p:spPr>
          <a:xfrm rot="3129554">
            <a:off x="6988347" y="2681747"/>
            <a:ext cx="280048" cy="4242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8585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7" y="2852936"/>
            <a:ext cx="8249623" cy="352839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51" y="832520"/>
            <a:ext cx="6570957" cy="194421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인터페이스와 상속클래스 생성  </a:t>
            </a:r>
            <a:endParaRPr lang="ko-KR" altLang="en-US" dirty="0"/>
          </a:p>
        </p:txBody>
      </p:sp>
      <p:cxnSp>
        <p:nvCxnSpPr>
          <p:cNvPr id="5" name="직선 화살표 연결선 4"/>
          <p:cNvCxnSpPr/>
          <p:nvPr/>
        </p:nvCxnSpPr>
        <p:spPr>
          <a:xfrm flipH="1" flipV="1">
            <a:off x="3771776" y="1916832"/>
            <a:ext cx="2232248" cy="1872208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819576" y="751801"/>
            <a:ext cx="3168352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spring5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interface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 클래스 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458842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92" y="836712"/>
            <a:ext cx="6922988" cy="4936286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인터페이스를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활용한 </a:t>
            </a:r>
            <a:r>
              <a:rPr lang="en-US" altLang="ko-KR" dirty="0" err="1" smtClean="0"/>
              <a:t>UserDao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758875" y="2053604"/>
            <a:ext cx="6095280" cy="146400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4240535" y="2564904"/>
            <a:ext cx="4839816" cy="30777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400" b="1" u="sng" dirty="0" err="1" smtClean="0">
                <a:solidFill>
                  <a:srgbClr val="0000FF"/>
                </a:solidFill>
              </a:rPr>
              <a:t>ParentConnection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parentConnection</a:t>
            </a:r>
            <a:r>
              <a:rPr lang="en-US" altLang="ko-KR" sz="1400" dirty="0" smtClean="0"/>
              <a:t> </a:t>
            </a:r>
            <a:r>
              <a:rPr lang="en-US" altLang="ko-KR" sz="1400" dirty="0"/>
              <a:t>= </a:t>
            </a:r>
            <a:r>
              <a:rPr lang="en-US" altLang="ko-KR" sz="1400" b="1" dirty="0"/>
              <a:t>new </a:t>
            </a:r>
            <a:r>
              <a:rPr lang="en-US" altLang="ko-KR" sz="1400" b="1" dirty="0" err="1">
                <a:solidFill>
                  <a:srgbClr val="0000FF"/>
                </a:solidFill>
              </a:rPr>
              <a:t>OChildConnection</a:t>
            </a:r>
            <a:r>
              <a:rPr lang="en-US" altLang="ko-KR" sz="1400" b="1" dirty="0">
                <a:solidFill>
                  <a:srgbClr val="0000FF"/>
                </a:solidFill>
              </a:rPr>
              <a:t>(</a:t>
            </a:r>
            <a:r>
              <a:rPr lang="en-US" altLang="ko-KR" sz="1400" b="1" dirty="0"/>
              <a:t>);</a:t>
            </a:r>
            <a:endParaRPr lang="ko-KR" altLang="en-US" sz="1400" dirty="0"/>
          </a:p>
        </p:txBody>
      </p:sp>
      <p:sp>
        <p:nvSpPr>
          <p:cNvPr id="9" name="직사각형 8"/>
          <p:cNvSpPr/>
          <p:nvPr/>
        </p:nvSpPr>
        <p:spPr>
          <a:xfrm>
            <a:off x="5290120" y="808138"/>
            <a:ext cx="3602360" cy="120032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lvl="1"/>
            <a:r>
              <a:rPr lang="en-US" altLang="ko-KR" sz="1600" dirty="0"/>
              <a:t>LSP(The </a:t>
            </a:r>
            <a:r>
              <a:rPr lang="en-US" altLang="ko-KR" sz="1600" dirty="0" err="1"/>
              <a:t>Liskov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Subtitution</a:t>
            </a:r>
            <a:r>
              <a:rPr lang="en-US" altLang="ko-KR" sz="1600" dirty="0"/>
              <a:t> Principle) </a:t>
            </a:r>
            <a:endParaRPr lang="en-US" altLang="ko-KR" sz="1600" dirty="0" smtClean="0"/>
          </a:p>
          <a:p>
            <a:pPr marL="0" lvl="1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S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의 </a:t>
            </a:r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하위형이라면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필요한 프로그램의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속성의 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변경 없이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T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의 객체를 </a:t>
            </a:r>
            <a:r>
              <a:rPr lang="ko-KR" altLang="en-US" sz="1400" dirty="0" err="1">
                <a:latin typeface="HY강B" panose="02030600000101010101" pitchFamily="18" charset="-127"/>
                <a:ea typeface="HY강B" panose="02030600000101010101" pitchFamily="18" charset="-127"/>
              </a:rPr>
              <a:t>자료형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 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S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의 객체로 교체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치환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r>
              <a:rPr lang="ko-KR" altLang="en-US" sz="1400" dirty="0">
                <a:latin typeface="HY강B" panose="02030600000101010101" pitchFamily="18" charset="-127"/>
                <a:ea typeface="HY강B" panose="02030600000101010101" pitchFamily="18" charset="-127"/>
              </a:rPr>
              <a:t>할 수 있어야 한다</a:t>
            </a:r>
            <a:r>
              <a:rPr lang="en-US" altLang="ko-KR" sz="1400" dirty="0">
                <a:latin typeface="HY강B" panose="02030600000101010101" pitchFamily="18" charset="-127"/>
                <a:ea typeface="HY강B" panose="02030600000101010101" pitchFamily="18" charset="-127"/>
              </a:rPr>
              <a:t>.</a:t>
            </a:r>
          </a:p>
        </p:txBody>
      </p:sp>
      <p:cxnSp>
        <p:nvCxnSpPr>
          <p:cNvPr id="10" name="직선 화살표 연결선 9"/>
          <p:cNvCxnSpPr>
            <a:cxnSpLocks noChangeShapeType="1"/>
          </p:cNvCxnSpPr>
          <p:nvPr/>
        </p:nvCxnSpPr>
        <p:spPr bwMode="auto">
          <a:xfrm flipH="1">
            <a:off x="3851920" y="1513820"/>
            <a:ext cx="1438200" cy="127178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TextBox 13"/>
          <p:cNvSpPr txBox="1"/>
          <p:nvPr/>
        </p:nvSpPr>
        <p:spPr>
          <a:xfrm>
            <a:off x="1475656" y="431633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5547" y="5772998"/>
            <a:ext cx="1734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>
                <a:solidFill>
                  <a:srgbClr val="00B050"/>
                </a:solidFill>
              </a:rPr>
              <a:t>나머지 코드는 그대로 </a:t>
            </a:r>
            <a:r>
              <a:rPr lang="en-US" altLang="ko-KR" dirty="0" smtClean="0">
                <a:solidFill>
                  <a:srgbClr val="00B050"/>
                </a:solidFill>
              </a:rPr>
              <a:t>…</a:t>
            </a:r>
            <a:endParaRPr lang="ko-KR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444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관계설정 책임의 분리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1019594" y="2371568"/>
            <a:ext cx="6433286" cy="2277432"/>
            <a:chOff x="1043608" y="2348880"/>
            <a:chExt cx="5832648" cy="1854303"/>
          </a:xfrm>
        </p:grpSpPr>
        <p:grpSp>
          <p:nvGrpSpPr>
            <p:cNvPr id="5" name="그룹 4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24" name="직선 연결선 23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3817248" y="2379360"/>
              <a:ext cx="2304256" cy="619491"/>
              <a:chOff x="755576" y="1386638"/>
              <a:chExt cx="1296144" cy="499590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3059832" y="3438145"/>
              <a:ext cx="17510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9" name="직사각형 18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5170924" y="3438145"/>
              <a:ext cx="170533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7" name="직사각형 16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4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4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MChildConnection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이등변 삼각형 8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0" name="직선 연결선 9"/>
            <p:cNvCxnSpPr>
              <a:stCxn id="9" idx="3"/>
              <a:endCxn id="23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/>
            <p:cNvGrpSpPr/>
            <p:nvPr/>
          </p:nvGrpSpPr>
          <p:grpSpPr>
            <a:xfrm>
              <a:off x="1043608" y="2348880"/>
              <a:ext cx="1440160" cy="1296144"/>
              <a:chOff x="755576" y="1370965"/>
              <a:chExt cx="1296144" cy="1045277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755576" y="1835533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400" dirty="0" smtClean="0">
                    <a:solidFill>
                      <a:schemeClr val="tx1"/>
                    </a:solidFill>
                  </a:rPr>
                  <a:t>main()</a:t>
                </a:r>
              </a:p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55576" y="1603249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ParentConnection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직선 화살표 연결선 11"/>
            <p:cNvCxnSpPr>
              <a:stCxn id="16" idx="3"/>
            </p:cNvCxnSpPr>
            <p:nvPr/>
          </p:nvCxnSpPr>
          <p:spPr>
            <a:xfrm>
              <a:off x="2483768" y="2780928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화살표 연결선 12"/>
            <p:cNvCxnSpPr>
              <a:stCxn id="14" idx="3"/>
              <a:endCxn id="19" idx="1"/>
            </p:cNvCxnSpPr>
            <p:nvPr/>
          </p:nvCxnSpPr>
          <p:spPr>
            <a:xfrm>
              <a:off x="2483768" y="3284985"/>
              <a:ext cx="576064" cy="68201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65200" y="946944"/>
            <a:ext cx="734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 인터페이스 뿐만 아니라 구현 클래스까지 알아야 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26" name="직사각형 25"/>
          <p:cNvSpPr/>
          <p:nvPr/>
        </p:nvSpPr>
        <p:spPr>
          <a:xfrm>
            <a:off x="959148" y="1349400"/>
            <a:ext cx="6398344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b="1" u="sng" dirty="0" err="1" smtClean="0">
                <a:solidFill>
                  <a:srgbClr val="0000FF"/>
                </a:solidFill>
              </a:rPr>
              <a:t>ParentConnection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parentConnection</a:t>
            </a:r>
            <a:r>
              <a:rPr lang="en-US" altLang="ko-KR" dirty="0" smtClean="0"/>
              <a:t> </a:t>
            </a:r>
            <a:r>
              <a:rPr lang="en-US" altLang="ko-KR" dirty="0"/>
              <a:t>= </a:t>
            </a:r>
            <a:r>
              <a:rPr lang="en-US" altLang="ko-KR" b="1" dirty="0"/>
              <a:t>new </a:t>
            </a:r>
            <a:r>
              <a:rPr lang="en-US" altLang="ko-KR" b="1" dirty="0" err="1">
                <a:solidFill>
                  <a:srgbClr val="0000FF"/>
                </a:solidFill>
              </a:rPr>
              <a:t>OChildConnection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en-US" altLang="ko-KR" b="1" dirty="0" smtClean="0"/>
              <a:t>);</a:t>
            </a:r>
          </a:p>
          <a:p>
            <a:r>
              <a:rPr lang="en-US" altLang="ko-KR" dirty="0"/>
              <a:t>Connection conn = </a:t>
            </a:r>
            <a:r>
              <a:rPr lang="en-US" altLang="ko-KR" dirty="0" err="1"/>
              <a:t>parentConnection.getConnection</a:t>
            </a:r>
            <a:r>
              <a:rPr lang="en-US" altLang="ko-KR" dirty="0"/>
              <a:t>();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3568" y="4797152"/>
            <a:ext cx="79823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가 </a:t>
            </a: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OChildConnection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 클래스까지 알아야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하기 때문</a:t>
            </a:r>
            <a:r>
              <a:rPr lang="en-US" altLang="ko-KR" dirty="0" smtClean="0"/>
              <a:t> 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</a:t>
            </a:r>
            <a:r>
              <a:rPr lang="en-US" altLang="ko-KR" b="1" u="sng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ParentConnection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인터페이스 외에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는 어떤 클래스와도 관계를 설정하지 않아야 한다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. 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53554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관계설정 책임의 </a:t>
            </a:r>
            <a:r>
              <a:rPr lang="ko-KR" altLang="en-US" dirty="0" smtClean="0"/>
              <a:t>분리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58310" y="829137"/>
            <a:ext cx="8153400" cy="4896544"/>
          </a:xfrm>
        </p:spPr>
        <p:txBody>
          <a:bodyPr/>
          <a:lstStyle/>
          <a:p>
            <a:r>
              <a:rPr lang="en-US" altLang="ko-KR" sz="1800" dirty="0" err="1" smtClean="0"/>
              <a:t>UserDao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클래스의 </a:t>
            </a:r>
            <a:r>
              <a:rPr lang="en-US" altLang="ko-KR" sz="1800" dirty="0" smtClean="0"/>
              <a:t>main() </a:t>
            </a:r>
            <a:r>
              <a:rPr lang="ko-KR" altLang="en-US" sz="1800" dirty="0" err="1" smtClean="0"/>
              <a:t>메소드가</a:t>
            </a:r>
            <a:r>
              <a:rPr lang="ko-KR" altLang="en-US" sz="1800" dirty="0" smtClean="0"/>
              <a:t>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를 사용하는 클라이언트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역할 </a:t>
            </a:r>
            <a:endParaRPr lang="en-US" altLang="ko-KR" sz="1800" dirty="0" smtClean="0"/>
          </a:p>
          <a:p>
            <a:r>
              <a:rPr lang="ko-KR" altLang="en-US" sz="1800" dirty="0" smtClean="0"/>
              <a:t>클라이언트 클래스를 분리하고 여기서 </a:t>
            </a:r>
            <a:r>
              <a:rPr lang="en-US" altLang="ko-KR" sz="1800" dirty="0" err="1" smtClean="0"/>
              <a:t>UserDao</a:t>
            </a:r>
            <a:r>
              <a:rPr lang="ko-KR" altLang="en-US" sz="1800" dirty="0" smtClean="0"/>
              <a:t>와 </a:t>
            </a:r>
            <a:r>
              <a:rPr lang="en-US" altLang="ko-KR" sz="1800" dirty="0" err="1" smtClean="0"/>
              <a:t>ChildConnection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클래스와의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관계를 설정하는 기능 구현</a:t>
            </a:r>
            <a:endParaRPr lang="en-US" altLang="ko-KR" sz="1800" dirty="0" smtClean="0"/>
          </a:p>
          <a:p>
            <a:pPr marL="0" indent="0">
              <a:buNone/>
            </a:pPr>
            <a:endParaRPr lang="ko-KR" altLang="en-US" dirty="0"/>
          </a:p>
        </p:txBody>
      </p:sp>
      <p:grpSp>
        <p:nvGrpSpPr>
          <p:cNvPr id="62" name="그룹 61"/>
          <p:cNvGrpSpPr/>
          <p:nvPr/>
        </p:nvGrpSpPr>
        <p:grpSpPr>
          <a:xfrm>
            <a:off x="3329939" y="4632904"/>
            <a:ext cx="5637523" cy="1705712"/>
            <a:chOff x="1043608" y="2348880"/>
            <a:chExt cx="5832648" cy="1854303"/>
          </a:xfrm>
        </p:grpSpPr>
        <p:grpSp>
          <p:nvGrpSpPr>
            <p:cNvPr id="63" name="그룹 62"/>
            <p:cNvGrpSpPr/>
            <p:nvPr/>
          </p:nvGrpSpPr>
          <p:grpSpPr>
            <a:xfrm>
              <a:off x="4029844" y="3283084"/>
              <a:ext cx="1872208" cy="288032"/>
              <a:chOff x="4427984" y="980728"/>
              <a:chExt cx="1872208" cy="288032"/>
            </a:xfrm>
          </p:grpSpPr>
          <p:sp>
            <p:nvSpPr>
              <p:cNvPr id="81" name="직사각형 80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/>
              </a:p>
            </p:txBody>
          </p:sp>
          <p:cxnSp>
            <p:nvCxnSpPr>
              <p:cNvPr id="82" name="직선 연결선 81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그룹 63"/>
            <p:cNvGrpSpPr/>
            <p:nvPr/>
          </p:nvGrpSpPr>
          <p:grpSpPr>
            <a:xfrm>
              <a:off x="3817248" y="2379360"/>
              <a:ext cx="2304256" cy="619491"/>
              <a:chOff x="755576" y="1386638"/>
              <a:chExt cx="1296144" cy="499590"/>
            </a:xfrm>
          </p:grpSpPr>
          <p:sp>
            <p:nvSpPr>
              <p:cNvPr id="79" name="직사각형 78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직사각형 79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5" name="그룹 64"/>
            <p:cNvGrpSpPr/>
            <p:nvPr/>
          </p:nvGrpSpPr>
          <p:grpSpPr>
            <a:xfrm>
              <a:off x="3059832" y="3438145"/>
              <a:ext cx="175105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77" name="직사각형 76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직사각형 77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6" name="그룹 65"/>
            <p:cNvGrpSpPr/>
            <p:nvPr/>
          </p:nvGrpSpPr>
          <p:grpSpPr>
            <a:xfrm>
              <a:off x="5170924" y="3438145"/>
              <a:ext cx="1705332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75" name="직사각형 74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직사각형 75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MChildConnection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이등변 삼각형 66"/>
            <p:cNvSpPr/>
            <p:nvPr/>
          </p:nvSpPr>
          <p:spPr>
            <a:xfrm>
              <a:off x="4890512" y="3024768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cxnSp>
          <p:nvCxnSpPr>
            <p:cNvPr id="68" name="직선 연결선 67"/>
            <p:cNvCxnSpPr>
              <a:stCxn id="67" idx="3"/>
              <a:endCxn id="81" idx="0"/>
            </p:cNvCxnSpPr>
            <p:nvPr/>
          </p:nvCxnSpPr>
          <p:spPr>
            <a:xfrm>
              <a:off x="4962520" y="3168784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68"/>
            <p:cNvGrpSpPr/>
            <p:nvPr/>
          </p:nvGrpSpPr>
          <p:grpSpPr>
            <a:xfrm>
              <a:off x="1043608" y="2348880"/>
              <a:ext cx="1440160" cy="1296144"/>
              <a:chOff x="755576" y="1370965"/>
              <a:chExt cx="1296144" cy="1045277"/>
            </a:xfrm>
          </p:grpSpPr>
          <p:sp>
            <p:nvSpPr>
              <p:cNvPr id="72" name="직사각형 71"/>
              <p:cNvSpPr/>
              <p:nvPr/>
            </p:nvSpPr>
            <p:spPr>
              <a:xfrm>
                <a:off x="755576" y="1835533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rgbClr val="0000FF"/>
                    </a:solidFill>
                  </a:rPr>
                  <a:t>main() 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3" name="직사각형 72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직사각형 73"/>
              <p:cNvSpPr/>
              <p:nvPr/>
            </p:nvSpPr>
            <p:spPr>
              <a:xfrm>
                <a:off x="755576" y="1603249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70" name="직선 화살표 연결선 69"/>
            <p:cNvCxnSpPr>
              <a:stCxn id="74" idx="3"/>
            </p:cNvCxnSpPr>
            <p:nvPr/>
          </p:nvCxnSpPr>
          <p:spPr>
            <a:xfrm>
              <a:off x="2483768" y="2780928"/>
              <a:ext cx="129614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>
              <a:stCxn id="72" idx="3"/>
              <a:endCxn id="77" idx="1"/>
            </p:cNvCxnSpPr>
            <p:nvPr/>
          </p:nvCxnSpPr>
          <p:spPr>
            <a:xfrm>
              <a:off x="2483768" y="3284985"/>
              <a:ext cx="576064" cy="682012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그룹 3"/>
          <p:cNvGrpSpPr/>
          <p:nvPr/>
        </p:nvGrpSpPr>
        <p:grpSpPr>
          <a:xfrm>
            <a:off x="755576" y="1932831"/>
            <a:ext cx="7920880" cy="2304255"/>
            <a:chOff x="755576" y="1932831"/>
            <a:chExt cx="7920880" cy="2304255"/>
          </a:xfrm>
        </p:grpSpPr>
        <p:sp>
          <p:nvSpPr>
            <p:cNvPr id="85" name="직사각형 84"/>
            <p:cNvSpPr/>
            <p:nvPr/>
          </p:nvSpPr>
          <p:spPr>
            <a:xfrm>
              <a:off x="755576" y="1932831"/>
              <a:ext cx="7920880" cy="230425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0" name="그룹 29"/>
            <p:cNvGrpSpPr/>
            <p:nvPr/>
          </p:nvGrpSpPr>
          <p:grpSpPr>
            <a:xfrm>
              <a:off x="1202910" y="2121890"/>
              <a:ext cx="7272808" cy="1866488"/>
              <a:chOff x="899592" y="2060848"/>
              <a:chExt cx="7272808" cy="1866488"/>
            </a:xfrm>
          </p:grpSpPr>
          <p:grpSp>
            <p:nvGrpSpPr>
              <p:cNvPr id="31" name="그룹 30"/>
              <p:cNvGrpSpPr/>
              <p:nvPr/>
            </p:nvGrpSpPr>
            <p:grpSpPr>
              <a:xfrm>
                <a:off x="899592" y="2060848"/>
                <a:ext cx="7272808" cy="1866488"/>
                <a:chOff x="539552" y="2066568"/>
                <a:chExt cx="7560840" cy="1854303"/>
              </a:xfrm>
            </p:grpSpPr>
            <p:grpSp>
              <p:nvGrpSpPr>
                <p:cNvPr id="37" name="그룹 36"/>
                <p:cNvGrpSpPr/>
                <p:nvPr/>
              </p:nvGrpSpPr>
              <p:grpSpPr>
                <a:xfrm>
                  <a:off x="5253980" y="3000772"/>
                  <a:ext cx="1872208" cy="288032"/>
                  <a:chOff x="4427984" y="980728"/>
                  <a:chExt cx="1872208" cy="288032"/>
                </a:xfrm>
              </p:grpSpPr>
              <p:sp>
                <p:nvSpPr>
                  <p:cNvPr id="60" name="직사각형 59"/>
                  <p:cNvSpPr/>
                  <p:nvPr/>
                </p:nvSpPr>
                <p:spPr>
                  <a:xfrm>
                    <a:off x="4427984" y="980728"/>
                    <a:ext cx="1872208" cy="288032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cxnSp>
                <p:nvCxnSpPr>
                  <p:cNvPr id="61" name="직선 연결선 60"/>
                  <p:cNvCxnSpPr/>
                  <p:nvPr/>
                </p:nvCxnSpPr>
                <p:spPr>
                  <a:xfrm>
                    <a:off x="4427984" y="1268760"/>
                    <a:ext cx="1872208" cy="0"/>
                  </a:xfrm>
                  <a:prstGeom prst="line">
                    <a:avLst/>
                  </a:prstGeom>
                  <a:ln w="57150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그룹 37"/>
                <p:cNvGrpSpPr/>
                <p:nvPr/>
              </p:nvGrpSpPr>
              <p:grpSpPr>
                <a:xfrm>
                  <a:off x="5041384" y="2097048"/>
                  <a:ext cx="2304256" cy="619491"/>
                  <a:chOff x="755576" y="1386638"/>
                  <a:chExt cx="1296144" cy="499590"/>
                </a:xfrm>
              </p:grpSpPr>
              <p:sp>
                <p:nvSpPr>
                  <p:cNvPr id="58" name="직사각형 57"/>
                  <p:cNvSpPr/>
                  <p:nvPr/>
                </p:nvSpPr>
                <p:spPr>
                  <a:xfrm>
                    <a:off x="755576" y="1628800"/>
                    <a:ext cx="1296144" cy="257428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OChildConnection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직사각형 58"/>
                  <p:cNvSpPr/>
                  <p:nvPr/>
                </p:nvSpPr>
                <p:spPr>
                  <a:xfrm>
                    <a:off x="755576" y="1386638"/>
                    <a:ext cx="1296144" cy="23228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smtClean="0">
                        <a:solidFill>
                          <a:srgbClr val="0000FF"/>
                        </a:solidFill>
                      </a:rPr>
                      <a:t>interface </a:t>
                    </a:r>
                    <a:r>
                      <a:rPr lang="en-US" altLang="ko-KR" sz="1400" dirty="0" err="1" smtClean="0">
                        <a:solidFill>
                          <a:srgbClr val="0000FF"/>
                        </a:solidFill>
                      </a:rPr>
                      <a:t>Parent</a:t>
                    </a:r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Connection</a:t>
                    </a:r>
                    <a:r>
                      <a:rPr lang="ko-KR" altLang="en-US" sz="1400" dirty="0" smtClean="0">
                        <a:solidFill>
                          <a:schemeClr val="tx1"/>
                        </a:solidFill>
                      </a:rPr>
                      <a:t> 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39" name="그룹 38"/>
                <p:cNvGrpSpPr/>
                <p:nvPr/>
              </p:nvGrpSpPr>
              <p:grpSpPr>
                <a:xfrm>
                  <a:off x="4283968" y="3155833"/>
                  <a:ext cx="1751052" cy="765038"/>
                  <a:chOff x="755576" y="1312894"/>
                  <a:chExt cx="1296144" cy="616968"/>
                </a:xfrm>
                <a:solidFill>
                  <a:schemeClr val="bg1"/>
                </a:solidFill>
              </p:grpSpPr>
              <p:sp>
                <p:nvSpPr>
                  <p:cNvPr id="56" name="직사각형 55"/>
                  <p:cNvSpPr/>
                  <p:nvPr/>
                </p:nvSpPr>
                <p:spPr>
                  <a:xfrm>
                    <a:off x="755576" y="1548916"/>
                    <a:ext cx="1296144" cy="38094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getConnection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  <a:endParaRPr lang="ko-KR" altLang="en-US" sz="14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7" name="직사각형 56"/>
                  <p:cNvSpPr/>
                  <p:nvPr/>
                </p:nvSpPr>
                <p:spPr>
                  <a:xfrm>
                    <a:off x="755576" y="1312894"/>
                    <a:ext cx="1296144" cy="23228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OChildConnection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40" name="그룹 39"/>
                <p:cNvGrpSpPr/>
                <p:nvPr/>
              </p:nvGrpSpPr>
              <p:grpSpPr>
                <a:xfrm>
                  <a:off x="6395060" y="3155833"/>
                  <a:ext cx="1705332" cy="765038"/>
                  <a:chOff x="755576" y="1312894"/>
                  <a:chExt cx="1296144" cy="616968"/>
                </a:xfrm>
                <a:solidFill>
                  <a:schemeClr val="bg1"/>
                </a:solidFill>
              </p:grpSpPr>
              <p:sp>
                <p:nvSpPr>
                  <p:cNvPr id="54" name="직사각형 53"/>
                  <p:cNvSpPr/>
                  <p:nvPr/>
                </p:nvSpPr>
                <p:spPr>
                  <a:xfrm>
                    <a:off x="755576" y="1548916"/>
                    <a:ext cx="1296144" cy="38094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getConnection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  <a:endParaRPr lang="ko-KR" altLang="en-US" sz="1400" dirty="0" smtClean="0">
                      <a:solidFill>
                        <a:schemeClr val="tx1"/>
                      </a:solidFill>
                    </a:endParaRPr>
                  </a:p>
                  <a:p>
                    <a:pPr algn="ctr"/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5" name="직사각형 54"/>
                  <p:cNvSpPr/>
                  <p:nvPr/>
                </p:nvSpPr>
                <p:spPr>
                  <a:xfrm>
                    <a:off x="755576" y="1312894"/>
                    <a:ext cx="1296144" cy="232284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MChildConnection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41" name="이등변 삼각형 40"/>
                <p:cNvSpPr/>
                <p:nvPr/>
              </p:nvSpPr>
              <p:spPr>
                <a:xfrm>
                  <a:off x="6114648" y="2742456"/>
                  <a:ext cx="144016" cy="144016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42" name="직선 연결선 41"/>
                <p:cNvCxnSpPr>
                  <a:stCxn id="41" idx="3"/>
                  <a:endCxn id="60" idx="0"/>
                </p:cNvCxnSpPr>
                <p:nvPr/>
              </p:nvCxnSpPr>
              <p:spPr>
                <a:xfrm>
                  <a:off x="6186656" y="2886472"/>
                  <a:ext cx="3428" cy="11430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그룹 42"/>
                <p:cNvGrpSpPr/>
                <p:nvPr/>
              </p:nvGrpSpPr>
              <p:grpSpPr>
                <a:xfrm>
                  <a:off x="2627784" y="2066568"/>
                  <a:ext cx="1440160" cy="1224136"/>
                  <a:chOff x="755576" y="1370965"/>
                  <a:chExt cx="1296144" cy="987206"/>
                </a:xfrm>
              </p:grpSpPr>
              <p:sp>
                <p:nvSpPr>
                  <p:cNvPr id="51" name="직사각형 50"/>
                  <p:cNvSpPr/>
                  <p:nvPr/>
                </p:nvSpPr>
                <p:spPr>
                  <a:xfrm>
                    <a:off x="755576" y="1777462"/>
                    <a:ext cx="1296144" cy="580709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UserDao</a:t>
                    </a:r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()</a:t>
                    </a:r>
                  </a:p>
                  <a:p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add()</a:t>
                    </a:r>
                  </a:p>
                  <a:p>
                    <a:r>
                      <a:rPr lang="en-US" altLang="ko-KR" sz="1400" dirty="0" smtClean="0">
                        <a:solidFill>
                          <a:schemeClr val="tx1"/>
                        </a:solidFill>
                      </a:rPr>
                      <a:t>get()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2" name="직사각형 51"/>
                  <p:cNvSpPr/>
                  <p:nvPr/>
                </p:nvSpPr>
                <p:spPr>
                  <a:xfrm>
                    <a:off x="755576" y="1370965"/>
                    <a:ext cx="1296144" cy="23228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UserDao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3" name="직사각형 52"/>
                  <p:cNvSpPr/>
                  <p:nvPr/>
                </p:nvSpPr>
                <p:spPr>
                  <a:xfrm>
                    <a:off x="755576" y="1603249"/>
                    <a:ext cx="1296144" cy="174213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parentConnectio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4" name="직선 화살표 연결선 43"/>
                <p:cNvCxnSpPr>
                  <a:stCxn id="53" idx="3"/>
                </p:cNvCxnSpPr>
                <p:nvPr/>
              </p:nvCxnSpPr>
              <p:spPr>
                <a:xfrm>
                  <a:off x="4067944" y="2462612"/>
                  <a:ext cx="1008112" cy="36004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5" name="그룹 44"/>
                <p:cNvGrpSpPr/>
                <p:nvPr/>
              </p:nvGrpSpPr>
              <p:grpSpPr>
                <a:xfrm>
                  <a:off x="539552" y="2161436"/>
                  <a:ext cx="1440160" cy="792089"/>
                  <a:chOff x="755576" y="1560230"/>
                  <a:chExt cx="1296144" cy="638781"/>
                </a:xfrm>
              </p:grpSpPr>
              <p:sp>
                <p:nvSpPr>
                  <p:cNvPr id="49" name="직사각형 48"/>
                  <p:cNvSpPr/>
                  <p:nvPr/>
                </p:nvSpPr>
                <p:spPr>
                  <a:xfrm>
                    <a:off x="755576" y="1792515"/>
                    <a:ext cx="1296144" cy="406496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0" name="직사각형 49"/>
                  <p:cNvSpPr/>
                  <p:nvPr/>
                </p:nvSpPr>
                <p:spPr>
                  <a:xfrm>
                    <a:off x="755576" y="1560230"/>
                    <a:ext cx="1296144" cy="232284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400" dirty="0" err="1" smtClean="0">
                        <a:solidFill>
                          <a:schemeClr val="tx1"/>
                        </a:solidFill>
                      </a:rPr>
                      <a:t>UserDaoTest</a:t>
                    </a:r>
                    <a:endParaRPr lang="ko-KR" alt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46" name="직선 화살표 연결선 45"/>
                <p:cNvCxnSpPr>
                  <a:stCxn id="49" idx="3"/>
                </p:cNvCxnSpPr>
                <p:nvPr/>
              </p:nvCxnSpPr>
              <p:spPr>
                <a:xfrm>
                  <a:off x="1979712" y="2701498"/>
                  <a:ext cx="648072" cy="1314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직선 화살표 연결선 46"/>
                <p:cNvCxnSpPr/>
                <p:nvPr/>
              </p:nvCxnSpPr>
              <p:spPr>
                <a:xfrm>
                  <a:off x="1979712" y="2426608"/>
                  <a:ext cx="648072" cy="13142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자유형 47"/>
                <p:cNvSpPr/>
                <p:nvPr/>
              </p:nvSpPr>
              <p:spPr>
                <a:xfrm>
                  <a:off x="1219200" y="2964180"/>
                  <a:ext cx="3063240" cy="626110"/>
                </a:xfrm>
                <a:custGeom>
                  <a:avLst/>
                  <a:gdLst>
                    <a:gd name="connsiteX0" fmla="*/ 0 w 3063240"/>
                    <a:gd name="connsiteY0" fmla="*/ 0 h 626110"/>
                    <a:gd name="connsiteX1" fmla="*/ 236220 w 3063240"/>
                    <a:gd name="connsiteY1" fmla="*/ 289560 h 626110"/>
                    <a:gd name="connsiteX2" fmla="*/ 891540 w 3063240"/>
                    <a:gd name="connsiteY2" fmla="*/ 571500 h 626110"/>
                    <a:gd name="connsiteX3" fmla="*/ 3063240 w 3063240"/>
                    <a:gd name="connsiteY3" fmla="*/ 617220 h 626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63240" h="626110">
                      <a:moveTo>
                        <a:pt x="0" y="0"/>
                      </a:moveTo>
                      <a:cubicBezTo>
                        <a:pt x="43815" y="97155"/>
                        <a:pt x="87630" y="194310"/>
                        <a:pt x="236220" y="289560"/>
                      </a:cubicBezTo>
                      <a:cubicBezTo>
                        <a:pt x="384810" y="384810"/>
                        <a:pt x="420370" y="516890"/>
                        <a:pt x="891540" y="571500"/>
                      </a:cubicBezTo>
                      <a:cubicBezTo>
                        <a:pt x="1362710" y="626110"/>
                        <a:pt x="2212975" y="621665"/>
                        <a:pt x="3063240" y="61722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2483768" y="3314700"/>
                <a:ext cx="7970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dirty="0" smtClean="0">
                    <a:solidFill>
                      <a:srgbClr val="0000FF"/>
                    </a:solidFill>
                  </a:rPr>
                  <a:t>&lt;&lt;</a:t>
                </a:r>
                <a:r>
                  <a:rPr lang="ko-KR" altLang="en-US" sz="12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200" dirty="0" smtClean="0">
                    <a:solidFill>
                      <a:srgbClr val="0000FF"/>
                    </a:solidFill>
                  </a:rPr>
                  <a:t>&gt;&gt;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241456" y="2204864"/>
                <a:ext cx="5581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000" dirty="0" smtClean="0">
                    <a:solidFill>
                      <a:srgbClr val="0000FF"/>
                    </a:solidFill>
                  </a:rPr>
                  <a:t>/</a:t>
                </a:r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제공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0604" y="2503944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99992" y="2254012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84" name="직사각형 83"/>
            <p:cNvSpPr/>
            <p:nvPr/>
          </p:nvSpPr>
          <p:spPr>
            <a:xfrm>
              <a:off x="1492242" y="2589554"/>
              <a:ext cx="8066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dirty="0">
                  <a:solidFill>
                    <a:srgbClr val="0000FF"/>
                  </a:solidFill>
                </a:rPr>
                <a:t>main() </a:t>
              </a:r>
              <a:endParaRPr lang="ko-KR" altLang="en-US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287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2448272" cy="16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 로그인 페이지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08720"/>
            <a:ext cx="2838450" cy="26289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340768"/>
            <a:ext cx="3095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1043608" y="4077072"/>
            <a:ext cx="6120680" cy="646331"/>
            <a:chOff x="1979712" y="3933056"/>
            <a:chExt cx="6120680" cy="646331"/>
          </a:xfrm>
        </p:grpSpPr>
        <p:sp>
          <p:nvSpPr>
            <p:cNvPr id="7" name="직사각형 6"/>
            <p:cNvSpPr/>
            <p:nvPr/>
          </p:nvSpPr>
          <p:spPr>
            <a:xfrm>
              <a:off x="1979712" y="3933056"/>
              <a:ext cx="6120680" cy="646331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altLang="ko-KR" b="1" dirty="0" smtClean="0"/>
                <a:t>JSP = HTML( </a:t>
              </a:r>
              <a:r>
                <a:rPr lang="en-US" altLang="ko-KR" b="1" dirty="0" err="1" smtClean="0">
                  <a:solidFill>
                    <a:srgbClr val="0000FF"/>
                  </a:solidFill>
                </a:rPr>
                <a:t>HTML+Javascript</a:t>
              </a:r>
              <a:r>
                <a:rPr lang="en-US" altLang="ko-KR" b="1" dirty="0" smtClean="0">
                  <a:solidFill>
                    <a:srgbClr val="0000FF"/>
                  </a:solidFill>
                </a:rPr>
                <a:t>+ CSS</a:t>
              </a:r>
              <a:r>
                <a:rPr lang="en-US" altLang="ko-KR" b="1" dirty="0" smtClean="0"/>
                <a:t>)  + JAVA(</a:t>
              </a:r>
              <a:r>
                <a:rPr lang="en-US" altLang="ko-KR" b="1" dirty="0" smtClean="0">
                  <a:solidFill>
                    <a:srgbClr val="0000FF"/>
                  </a:solidFill>
                </a:rPr>
                <a:t>java+</a:t>
              </a:r>
              <a:r>
                <a:rPr lang="ko-KR" altLang="en-US" b="1" dirty="0" smtClean="0">
                  <a:solidFill>
                    <a:srgbClr val="0000FF"/>
                  </a:solidFill>
                </a:rPr>
                <a:t>내장객체</a:t>
              </a:r>
              <a:r>
                <a:rPr lang="en-US" altLang="ko-KR" b="1" dirty="0" smtClean="0"/>
                <a:t>)</a:t>
              </a:r>
            </a:p>
            <a:p>
              <a:r>
                <a:rPr lang="en-US" altLang="ko-KR" b="1" dirty="0" smtClean="0"/>
                <a:t>               </a:t>
              </a:r>
              <a:r>
                <a:rPr lang="ko-KR" altLang="en-US" b="1" dirty="0" smtClean="0">
                  <a:solidFill>
                    <a:srgbClr val="0000CC"/>
                  </a:solidFill>
                </a:rPr>
                <a:t>클라이언트에서 실행                                  서버에서 실행</a:t>
              </a:r>
              <a:endParaRPr lang="ko-KR" altLang="en-US" b="1" dirty="0">
                <a:solidFill>
                  <a:srgbClr val="0000CC"/>
                </a:solidFill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2743225" y="4240138"/>
              <a:ext cx="2736304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/>
            <p:cNvCxnSpPr/>
            <p:nvPr/>
          </p:nvCxnSpPr>
          <p:spPr>
            <a:xfrm>
              <a:off x="5849094" y="4230613"/>
              <a:ext cx="1728192" cy="0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직사각형 9"/>
          <p:cNvSpPr/>
          <p:nvPr/>
        </p:nvSpPr>
        <p:spPr>
          <a:xfrm>
            <a:off x="2771800" y="980728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691680" y="4933617"/>
            <a:ext cx="5414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</a:rPr>
              <a:t>* </a:t>
            </a:r>
            <a:r>
              <a:rPr lang="ko-KR" altLang="en-US" b="1" dirty="0" smtClean="0">
                <a:solidFill>
                  <a:srgbClr val="0000FF"/>
                </a:solidFill>
              </a:rPr>
              <a:t>내장객체 </a:t>
            </a:r>
            <a:r>
              <a:rPr lang="en-US" altLang="ko-KR" b="1" dirty="0" smtClean="0">
                <a:solidFill>
                  <a:srgbClr val="0000FF"/>
                </a:solidFill>
              </a:rPr>
              <a:t>: </a:t>
            </a:r>
            <a:r>
              <a:rPr lang="ko-KR" altLang="en-US" dirty="0" smtClean="0"/>
              <a:t>자바에서 웹 기반 프로그래밍을 위해 </a:t>
            </a:r>
            <a:r>
              <a:rPr lang="ko-KR" altLang="en-US" dirty="0" err="1" smtClean="0"/>
              <a:t>제공된느</a:t>
            </a:r>
            <a:r>
              <a:rPr lang="ko-KR" altLang="en-US" dirty="0" smtClean="0"/>
              <a:t> 객체 </a:t>
            </a:r>
            <a:endParaRPr lang="en-US" altLang="ko-KR" dirty="0" smtClean="0"/>
          </a:p>
          <a:p>
            <a:r>
              <a:rPr lang="en-US" altLang="ko-KR" dirty="0"/>
              <a:t> </a:t>
            </a:r>
            <a:r>
              <a:rPr lang="en-US" altLang="ko-KR" dirty="0" smtClean="0"/>
              <a:t>              request</a:t>
            </a:r>
            <a:r>
              <a:rPr lang="ko-KR" altLang="en-US" dirty="0" smtClean="0"/>
              <a:t> </a:t>
            </a:r>
            <a:r>
              <a:rPr lang="en-US" altLang="ko-KR" dirty="0" smtClean="0"/>
              <a:t>,response, </a:t>
            </a:r>
            <a:r>
              <a:rPr lang="en-US" altLang="ko-KR" dirty="0" err="1" smtClean="0"/>
              <a:t>our,session</a:t>
            </a:r>
            <a:r>
              <a:rPr lang="en-US" altLang="ko-KR" dirty="0" smtClean="0"/>
              <a:t>, page </a:t>
            </a:r>
            <a:r>
              <a:rPr lang="ko-KR" altLang="en-US" dirty="0" smtClean="0"/>
              <a:t>등 </a:t>
            </a:r>
            <a:r>
              <a:rPr lang="en-US" altLang="ko-KR" dirty="0" smtClean="0"/>
              <a:t>9</a:t>
            </a:r>
            <a:r>
              <a:rPr lang="ko-KR" altLang="en-US" dirty="0" smtClean="0"/>
              <a:t>개 객체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611560" y="5805264"/>
            <a:ext cx="1800200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로그인페이지</a:t>
            </a:r>
            <a:endParaRPr lang="en-US" altLang="ko-KR" dirty="0" smtClean="0">
              <a:solidFill>
                <a:schemeClr val="tx1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(loginForm.html)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385" y="993428"/>
            <a:ext cx="1300064" cy="4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관계설정 책임의 </a:t>
            </a:r>
            <a:r>
              <a:rPr lang="ko-KR" altLang="en-US" dirty="0" smtClean="0"/>
              <a:t>분리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91208"/>
            <a:ext cx="7416824" cy="575323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115616" y="2132856"/>
            <a:ext cx="6840760" cy="72008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00192" y="3183051"/>
            <a:ext cx="2367882" cy="58477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사용될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DB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커넥션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 결정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0"/>
          </p:cNvCxnSpPr>
          <p:nvPr/>
        </p:nvCxnSpPr>
        <p:spPr bwMode="auto">
          <a:xfrm flipH="1" flipV="1">
            <a:off x="6732240" y="2852936"/>
            <a:ext cx="751893" cy="33011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1" name="TextBox 10"/>
          <p:cNvSpPr txBox="1"/>
          <p:nvPr/>
        </p:nvSpPr>
        <p:spPr>
          <a:xfrm>
            <a:off x="5660626" y="439500"/>
            <a:ext cx="3168352" cy="13234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spring6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Spring5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함수의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이동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User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데이터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46213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관계설정 책임의 분리</a:t>
            </a:r>
            <a:r>
              <a:rPr lang="en-US" altLang="ko-KR" dirty="0"/>
              <a:t>- </a:t>
            </a:r>
            <a:r>
              <a:rPr lang="en-US" altLang="ko-KR" sz="2400" dirty="0" smtClean="0">
                <a:solidFill>
                  <a:srgbClr val="0000FF"/>
                </a:solidFill>
              </a:rPr>
              <a:t>spring6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6840759" cy="3705493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5387" y="4825742"/>
            <a:ext cx="5744987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public static void main(String[] </a:t>
            </a:r>
            <a:r>
              <a:rPr lang="en-US" altLang="ko-KR" b="1" dirty="0" err="1">
                <a:solidFill>
                  <a:srgbClr val="FF0000"/>
                </a:solidFill>
              </a:rPr>
              <a:t>args</a:t>
            </a:r>
            <a:r>
              <a:rPr lang="en-US" altLang="ko-KR" b="1" dirty="0">
                <a:solidFill>
                  <a:srgbClr val="FF0000"/>
                </a:solidFill>
              </a:rPr>
              <a:t>) throws Exception </a:t>
            </a:r>
            <a:r>
              <a:rPr lang="en-US" altLang="ko-KR" b="1" dirty="0" smtClean="0">
                <a:solidFill>
                  <a:srgbClr val="FF0000"/>
                </a:solidFill>
              </a:rPr>
              <a:t>{</a:t>
            </a:r>
          </a:p>
          <a:p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en-US" altLang="ko-KR" b="1" dirty="0" smtClean="0">
                <a:solidFill>
                  <a:srgbClr val="FF0000"/>
                </a:solidFill>
              </a:rPr>
              <a:t>}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480731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메인함수</a:t>
            </a:r>
            <a:r>
              <a:rPr lang="ko-KR" altLang="en-US" dirty="0" smtClean="0">
                <a:solidFill>
                  <a:srgbClr val="FF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제거</a:t>
            </a:r>
            <a:endParaRPr lang="en-US" altLang="ko-KR" dirty="0" smtClean="0">
              <a:solidFill>
                <a:srgbClr val="FF0000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827584" y="1555517"/>
            <a:ext cx="5832648" cy="81241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613896" y="705470"/>
            <a:ext cx="2367882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클라이언트에서 보내주는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DB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커넥션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 사용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)</a:t>
            </a:r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5364088" y="1182392"/>
            <a:ext cx="1296144" cy="44640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668158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764704"/>
            <a:ext cx="8424936" cy="5688632"/>
          </a:xfrm>
        </p:spPr>
        <p:txBody>
          <a:bodyPr>
            <a:normAutofit lnSpcReduction="10000"/>
          </a:bodyPr>
          <a:lstStyle/>
          <a:p>
            <a:r>
              <a:rPr lang="en-US" altLang="ko-KR" dirty="0" smtClean="0">
                <a:solidFill>
                  <a:srgbClr val="0000FF"/>
                </a:solidFill>
              </a:rPr>
              <a:t>SOLID</a:t>
            </a:r>
          </a:p>
          <a:p>
            <a:pPr lvl="1"/>
            <a:r>
              <a:rPr lang="en-US" altLang="ko-KR" dirty="0" smtClean="0"/>
              <a:t>SRP(The Single Responsibility) :</a:t>
            </a:r>
            <a:r>
              <a:rPr lang="ko-KR" altLang="en-US" sz="1600" dirty="0" smtClean="0"/>
              <a:t>단일책임</a:t>
            </a:r>
            <a:r>
              <a:rPr lang="en-US" altLang="ko-KR" sz="1600" dirty="0" smtClean="0"/>
              <a:t> </a:t>
            </a:r>
          </a:p>
          <a:p>
            <a:pPr lvl="1"/>
            <a:r>
              <a:rPr lang="en-US" altLang="ko-KR" dirty="0" smtClean="0"/>
              <a:t>OCP(The Open Closed Principle) : </a:t>
            </a:r>
            <a:r>
              <a:rPr lang="ko-KR" altLang="en-US" sz="1600" dirty="0" smtClean="0"/>
              <a:t>개방폐쇄원칙</a:t>
            </a:r>
            <a:r>
              <a:rPr lang="en-US" altLang="ko-KR" sz="1600" dirty="0" smtClean="0"/>
              <a:t>- </a:t>
            </a:r>
            <a:r>
              <a:rPr lang="ko-KR" altLang="en-US" sz="1600" dirty="0" smtClean="0"/>
              <a:t>확장에는 개방 변경에는 폐쇄  </a:t>
            </a:r>
            <a:endParaRPr lang="en-US" altLang="ko-KR" sz="1600" dirty="0" smtClean="0"/>
          </a:p>
          <a:p>
            <a:pPr lvl="1"/>
            <a:r>
              <a:rPr lang="en-US" altLang="ko-KR" dirty="0" smtClean="0"/>
              <a:t>LSP(The </a:t>
            </a:r>
            <a:r>
              <a:rPr lang="en-US" altLang="ko-KR" dirty="0" err="1" smtClean="0"/>
              <a:t>Liskov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Subtitution</a:t>
            </a:r>
            <a:r>
              <a:rPr lang="en-US" altLang="ko-KR" dirty="0" smtClean="0"/>
              <a:t> Principle) :</a:t>
            </a:r>
            <a:r>
              <a:rPr lang="ko-KR" altLang="en-US" sz="1600" dirty="0" err="1" smtClean="0"/>
              <a:t>리스코프</a:t>
            </a:r>
            <a:r>
              <a:rPr lang="ko-KR" altLang="en-US" sz="1600" dirty="0" smtClean="0"/>
              <a:t> 치환 원칙- </a:t>
            </a:r>
            <a:r>
              <a:rPr lang="ko-KR" altLang="en-US" sz="1600" dirty="0" err="1" smtClean="0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S</a:t>
            </a:r>
            <a:r>
              <a:rPr lang="ko-KR" altLang="en-US" sz="1600" dirty="0" smtClean="0"/>
              <a:t>가 </a:t>
            </a:r>
            <a:r>
              <a:rPr lang="ko-KR" altLang="en-US" sz="1600" dirty="0" err="1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T</a:t>
            </a:r>
            <a:r>
              <a:rPr lang="ko-KR" altLang="en-US" sz="1600" dirty="0" smtClean="0"/>
              <a:t>의</a:t>
            </a:r>
            <a:r>
              <a:rPr lang="ko-KR" altLang="en-US" sz="1600" dirty="0"/>
              <a:t> </a:t>
            </a:r>
            <a:r>
              <a:rPr lang="ko-KR" altLang="en-US" sz="1600" dirty="0" err="1" smtClean="0"/>
              <a:t>하위형이라면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필요한 </a:t>
            </a:r>
            <a:r>
              <a:rPr lang="ko-KR" altLang="en-US" sz="1600" dirty="0" smtClean="0"/>
              <a:t>프로그램 속성의 </a:t>
            </a:r>
            <a:r>
              <a:rPr lang="ko-KR" altLang="en-US" sz="1600" dirty="0"/>
              <a:t>변경 없이 </a:t>
            </a:r>
            <a:r>
              <a:rPr lang="ko-KR" altLang="en-US" sz="1600" dirty="0" err="1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T</a:t>
            </a:r>
            <a:r>
              <a:rPr lang="ko-KR" altLang="en-US" sz="1600" dirty="0" smtClean="0"/>
              <a:t>의 </a:t>
            </a:r>
            <a:r>
              <a:rPr lang="ko-KR" altLang="en-US" sz="1600" dirty="0"/>
              <a:t>객체를 </a:t>
            </a:r>
            <a:r>
              <a:rPr lang="ko-KR" altLang="en-US" sz="1600" dirty="0" err="1"/>
              <a:t>자료형</a:t>
            </a:r>
            <a:r>
              <a:rPr lang="ko-KR" altLang="en-US" sz="1600" dirty="0"/>
              <a:t> </a:t>
            </a:r>
            <a:r>
              <a:rPr lang="en-US" altLang="ko-KR" sz="1600" dirty="0" smtClean="0"/>
              <a:t>S</a:t>
            </a:r>
            <a:r>
              <a:rPr lang="ko-KR" altLang="en-US" sz="1600" dirty="0" smtClean="0"/>
              <a:t>의 </a:t>
            </a:r>
            <a:r>
              <a:rPr lang="ko-KR" altLang="en-US" sz="1600" dirty="0"/>
              <a:t>객체로 교체</a:t>
            </a:r>
            <a:r>
              <a:rPr lang="en-US" altLang="ko-KR" sz="1600" dirty="0"/>
              <a:t>(</a:t>
            </a:r>
            <a:r>
              <a:rPr lang="ko-KR" altLang="en-US" sz="1600" dirty="0"/>
              <a:t>치환</a:t>
            </a:r>
            <a:r>
              <a:rPr lang="en-US" altLang="ko-KR" sz="1600" dirty="0"/>
              <a:t>)</a:t>
            </a:r>
            <a:r>
              <a:rPr lang="ko-KR" altLang="en-US" sz="1600" dirty="0"/>
              <a:t>할 수 있어야 </a:t>
            </a:r>
            <a:r>
              <a:rPr lang="ko-KR" altLang="en-US" sz="1600" dirty="0" smtClean="0"/>
              <a:t>한다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dirty="0" smtClean="0"/>
              <a:t>ISP(The Interface Segregation </a:t>
            </a:r>
            <a:r>
              <a:rPr lang="en-US" altLang="ko-KR" dirty="0"/>
              <a:t>Principle</a:t>
            </a:r>
            <a:r>
              <a:rPr lang="en-US" altLang="ko-KR" dirty="0" smtClean="0"/>
              <a:t>) :</a:t>
            </a:r>
            <a:r>
              <a:rPr lang="ko-KR" altLang="en-US" sz="1600" dirty="0" smtClean="0"/>
              <a:t>인터페이스 분리원칙</a:t>
            </a:r>
            <a:r>
              <a:rPr lang="en-US" altLang="ko-KR" sz="1600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DIP( The Dependency Inversion Principle) :</a:t>
            </a:r>
            <a:r>
              <a:rPr lang="ko-KR" altLang="en-US" sz="1600" dirty="0" smtClean="0"/>
              <a:t>의존관계 역전 원칙</a:t>
            </a:r>
            <a:endParaRPr lang="en-US" altLang="ko-KR" sz="1600" dirty="0" smtClean="0"/>
          </a:p>
          <a:p>
            <a:pPr lvl="1"/>
            <a:endParaRPr lang="en-US" altLang="ko-KR" dirty="0" smtClean="0"/>
          </a:p>
          <a:p>
            <a:r>
              <a:rPr lang="ko-KR" altLang="en-US" dirty="0" smtClean="0">
                <a:solidFill>
                  <a:srgbClr val="0000FF"/>
                </a:solidFill>
              </a:rPr>
              <a:t>높은 응집도 와 낮은 결합도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dirty="0" smtClean="0"/>
              <a:t>하나의 클래스가 하나의 책임 만을 갖는다</a:t>
            </a:r>
            <a:r>
              <a:rPr lang="en-US" altLang="ko-KR" dirty="0" smtClean="0"/>
              <a:t>.</a:t>
            </a:r>
          </a:p>
          <a:p>
            <a:pPr lvl="1"/>
            <a:endParaRPr lang="en-US" altLang="ko-KR" dirty="0" smtClean="0"/>
          </a:p>
          <a:p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전략 패턴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(strategy</a:t>
            </a:r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pattern)</a:t>
            </a:r>
            <a:endParaRPr lang="ko-KR" altLang="en-US" dirty="0">
              <a:solidFill>
                <a:srgbClr val="0000FF"/>
              </a:solidFill>
            </a:endParaRPr>
          </a:p>
          <a:p>
            <a:pPr lvl="1"/>
            <a:r>
              <a:rPr lang="ko-KR" altLang="en-US" dirty="0"/>
              <a:t>클래스가 변경되어도 그 기능을 사용하는 클래스의 코드는 같이 수정할 필요가 </a:t>
            </a:r>
            <a:r>
              <a:rPr lang="ko-KR" altLang="en-US" dirty="0" smtClean="0"/>
              <a:t>없어지게 하는 </a:t>
            </a:r>
            <a:r>
              <a:rPr lang="ko-KR" altLang="en-US" dirty="0"/>
              <a:t>디자인패턴 </a:t>
            </a:r>
            <a:endParaRPr lang="en-US" altLang="ko-KR" dirty="0"/>
          </a:p>
          <a:p>
            <a:pPr lvl="1"/>
            <a:r>
              <a:rPr lang="ko-KR" altLang="en-US" dirty="0"/>
              <a:t>변경이</a:t>
            </a:r>
            <a:r>
              <a:rPr lang="en-US" altLang="ko-KR" dirty="0"/>
              <a:t> </a:t>
            </a:r>
            <a:r>
              <a:rPr lang="ko-KR" altLang="en-US" dirty="0"/>
              <a:t>필요한 알고리즘 부분을 인터페이스로 만들어 외부로 분리시키고 그 구현 클래스의 알고리즘을 필요에 따라 바꿔서 사용</a:t>
            </a:r>
            <a:endParaRPr lang="en-US" altLang="ko-KR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객체지향 설계원칙과 패턴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35475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제어의 역전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 : Inversion of Control)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977549" y="3146201"/>
            <a:ext cx="6993755" cy="2584244"/>
            <a:chOff x="1331640" y="1916832"/>
            <a:chExt cx="6299798" cy="2167861"/>
          </a:xfrm>
        </p:grpSpPr>
        <p:grpSp>
          <p:nvGrpSpPr>
            <p:cNvPr id="5" name="그룹 4"/>
            <p:cNvGrpSpPr/>
            <p:nvPr/>
          </p:nvGrpSpPr>
          <p:grpSpPr>
            <a:xfrm>
              <a:off x="5769084" y="2060848"/>
              <a:ext cx="1862354" cy="623562"/>
              <a:chOff x="755576" y="1386638"/>
              <a:chExt cx="1296144" cy="499590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755576" y="1628800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 smtClean="0">
                    <a:solidFill>
                      <a:srgbClr val="0000FF"/>
                    </a:solidFill>
                  </a:rPr>
                  <a:t>Parent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Connection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5868144" y="3125728"/>
              <a:ext cx="1684345" cy="648073"/>
              <a:chOff x="755576" y="1312894"/>
              <a:chExt cx="1296144" cy="519229"/>
            </a:xfrm>
            <a:solidFill>
              <a:schemeClr val="bg1"/>
            </a:solidFill>
          </p:grpSpPr>
          <p:sp>
            <p:nvSpPr>
              <p:cNvPr id="30" name="직사각형 29"/>
              <p:cNvSpPr/>
              <p:nvPr/>
            </p:nvSpPr>
            <p:spPr>
              <a:xfrm>
                <a:off x="755576" y="1548916"/>
                <a:ext cx="1296144" cy="283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OChildConnectionr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" name="이등변 삼각형 6"/>
            <p:cNvSpPr/>
            <p:nvPr/>
          </p:nvSpPr>
          <p:spPr>
            <a:xfrm flipH="1">
              <a:off x="6637372" y="2708920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cxnSp>
          <p:nvCxnSpPr>
            <p:cNvPr id="8" name="직선 연결선 7"/>
            <p:cNvCxnSpPr>
              <a:stCxn id="7" idx="3"/>
              <a:endCxn id="31" idx="0"/>
            </p:cNvCxnSpPr>
            <p:nvPr/>
          </p:nvCxnSpPr>
          <p:spPr>
            <a:xfrm>
              <a:off x="6709380" y="2852936"/>
              <a:ext cx="937" cy="2727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8"/>
            <p:cNvGrpSpPr/>
            <p:nvPr/>
          </p:nvGrpSpPr>
          <p:grpSpPr>
            <a:xfrm>
              <a:off x="3419872" y="1916832"/>
              <a:ext cx="1385297" cy="1232180"/>
              <a:chOff x="755576" y="1370965"/>
              <a:chExt cx="1296144" cy="987206"/>
            </a:xfrm>
          </p:grpSpPr>
          <p:sp>
            <p:nvSpPr>
              <p:cNvPr id="27" name="직사각형 26"/>
              <p:cNvSpPr/>
              <p:nvPr/>
            </p:nvSpPr>
            <p:spPr>
              <a:xfrm>
                <a:off x="755576" y="1777462"/>
                <a:ext cx="1296144" cy="580709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755576" y="1370965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755576" y="1603249"/>
                <a:ext cx="1296144" cy="17421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직선 화살표 연결선 9"/>
            <p:cNvCxnSpPr/>
            <p:nvPr/>
          </p:nvCxnSpPr>
          <p:spPr>
            <a:xfrm>
              <a:off x="4788024" y="2348880"/>
              <a:ext cx="969708" cy="36241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25"/>
            <p:cNvGrpSpPr/>
            <p:nvPr/>
          </p:nvGrpSpPr>
          <p:grpSpPr>
            <a:xfrm>
              <a:off x="1403648" y="2204864"/>
              <a:ext cx="1385297" cy="797294"/>
              <a:chOff x="755576" y="1560230"/>
              <a:chExt cx="1296144" cy="638781"/>
            </a:xfrm>
          </p:grpSpPr>
          <p:sp>
            <p:nvSpPr>
              <p:cNvPr id="25" name="직사각형 24"/>
              <p:cNvSpPr/>
              <p:nvPr/>
            </p:nvSpPr>
            <p:spPr>
              <a:xfrm>
                <a:off x="755576" y="1792515"/>
                <a:ext cx="1296144" cy="40649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755576" y="1560230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UserDaoTest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2788945" y="2481775"/>
              <a:ext cx="623384" cy="1322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자유형 12"/>
            <p:cNvSpPr/>
            <p:nvPr/>
          </p:nvSpPr>
          <p:spPr>
            <a:xfrm>
              <a:off x="1553349" y="2964358"/>
              <a:ext cx="1362467" cy="630224"/>
            </a:xfrm>
            <a:custGeom>
              <a:avLst/>
              <a:gdLst>
                <a:gd name="connsiteX0" fmla="*/ 0 w 3063240"/>
                <a:gd name="connsiteY0" fmla="*/ 0 h 626110"/>
                <a:gd name="connsiteX1" fmla="*/ 236220 w 3063240"/>
                <a:gd name="connsiteY1" fmla="*/ 289560 h 626110"/>
                <a:gd name="connsiteX2" fmla="*/ 891540 w 3063240"/>
                <a:gd name="connsiteY2" fmla="*/ 571500 h 626110"/>
                <a:gd name="connsiteX3" fmla="*/ 3063240 w 3063240"/>
                <a:gd name="connsiteY3" fmla="*/ 617220 h 6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240" h="626110">
                  <a:moveTo>
                    <a:pt x="0" y="0"/>
                  </a:moveTo>
                  <a:cubicBezTo>
                    <a:pt x="43815" y="97155"/>
                    <a:pt x="87630" y="194310"/>
                    <a:pt x="236220" y="289560"/>
                  </a:cubicBezTo>
                  <a:cubicBezTo>
                    <a:pt x="384810" y="384810"/>
                    <a:pt x="420370" y="516890"/>
                    <a:pt x="891540" y="571500"/>
                  </a:cubicBezTo>
                  <a:cubicBezTo>
                    <a:pt x="1362710" y="626110"/>
                    <a:pt x="2212975" y="621665"/>
                    <a:pt x="3063240" y="617220"/>
                  </a:cubicBezTo>
                </a:path>
              </a:pathLst>
            </a:custGeom>
            <a:ln w="28575">
              <a:solidFill>
                <a:schemeClr val="tx1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23728" y="3356992"/>
              <a:ext cx="386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200" dirty="0" smtClean="0">
                  <a:solidFill>
                    <a:srgbClr val="0000FF"/>
                  </a:solidFill>
                </a:rPr>
                <a:t>요청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1800" y="2276872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148064" y="2132856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2941340" y="3436620"/>
              <a:ext cx="2376264" cy="648073"/>
              <a:chOff x="755576" y="1312894"/>
              <a:chExt cx="1296144" cy="519229"/>
            </a:xfrm>
            <a:solidFill>
              <a:schemeClr val="bg1"/>
            </a:solidFill>
          </p:grpSpPr>
          <p:sp>
            <p:nvSpPr>
              <p:cNvPr id="23" name="직사각형 22"/>
              <p:cNvSpPr/>
              <p:nvPr/>
            </p:nvSpPr>
            <p:spPr>
              <a:xfrm>
                <a:off x="755576" y="1548916"/>
                <a:ext cx="1296144" cy="283207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 smtClean="0">
                    <a:solidFill>
                      <a:srgbClr val="0000FF"/>
                    </a:solidFill>
                    <a:latin typeface="Tw Cen MT" pitchFamily="34" charset="0"/>
                  </a:rPr>
                  <a:t>userDao</a:t>
                </a:r>
                <a:r>
                  <a:rPr lang="en-US" altLang="ko-KR" sz="1200" dirty="0" smtClean="0">
                    <a:solidFill>
                      <a:srgbClr val="0000FF"/>
                    </a:solidFill>
                    <a:latin typeface="Tw Cen MT" pitchFamily="34" charset="0"/>
                  </a:rPr>
                  <a:t>( ){ return: 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(new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()); }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DaoFatory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8" name="직선 화살표 연결선 17"/>
            <p:cNvCxnSpPr>
              <a:stCxn id="24" idx="3"/>
              <a:endCxn id="30" idx="1"/>
            </p:cNvCxnSpPr>
            <p:nvPr/>
          </p:nvCxnSpPr>
          <p:spPr>
            <a:xfrm>
              <a:off x="5317604" y="3581582"/>
              <a:ext cx="550540" cy="1547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381992" y="3326512"/>
              <a:ext cx="3946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 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cxnSp>
          <p:nvCxnSpPr>
            <p:cNvPr id="20" name="직선 화살표 연결선 19"/>
            <p:cNvCxnSpPr>
              <a:stCxn id="24" idx="0"/>
              <a:endCxn id="27" idx="2"/>
            </p:cNvCxnSpPr>
            <p:nvPr/>
          </p:nvCxnSpPr>
          <p:spPr>
            <a:xfrm flipH="1" flipV="1">
              <a:off x="4112521" y="3149012"/>
              <a:ext cx="16951" cy="287608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758952" y="3201928"/>
              <a:ext cx="38824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000" dirty="0" smtClean="0">
                  <a:solidFill>
                    <a:srgbClr val="0000FF"/>
                  </a:solidFill>
                </a:rPr>
                <a:t> 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331640" y="2466608"/>
              <a:ext cx="1872208" cy="335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UserDao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=</a:t>
              </a:r>
            </a:p>
            <a:p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new</a:t>
              </a:r>
              <a:r>
                <a:rPr lang="ko-KR" altLang="en-US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 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DaoFactory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().</a:t>
              </a:r>
              <a:r>
                <a:rPr lang="en-US" altLang="ko-KR" sz="1000" dirty="0" err="1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userDao</a:t>
              </a:r>
              <a:r>
                <a:rPr lang="en-US" altLang="ko-KR" sz="1000" dirty="0" smtClean="0">
                  <a:solidFill>
                    <a:srgbClr val="0000FF"/>
                  </a:solidFill>
                  <a:latin typeface="Tw Cen MT" pitchFamily="34" charset="0"/>
                  <a:ea typeface="+mj-ea"/>
                </a:rPr>
                <a:t>();</a:t>
              </a:r>
            </a:p>
          </p:txBody>
        </p:sp>
      </p:grpSp>
      <p:sp>
        <p:nvSpPr>
          <p:cNvPr id="34" name="직사각형 33"/>
          <p:cNvSpPr/>
          <p:nvPr/>
        </p:nvSpPr>
        <p:spPr>
          <a:xfrm>
            <a:off x="560760" y="764704"/>
            <a:ext cx="8187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제어의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역전</a:t>
            </a:r>
            <a:r>
              <a:rPr lang="en-US" altLang="ko-KR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</a:t>
            </a:r>
            <a:r>
              <a:rPr lang="en-US" altLang="ko-KR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IoC</a:t>
            </a:r>
            <a:r>
              <a:rPr lang="en-US" altLang="ko-KR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</a:t>
            </a:r>
          </a:p>
          <a:p>
            <a:pPr marL="742950" lvl="1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ko-KR" altLang="en-US" sz="16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자신이</a:t>
            </a:r>
            <a:r>
              <a:rPr lang="en-US" altLang="ko-KR" sz="16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사용할 객체를 자신이 선택하거나 생성하지 않고</a:t>
            </a:r>
            <a:r>
              <a:rPr lang="en-US" altLang="ko-KR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자신도 어떻게 </a:t>
            </a:r>
            <a:r>
              <a:rPr lang="ko-KR" altLang="en-US" sz="1600" dirty="0" smtClean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만들어지고 </a:t>
            </a:r>
            <a:r>
              <a:rPr lang="ko-KR" altLang="en-US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사용될지 모른다</a:t>
            </a:r>
            <a:r>
              <a:rPr lang="en-US" altLang="ko-KR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en-US" altLang="ko-KR" sz="1600" dirty="0" err="1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en-US" altLang="ko-KR" sz="1600" dirty="0">
                <a:solidFill>
                  <a:srgbClr val="000000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</a:p>
          <a:p>
            <a:pPr marL="742950" lvl="1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main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()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을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제외하고 모든 객체는 </a:t>
            </a:r>
            <a:r>
              <a:rPr lang="ko-KR" altLang="en-US" sz="16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위임받는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제어 권한을 갖는 특별한 객체에 의해 결정되고 만들어 진다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.(</a:t>
            </a:r>
            <a:r>
              <a:rPr lang="en-US" altLang="ko-KR" sz="1600" dirty="0" err="1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solidFill>
                  <a:srgbClr val="0000FF"/>
                </a:solidFill>
                <a:latin typeface="HY강B" panose="02030600000101010101" pitchFamily="18" charset="-127"/>
                <a:ea typeface="HY강B" panose="02030600000101010101" pitchFamily="18" charset="-127"/>
              </a:rPr>
              <a:t>    </a:t>
            </a:r>
            <a:endParaRPr lang="ko-KR" altLang="en-US" sz="1600" dirty="0">
              <a:solidFill>
                <a:srgbClr val="0000FF"/>
              </a:solidFill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pPr marL="285750" indent="-285750">
              <a:lnSpc>
                <a:spcPts val="2400"/>
              </a:lnSpc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l"/>
            </a:pP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는</a:t>
            </a:r>
            <a:r>
              <a:rPr lang="en-US" altLang="ko-KR" dirty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테스트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모듈에 불과하나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객체를 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결정하고 </a:t>
            </a:r>
            <a:r>
              <a:rPr lang="en-US" altLang="ko-KR" dirty="0" err="1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ko-KR" altLang="en-US" dirty="0">
                <a:latin typeface="HY강B" panose="02030600000101010101" pitchFamily="18" charset="-127"/>
                <a:ea typeface="HY강B" panose="02030600000101010101" pitchFamily="18" charset="-127"/>
              </a:rPr>
              <a:t>로 연결하는 책임을  맡고 있으므로 분리 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필요 </a:t>
            </a:r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 </a:t>
            </a:r>
            <a:r>
              <a:rPr lang="en-US" altLang="ko-KR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itchFamily="2" charset="2"/>
              </a:rPr>
              <a:t>DaoFactory</a:t>
            </a:r>
            <a:r>
              <a:rPr lang="ko-KR" altLang="en-US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ko-KR" altLang="en-US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321441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제어의 역전</a:t>
            </a:r>
            <a:r>
              <a:rPr lang="en-US" altLang="ko-KR" dirty="0"/>
              <a:t>(</a:t>
            </a:r>
            <a:r>
              <a:rPr lang="en-US" altLang="ko-KR" dirty="0" err="1" smtClean="0"/>
              <a:t>IoC</a:t>
            </a:r>
            <a:r>
              <a:rPr lang="en-US" altLang="ko-KR" dirty="0" smtClean="0"/>
              <a:t>) – 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7992888" cy="284386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259632" y="4077072"/>
            <a:ext cx="6359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팩토리</a:t>
            </a:r>
            <a:r>
              <a:rPr lang="ko-KR" altLang="en-US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클래스에서 </a:t>
            </a:r>
            <a:r>
              <a:rPr lang="en-US" altLang="ko-KR" b="1" dirty="0" err="1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UserDao</a:t>
            </a:r>
            <a:r>
              <a:rPr lang="en-US" altLang="ko-KR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b="1" dirty="0">
                <a:solidFill>
                  <a:srgbClr val="0033CC"/>
                </a:solidFill>
                <a:latin typeface="HY강B" pitchFamily="18" charset="-127"/>
                <a:ea typeface="HY강B" pitchFamily="18" charset="-127"/>
              </a:rPr>
              <a:t>객체와 연결 객체 의존관계 설정 </a:t>
            </a:r>
            <a:endParaRPr lang="ko-KR" altLang="en-US" dirty="0">
              <a:solidFill>
                <a:srgbClr val="0033CC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6112" y="658575"/>
            <a:ext cx="3168352" cy="1077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spring7  package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Spring6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함수의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491868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제어의 역전</a:t>
            </a:r>
            <a:r>
              <a:rPr lang="en-US" altLang="ko-KR" dirty="0"/>
              <a:t>(</a:t>
            </a:r>
            <a:r>
              <a:rPr lang="en-US" altLang="ko-KR" dirty="0" err="1"/>
              <a:t>IoC</a:t>
            </a:r>
            <a:r>
              <a:rPr lang="en-US" altLang="ko-KR" dirty="0"/>
              <a:t>) – </a:t>
            </a:r>
            <a:r>
              <a:rPr lang="en-US" altLang="ko-KR" sz="2400" dirty="0" smtClean="0">
                <a:solidFill>
                  <a:srgbClr val="0000FF"/>
                </a:solidFill>
              </a:rPr>
              <a:t>spring7</a:t>
            </a:r>
            <a:endParaRPr lang="ko-KR" alt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3"/>
            <a:ext cx="7416824" cy="5685541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43608" y="1988840"/>
            <a:ext cx="6912768" cy="93610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60581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Framework </a:t>
            </a:r>
            <a:r>
              <a:rPr lang="ko-KR" altLang="en-US" dirty="0" smtClean="0">
                <a:solidFill>
                  <a:schemeClr val="tx1"/>
                </a:solidFill>
              </a:rPr>
              <a:t>관련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</a:rPr>
              <a:t>용어  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87152" y="764982"/>
            <a:ext cx="8756848" cy="5646062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Refactoring : </a:t>
            </a:r>
            <a:endParaRPr lang="en-US" altLang="ko-KR" dirty="0" smtClean="0">
              <a:solidFill>
                <a:srgbClr val="0000FF"/>
              </a:solidFill>
            </a:endParaRPr>
          </a:p>
          <a:p>
            <a:pPr lvl="1"/>
            <a:r>
              <a:rPr lang="ko-KR" altLang="en-US" dirty="0" smtClean="0">
                <a:latin typeface="+mn-ea"/>
              </a:rPr>
              <a:t>기능에는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err="1">
                <a:latin typeface="+mn-ea"/>
              </a:rPr>
              <a:t>변화없이</a:t>
            </a:r>
            <a:r>
              <a:rPr lang="ko-KR" altLang="en-US" dirty="0">
                <a:latin typeface="+mn-ea"/>
              </a:rPr>
              <a:t> 내부구조를 변경해서 재구성하는 작업 </a:t>
            </a:r>
            <a:r>
              <a:rPr lang="en-US" altLang="ko-KR" dirty="0"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코드 내부설계 개선</a:t>
            </a:r>
            <a:endParaRPr lang="en-US" altLang="ko-KR" dirty="0">
              <a:latin typeface="+mn-ea"/>
            </a:endParaRPr>
          </a:p>
          <a:p>
            <a:endParaRPr lang="en-US" altLang="ko-KR" dirty="0">
              <a:solidFill>
                <a:srgbClr val="0000FF"/>
              </a:solidFill>
              <a:latin typeface="+mn-ea"/>
            </a:endParaRPr>
          </a:p>
          <a:p>
            <a:r>
              <a:rPr lang="en-US" altLang="ko-KR" dirty="0" smtClean="0">
                <a:solidFill>
                  <a:srgbClr val="0000FF"/>
                </a:solidFill>
              </a:rPr>
              <a:t>Bean</a:t>
            </a:r>
            <a:r>
              <a:rPr lang="ko-KR" altLang="en-US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>
                <a:solidFill>
                  <a:srgbClr val="0000FF"/>
                </a:solidFill>
              </a:rPr>
              <a:t>factory </a:t>
            </a:r>
            <a:r>
              <a:rPr lang="en-US" altLang="ko-KR" dirty="0" smtClean="0">
                <a:solidFill>
                  <a:srgbClr val="0000FF"/>
                </a:solidFill>
                <a:latin typeface="+mn-ea"/>
              </a:rPr>
              <a:t>: </a:t>
            </a:r>
            <a:r>
              <a:rPr lang="ko-KR" altLang="en-US" dirty="0">
                <a:latin typeface="+mn-ea"/>
              </a:rPr>
              <a:t>객체의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생성 방법을 결정하고 그 방법에 따라 만들어진 객체를 반환하는 </a:t>
            </a:r>
            <a:r>
              <a:rPr lang="ko-KR" altLang="en-US" dirty="0" smtClean="0">
                <a:latin typeface="+mn-ea"/>
              </a:rPr>
              <a:t>객체</a:t>
            </a:r>
            <a:r>
              <a:rPr lang="en-US" altLang="ko-KR" dirty="0" smtClean="0">
                <a:latin typeface="+mn-ea"/>
              </a:rPr>
              <a:t>, Bean </a:t>
            </a:r>
            <a:r>
              <a:rPr lang="ko-KR" altLang="en-US" dirty="0" smtClean="0">
                <a:latin typeface="+mn-ea"/>
              </a:rPr>
              <a:t>의</a:t>
            </a:r>
            <a:r>
              <a:rPr lang="en-US" altLang="ko-KR" dirty="0" smtClean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생성과 설정 관리를 맡는 객체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dirty="0" err="1">
                <a:solidFill>
                  <a:srgbClr val="0000FF"/>
                </a:solidFill>
              </a:rPr>
              <a:t>DaoFactory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</a:p>
          <a:p>
            <a:endParaRPr lang="en-US" altLang="ko-KR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dirty="0" smtClean="0">
                <a:solidFill>
                  <a:srgbClr val="0000FF"/>
                </a:solidFill>
              </a:rPr>
              <a:t>    </a:t>
            </a:r>
            <a:endParaRPr lang="en-US" altLang="ko-KR" dirty="0">
              <a:latin typeface="+mn-ea"/>
            </a:endParaRPr>
          </a:p>
          <a:p>
            <a:r>
              <a:rPr lang="ko-KR" altLang="en-US" dirty="0" smtClean="0">
                <a:solidFill>
                  <a:srgbClr val="0000FF"/>
                </a:solidFill>
                <a:latin typeface="+mn-ea"/>
              </a:rPr>
              <a:t>개방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폐쇄의 원칙 </a:t>
            </a:r>
            <a:r>
              <a:rPr lang="en-US" altLang="ko-KR" dirty="0">
                <a:solidFill>
                  <a:srgbClr val="0000FF"/>
                </a:solidFill>
                <a:latin typeface="+mn-ea"/>
              </a:rPr>
              <a:t>– </a:t>
            </a:r>
            <a:r>
              <a:rPr lang="ko-KR" altLang="en-US" dirty="0">
                <a:latin typeface="+mn-ea"/>
              </a:rPr>
              <a:t>클래스나 모듈은 확장에는 열려 </a:t>
            </a:r>
            <a:r>
              <a:rPr lang="ko-KR" altLang="en-US" dirty="0" smtClean="0">
                <a:latin typeface="+mn-ea"/>
              </a:rPr>
              <a:t>있어야 하고 </a:t>
            </a:r>
            <a:r>
              <a:rPr lang="ko-KR" altLang="en-US" dirty="0">
                <a:latin typeface="+mn-ea"/>
              </a:rPr>
              <a:t>변경에는 닫혀 </a:t>
            </a:r>
            <a:r>
              <a:rPr lang="ko-KR" altLang="en-US" dirty="0" smtClean="0">
                <a:latin typeface="+mn-ea"/>
              </a:rPr>
              <a:t>있어야 한다</a:t>
            </a:r>
            <a:r>
              <a:rPr lang="en-US" altLang="ko-KR" dirty="0">
                <a:latin typeface="+mn-ea"/>
              </a:rPr>
              <a:t>.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641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Dependency </a:t>
            </a:r>
            <a:r>
              <a:rPr lang="ko-KR" altLang="en-US" dirty="0" smtClean="0"/>
              <a:t>정리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562794" y="1018066"/>
            <a:ext cx="1000794" cy="1250684"/>
            <a:chOff x="7236296" y="1124744"/>
            <a:chExt cx="1000794" cy="1250684"/>
          </a:xfrm>
        </p:grpSpPr>
        <p:sp>
          <p:nvSpPr>
            <p:cNvPr id="5" name="직사각형 4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7236296" y="1124744"/>
              <a:ext cx="1000794" cy="41375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오른쪽 화살표 7"/>
          <p:cNvSpPr/>
          <p:nvPr/>
        </p:nvSpPr>
        <p:spPr>
          <a:xfrm>
            <a:off x="2002954" y="1530380"/>
            <a:ext cx="216024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2654077" y="1007003"/>
            <a:ext cx="1296144" cy="1574756"/>
            <a:chOff x="7236296" y="1215042"/>
            <a:chExt cx="1000794" cy="1160386"/>
          </a:xfrm>
        </p:grpSpPr>
        <p:sp>
          <p:nvSpPr>
            <p:cNvPr id="10" name="직사각형 9"/>
            <p:cNvSpPr/>
            <p:nvPr/>
          </p:nvSpPr>
          <p:spPr>
            <a:xfrm>
              <a:off x="7244580" y="1637058"/>
              <a:ext cx="992510" cy="738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get()</a:t>
              </a:r>
            </a:p>
            <a:p>
              <a:r>
                <a:rPr lang="en-US" altLang="ko-KR" sz="1400" b="1" dirty="0" err="1" smtClean="0">
                  <a:solidFill>
                    <a:srgbClr val="0000FF"/>
                  </a:solidFill>
                </a:rPr>
                <a:t>getConnection</a:t>
              </a:r>
              <a:endParaRPr lang="en-US" altLang="ko-KR" sz="1400" b="1" dirty="0" smtClean="0">
                <a:solidFill>
                  <a:srgbClr val="0000FF"/>
                </a:solidFill>
              </a:endParaRPr>
            </a:p>
            <a:p>
              <a:r>
                <a:rPr lang="en-US" altLang="ko-KR" sz="1400" dirty="0" smtClean="0">
                  <a:solidFill>
                    <a:schemeClr val="tx1"/>
                  </a:solidFill>
                </a:rPr>
                <a:t>main()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244580" y="1539969"/>
              <a:ext cx="992510" cy="10343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919198" y="1096213"/>
            <a:ext cx="3015928" cy="1454150"/>
            <a:chOff x="5863951" y="673646"/>
            <a:chExt cx="3015928" cy="1454150"/>
          </a:xfrm>
        </p:grpSpPr>
        <p:sp>
          <p:nvSpPr>
            <p:cNvPr id="29" name="직사각형 28"/>
            <p:cNvSpPr/>
            <p:nvPr/>
          </p:nvSpPr>
          <p:spPr>
            <a:xfrm>
              <a:off x="5863951" y="673646"/>
              <a:ext cx="3015928" cy="1454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/>
            <p:cNvGrpSpPr/>
            <p:nvPr/>
          </p:nvGrpSpPr>
          <p:grpSpPr>
            <a:xfrm>
              <a:off x="5940151" y="764704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8" name="직사각형 37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직사각형 39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simpleConnection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그룹 32"/>
            <p:cNvGrpSpPr/>
            <p:nvPr/>
          </p:nvGrpSpPr>
          <p:grpSpPr>
            <a:xfrm>
              <a:off x="7380312" y="881018"/>
              <a:ext cx="1382191" cy="769920"/>
              <a:chOff x="7244580" y="1215042"/>
              <a:chExt cx="992510" cy="94896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5" name="직사각형 34"/>
              <p:cNvSpPr/>
              <p:nvPr/>
            </p:nvSpPr>
            <p:spPr>
              <a:xfrm>
                <a:off x="7244580" y="1637059"/>
                <a:ext cx="992510" cy="52695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7244580" y="1215042"/>
                <a:ext cx="992510" cy="323461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SimpleConnection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7244580" y="1539969"/>
                <a:ext cx="992510" cy="1034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4" name="직선 화살표 연결선 33"/>
            <p:cNvCxnSpPr>
              <a:stCxn id="40" idx="3"/>
              <a:endCxn id="37" idx="1"/>
            </p:cNvCxnSpPr>
            <p:nvPr/>
          </p:nvCxnSpPr>
          <p:spPr>
            <a:xfrm>
              <a:off x="7092280" y="1185764"/>
              <a:ext cx="288032" cy="8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오른쪽 화살표 113"/>
          <p:cNvSpPr/>
          <p:nvPr/>
        </p:nvSpPr>
        <p:spPr>
          <a:xfrm>
            <a:off x="4354413" y="1617305"/>
            <a:ext cx="216024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6" name="오른쪽 화살표 135"/>
          <p:cNvSpPr/>
          <p:nvPr/>
        </p:nvSpPr>
        <p:spPr>
          <a:xfrm rot="5400000">
            <a:off x="6637683" y="2733479"/>
            <a:ext cx="182464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>
            <a:off x="5376579" y="3024387"/>
            <a:ext cx="3318561" cy="2078682"/>
            <a:chOff x="4832345" y="3024387"/>
            <a:chExt cx="3186520" cy="2078682"/>
          </a:xfrm>
        </p:grpSpPr>
        <p:sp>
          <p:nvSpPr>
            <p:cNvPr id="116" name="직사각형 115"/>
            <p:cNvSpPr/>
            <p:nvPr/>
          </p:nvSpPr>
          <p:spPr>
            <a:xfrm>
              <a:off x="4832345" y="3024387"/>
              <a:ext cx="3186520" cy="207868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17" name="그룹 116"/>
            <p:cNvGrpSpPr/>
            <p:nvPr/>
          </p:nvGrpSpPr>
          <p:grpSpPr>
            <a:xfrm>
              <a:off x="4908545" y="3160113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123" name="직사각형 122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main()</a:t>
                </a:r>
              </a:p>
            </p:txBody>
          </p:sp>
          <p:sp>
            <p:nvSpPr>
              <p:cNvPr id="124" name="직사각형 123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직사각형 124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6060674" y="3154779"/>
              <a:ext cx="1680966" cy="891568"/>
              <a:chOff x="6060673" y="3069054"/>
              <a:chExt cx="1670220" cy="891568"/>
            </a:xfrm>
          </p:grpSpPr>
          <p:sp>
            <p:nvSpPr>
              <p:cNvPr id="120" name="직사각형 119"/>
              <p:cNvSpPr/>
              <p:nvPr/>
            </p:nvSpPr>
            <p:spPr>
              <a:xfrm>
                <a:off x="6348703" y="3533094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121" name="직사각형 120"/>
              <p:cNvSpPr/>
              <p:nvPr/>
            </p:nvSpPr>
            <p:spPr>
              <a:xfrm>
                <a:off x="6348703" y="3069054"/>
                <a:ext cx="1382190" cy="384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1200"/>
                  </a:lnSpc>
                </a:pPr>
                <a:r>
                  <a:rPr lang="en-US" altLang="ko-KR" sz="1200" dirty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직사각형 121"/>
              <p:cNvSpPr/>
              <p:nvPr/>
            </p:nvSpPr>
            <p:spPr>
              <a:xfrm>
                <a:off x="6348703" y="3454323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9" name="직선 화살표 연결선 118"/>
              <p:cNvCxnSpPr>
                <a:stCxn id="125" idx="3"/>
                <a:endCxn id="122" idx="1"/>
              </p:cNvCxnSpPr>
              <p:nvPr/>
            </p:nvCxnSpPr>
            <p:spPr>
              <a:xfrm>
                <a:off x="6060673" y="3495448"/>
                <a:ext cx="288030" cy="83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그룹 40"/>
            <p:cNvGrpSpPr/>
            <p:nvPr/>
          </p:nvGrpSpPr>
          <p:grpSpPr>
            <a:xfrm>
              <a:off x="6917448" y="4046347"/>
              <a:ext cx="158847" cy="247070"/>
              <a:chOff x="5316770" y="5058386"/>
              <a:chExt cx="158847" cy="317261"/>
            </a:xfrm>
          </p:grpSpPr>
          <p:sp>
            <p:nvSpPr>
              <p:cNvPr id="134" name="이등변 삼각형 133"/>
              <p:cNvSpPr/>
              <p:nvPr/>
            </p:nvSpPr>
            <p:spPr>
              <a:xfrm>
                <a:off x="5316770" y="5058386"/>
                <a:ext cx="158847" cy="17687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135" name="직선 연결선 134"/>
              <p:cNvCxnSpPr>
                <a:stCxn id="134" idx="3"/>
              </p:cNvCxnSpPr>
              <p:nvPr/>
            </p:nvCxnSpPr>
            <p:spPr>
              <a:xfrm>
                <a:off x="5396193" y="5235265"/>
                <a:ext cx="3781" cy="1403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그룹 14"/>
            <p:cNvGrpSpPr/>
            <p:nvPr/>
          </p:nvGrpSpPr>
          <p:grpSpPr>
            <a:xfrm>
              <a:off x="6359450" y="4252110"/>
              <a:ext cx="1382190" cy="769920"/>
              <a:chOff x="6378500" y="4137810"/>
              <a:chExt cx="1382190" cy="769920"/>
            </a:xfrm>
          </p:grpSpPr>
          <p:sp>
            <p:nvSpPr>
              <p:cNvPr id="129" name="직사각형 128"/>
              <p:cNvSpPr/>
              <p:nvPr/>
            </p:nvSpPr>
            <p:spPr>
              <a:xfrm>
                <a:off x="6378500" y="4480202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>
                    <a:solidFill>
                      <a:srgbClr val="0000FF"/>
                    </a:solidFill>
                  </a:rPr>
                  <a:t>getConnection</a:t>
                </a:r>
                <a:r>
                  <a:rPr lang="en-US" altLang="ko-KR" sz="1200" b="1" dirty="0">
                    <a:solidFill>
                      <a:srgbClr val="0000FF"/>
                    </a:solidFill>
                  </a:rPr>
                  <a:t>()</a:t>
                </a:r>
              </a:p>
            </p:txBody>
          </p:sp>
          <p:sp>
            <p:nvSpPr>
              <p:cNvPr id="130" name="직사각형 129"/>
              <p:cNvSpPr/>
              <p:nvPr/>
            </p:nvSpPr>
            <p:spPr>
              <a:xfrm>
                <a:off x="6378500" y="4137810"/>
                <a:ext cx="1382190" cy="262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직사각형 130"/>
              <p:cNvSpPr/>
              <p:nvPr/>
            </p:nvSpPr>
            <p:spPr>
              <a:xfrm>
                <a:off x="6378500" y="4401431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38" name="직선 화살표 연결선 137"/>
            <p:cNvCxnSpPr/>
            <p:nvPr/>
          </p:nvCxnSpPr>
          <p:spPr>
            <a:xfrm>
              <a:off x="6060674" y="4138000"/>
              <a:ext cx="289883" cy="461654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직사각형 138"/>
          <p:cNvSpPr/>
          <p:nvPr/>
        </p:nvSpPr>
        <p:spPr>
          <a:xfrm>
            <a:off x="303337" y="3026762"/>
            <a:ext cx="4730173" cy="21410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57" name="그룹 156"/>
          <p:cNvGrpSpPr/>
          <p:nvPr/>
        </p:nvGrpSpPr>
        <p:grpSpPr>
          <a:xfrm>
            <a:off x="1908394" y="3136074"/>
            <a:ext cx="1152129" cy="1235490"/>
            <a:chOff x="7236296" y="1215042"/>
            <a:chExt cx="1000794" cy="11603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8" name="직사각형 157"/>
            <p:cNvSpPr/>
            <p:nvPr/>
          </p:nvSpPr>
          <p:spPr>
            <a:xfrm>
              <a:off x="7244580" y="1681045"/>
              <a:ext cx="992510" cy="69438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 err="1" smtClean="0">
                  <a:solidFill>
                    <a:srgbClr val="0000FF"/>
                  </a:solidFill>
                </a:rPr>
                <a:t>userDao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(</a:t>
              </a:r>
              <a:r>
                <a:rPr lang="en-US" altLang="ko-KR" sz="1200" b="1" dirty="0" err="1" smtClean="0">
                  <a:solidFill>
                    <a:srgbClr val="0000FF"/>
                  </a:solidFill>
                </a:rPr>
                <a:t>pCon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add()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get()</a:t>
              </a:r>
            </a:p>
          </p:txBody>
        </p:sp>
        <p:sp>
          <p:nvSpPr>
            <p:cNvPr id="159" name="직사각형 158"/>
            <p:cNvSpPr/>
            <p:nvPr/>
          </p:nvSpPr>
          <p:spPr>
            <a:xfrm>
              <a:off x="7236296" y="1215042"/>
              <a:ext cx="1000794" cy="3234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0" name="직사각형 159"/>
            <p:cNvSpPr/>
            <p:nvPr/>
          </p:nvSpPr>
          <p:spPr>
            <a:xfrm>
              <a:off x="7244580" y="1539968"/>
              <a:ext cx="992510" cy="14107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 smtClean="0">
                  <a:solidFill>
                    <a:schemeClr val="tx1"/>
                  </a:solidFill>
                </a:rPr>
                <a:t>parentConnectio</a:t>
              </a:r>
              <a:r>
                <a:rPr lang="ko-KR" altLang="en-US" sz="1100" dirty="0" smtClean="0">
                  <a:solidFill>
                    <a:schemeClr val="tx1"/>
                  </a:solidFill>
                </a:rPr>
                <a:t> </a:t>
              </a:r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1" name="그룹 160"/>
          <p:cNvGrpSpPr/>
          <p:nvPr/>
        </p:nvGrpSpPr>
        <p:grpSpPr>
          <a:xfrm>
            <a:off x="3369457" y="3130740"/>
            <a:ext cx="1391083" cy="891568"/>
            <a:chOff x="6348703" y="3069054"/>
            <a:chExt cx="1382190" cy="891568"/>
          </a:xfrm>
        </p:grpSpPr>
        <p:sp>
          <p:nvSpPr>
            <p:cNvPr id="162" name="직사각형 161"/>
            <p:cNvSpPr/>
            <p:nvPr/>
          </p:nvSpPr>
          <p:spPr>
            <a:xfrm>
              <a:off x="6348703" y="3533094"/>
              <a:ext cx="1382190" cy="427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err="1">
                  <a:solidFill>
                    <a:schemeClr val="tx1"/>
                  </a:solidFill>
                </a:rPr>
                <a:t>getConnection</a:t>
              </a:r>
              <a:r>
                <a:rPr lang="en-US" altLang="ko-KR" sz="1200" dirty="0">
                  <a:solidFill>
                    <a:schemeClr val="tx1"/>
                  </a:solidFill>
                </a:rPr>
                <a:t>()</a:t>
              </a:r>
            </a:p>
          </p:txBody>
        </p:sp>
        <p:sp>
          <p:nvSpPr>
            <p:cNvPr id="163" name="직사각형 162"/>
            <p:cNvSpPr/>
            <p:nvPr/>
          </p:nvSpPr>
          <p:spPr>
            <a:xfrm>
              <a:off x="6348703" y="3069054"/>
              <a:ext cx="1382190" cy="3840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200" dirty="0" smtClean="0">
                <a:solidFill>
                  <a:schemeClr val="tx1"/>
                </a:solidFill>
              </a:endParaRPr>
            </a:p>
            <a:p>
              <a:pPr algn="ctr">
                <a:lnSpc>
                  <a:spcPts val="1200"/>
                </a:lnSpc>
              </a:pPr>
              <a:r>
                <a:rPr lang="en-US" altLang="ko-KR" sz="1200" dirty="0">
                  <a:solidFill>
                    <a:srgbClr val="0000FF"/>
                  </a:solidFill>
                </a:rPr>
                <a:t>interface </a:t>
              </a:r>
              <a:r>
                <a:rPr lang="en-US" altLang="ko-KR" sz="1200" dirty="0" err="1">
                  <a:solidFill>
                    <a:schemeClr val="tx1"/>
                  </a:solidFill>
                </a:rPr>
                <a:t>ParentConnection</a:t>
              </a:r>
              <a:r>
                <a:rPr lang="ko-KR" altLang="en-US" sz="1200" dirty="0">
                  <a:solidFill>
                    <a:schemeClr val="tx1"/>
                  </a:solidFill>
                </a:rPr>
                <a:t> </a:t>
              </a:r>
            </a:p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64" name="직사각형 163"/>
            <p:cNvSpPr/>
            <p:nvPr/>
          </p:nvSpPr>
          <p:spPr>
            <a:xfrm>
              <a:off x="6348703" y="3454323"/>
              <a:ext cx="1382190" cy="839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6" name="그룹 165"/>
          <p:cNvGrpSpPr/>
          <p:nvPr/>
        </p:nvGrpSpPr>
        <p:grpSpPr>
          <a:xfrm>
            <a:off x="3945872" y="4022308"/>
            <a:ext cx="158847" cy="247070"/>
            <a:chOff x="5316770" y="5058386"/>
            <a:chExt cx="158847" cy="317261"/>
          </a:xfrm>
        </p:grpSpPr>
        <p:sp>
          <p:nvSpPr>
            <p:cNvPr id="167" name="이등변 삼각형 166"/>
            <p:cNvSpPr/>
            <p:nvPr/>
          </p:nvSpPr>
          <p:spPr>
            <a:xfrm>
              <a:off x="5316770" y="5058386"/>
              <a:ext cx="158847" cy="17687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68" name="직선 연결선 167"/>
            <p:cNvCxnSpPr>
              <a:stCxn id="167" idx="3"/>
            </p:cNvCxnSpPr>
            <p:nvPr/>
          </p:nvCxnSpPr>
          <p:spPr>
            <a:xfrm>
              <a:off x="5396193" y="5235265"/>
              <a:ext cx="3781" cy="1403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그룹 168"/>
          <p:cNvGrpSpPr/>
          <p:nvPr/>
        </p:nvGrpSpPr>
        <p:grpSpPr>
          <a:xfrm>
            <a:off x="3387874" y="4228071"/>
            <a:ext cx="1382190" cy="769920"/>
            <a:chOff x="6378500" y="4137810"/>
            <a:chExt cx="1382190" cy="769920"/>
          </a:xfrm>
        </p:grpSpPr>
        <p:sp>
          <p:nvSpPr>
            <p:cNvPr id="170" name="직사각형 169"/>
            <p:cNvSpPr/>
            <p:nvPr/>
          </p:nvSpPr>
          <p:spPr>
            <a:xfrm>
              <a:off x="6378500" y="4480202"/>
              <a:ext cx="1382190" cy="4275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dirty="0" err="1">
                  <a:solidFill>
                    <a:schemeClr val="tx1"/>
                  </a:solidFill>
                </a:rPr>
                <a:t>getConnection</a:t>
              </a:r>
              <a:r>
                <a:rPr lang="en-US" altLang="ko-KR" sz="1200" dirty="0">
                  <a:solidFill>
                    <a:schemeClr val="tx1"/>
                  </a:solidFill>
                </a:rPr>
                <a:t>()</a:t>
              </a:r>
            </a:p>
          </p:txBody>
        </p:sp>
        <p:sp>
          <p:nvSpPr>
            <p:cNvPr id="171" name="직사각형 170"/>
            <p:cNvSpPr/>
            <p:nvPr/>
          </p:nvSpPr>
          <p:spPr>
            <a:xfrm>
              <a:off x="6378500" y="4137810"/>
              <a:ext cx="1382190" cy="262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OChildConnection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2" name="직사각형 171"/>
            <p:cNvSpPr/>
            <p:nvPr/>
          </p:nvSpPr>
          <p:spPr>
            <a:xfrm>
              <a:off x="6378500" y="4401431"/>
              <a:ext cx="1382190" cy="839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84" name="직선 화살표 연결선 183"/>
          <p:cNvCxnSpPr/>
          <p:nvPr/>
        </p:nvCxnSpPr>
        <p:spPr>
          <a:xfrm>
            <a:off x="3039144" y="3580335"/>
            <a:ext cx="289883" cy="8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직선 화살표 연결선 184"/>
          <p:cNvCxnSpPr/>
          <p:nvPr/>
        </p:nvCxnSpPr>
        <p:spPr>
          <a:xfrm>
            <a:off x="1592163" y="3587673"/>
            <a:ext cx="289883" cy="837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0" name="그룹 179"/>
          <p:cNvGrpSpPr/>
          <p:nvPr/>
        </p:nvGrpSpPr>
        <p:grpSpPr>
          <a:xfrm>
            <a:off x="416868" y="3113058"/>
            <a:ext cx="1254618" cy="1235490"/>
            <a:chOff x="7244580" y="1215042"/>
            <a:chExt cx="992510" cy="11603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81" name="직사각형 180"/>
            <p:cNvSpPr/>
            <p:nvPr/>
          </p:nvSpPr>
          <p:spPr>
            <a:xfrm>
              <a:off x="7244580" y="1614959"/>
              <a:ext cx="992510" cy="76046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200" b="1" dirty="0" smtClean="0">
                  <a:solidFill>
                    <a:srgbClr val="0000FF"/>
                  </a:solidFill>
                </a:rPr>
                <a:t>main() {</a:t>
              </a:r>
            </a:p>
            <a:p>
              <a:r>
                <a:rPr lang="en-US" altLang="ko-KR" sz="1200" dirty="0" smtClean="0">
                  <a:solidFill>
                    <a:schemeClr val="tx1"/>
                  </a:solidFill>
                </a:rPr>
                <a:t>new </a:t>
              </a:r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(con )</a:t>
              </a:r>
            </a:p>
            <a:p>
              <a:r>
                <a:rPr lang="en-US" altLang="ko-KR" sz="1200" dirty="0" err="1" smtClean="0">
                  <a:solidFill>
                    <a:schemeClr val="tx1"/>
                  </a:solidFill>
                </a:rPr>
                <a:t>parentConnection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200" b="1" dirty="0" smtClean="0">
                  <a:solidFill>
                    <a:srgbClr val="0000FF"/>
                  </a:solidFill>
                </a:rPr>
                <a:t>}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 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2" name="직사각형 181"/>
            <p:cNvSpPr/>
            <p:nvPr/>
          </p:nvSpPr>
          <p:spPr>
            <a:xfrm>
              <a:off x="7244580" y="1215042"/>
              <a:ext cx="992510" cy="32346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UserDao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3" name="직사각형 182"/>
            <p:cNvSpPr/>
            <p:nvPr/>
          </p:nvSpPr>
          <p:spPr>
            <a:xfrm>
              <a:off x="7244580" y="1539968"/>
              <a:ext cx="992510" cy="11512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174" name="자유형 173"/>
          <p:cNvSpPr/>
          <p:nvPr/>
        </p:nvSpPr>
        <p:spPr>
          <a:xfrm>
            <a:off x="879401" y="4272348"/>
            <a:ext cx="2524137" cy="513394"/>
          </a:xfrm>
          <a:custGeom>
            <a:avLst/>
            <a:gdLst>
              <a:gd name="connsiteX0" fmla="*/ 0 w 3063240"/>
              <a:gd name="connsiteY0" fmla="*/ 0 h 626110"/>
              <a:gd name="connsiteX1" fmla="*/ 236220 w 3063240"/>
              <a:gd name="connsiteY1" fmla="*/ 289560 h 626110"/>
              <a:gd name="connsiteX2" fmla="*/ 891540 w 3063240"/>
              <a:gd name="connsiteY2" fmla="*/ 571500 h 626110"/>
              <a:gd name="connsiteX3" fmla="*/ 3063240 w 3063240"/>
              <a:gd name="connsiteY3" fmla="*/ 617220 h 62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3240" h="626110">
                <a:moveTo>
                  <a:pt x="0" y="0"/>
                </a:moveTo>
                <a:cubicBezTo>
                  <a:pt x="43815" y="97155"/>
                  <a:pt x="87630" y="194310"/>
                  <a:pt x="236220" y="289560"/>
                </a:cubicBezTo>
                <a:cubicBezTo>
                  <a:pt x="384810" y="384810"/>
                  <a:pt x="420370" y="516890"/>
                  <a:pt x="891540" y="571500"/>
                </a:cubicBezTo>
                <a:cubicBezTo>
                  <a:pt x="1362710" y="626110"/>
                  <a:pt x="2212975" y="621665"/>
                  <a:pt x="3063240" y="617220"/>
                </a:cubicBezTo>
              </a:path>
            </a:pathLst>
          </a:custGeom>
          <a:ln w="28575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86" name="직선 화살표 연결선 185"/>
          <p:cNvCxnSpPr/>
          <p:nvPr/>
        </p:nvCxnSpPr>
        <p:spPr>
          <a:xfrm flipV="1">
            <a:off x="1424870" y="4022308"/>
            <a:ext cx="0" cy="144016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1986608" y="4461154"/>
            <a:ext cx="797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solidFill>
                  <a:srgbClr val="0000FF"/>
                </a:solidFill>
              </a:rPr>
              <a:t>&lt;&lt;</a:t>
            </a:r>
            <a:r>
              <a:rPr lang="ko-KR" altLang="en-US" sz="1200" dirty="0" smtClean="0">
                <a:solidFill>
                  <a:srgbClr val="0000FF"/>
                </a:solidFill>
              </a:rPr>
              <a:t>생성</a:t>
            </a:r>
            <a:r>
              <a:rPr lang="en-US" altLang="ko-KR" sz="1200" dirty="0" smtClean="0">
                <a:solidFill>
                  <a:srgbClr val="0000FF"/>
                </a:solidFill>
              </a:rPr>
              <a:t>&gt;&gt;</a:t>
            </a:r>
            <a:endParaRPr lang="ko-KR" altLang="en-US" sz="1200" dirty="0">
              <a:solidFill>
                <a:srgbClr val="0000FF"/>
              </a:solidFill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1649614" y="336937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00FF"/>
                </a:solidFill>
              </a:rPr>
              <a:t>사용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077808" y="3307228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 smtClean="0">
                <a:solidFill>
                  <a:srgbClr val="0000FF"/>
                </a:solidFill>
              </a:rPr>
              <a:t>사용</a:t>
            </a:r>
            <a:endParaRPr lang="ko-KR" altLang="en-US" sz="1000" dirty="0">
              <a:solidFill>
                <a:srgbClr val="0000FF"/>
              </a:solidFill>
            </a:endParaRPr>
          </a:p>
        </p:txBody>
      </p:sp>
      <p:sp>
        <p:nvSpPr>
          <p:cNvPr id="191" name="오른쪽 화살표 190"/>
          <p:cNvSpPr/>
          <p:nvPr/>
        </p:nvSpPr>
        <p:spPr>
          <a:xfrm flipH="1">
            <a:off x="5109698" y="3996319"/>
            <a:ext cx="154069" cy="2424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680499" y="698117"/>
            <a:ext cx="7809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2" name="직사각형 191"/>
          <p:cNvSpPr/>
          <p:nvPr/>
        </p:nvSpPr>
        <p:spPr>
          <a:xfrm>
            <a:off x="2938535" y="691829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Spring2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3" name="직사각형 192"/>
          <p:cNvSpPr/>
          <p:nvPr/>
        </p:nvSpPr>
        <p:spPr>
          <a:xfrm>
            <a:off x="5196571" y="685541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Spring4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4" name="직사각형 193"/>
          <p:cNvSpPr/>
          <p:nvPr/>
        </p:nvSpPr>
        <p:spPr>
          <a:xfrm>
            <a:off x="7463458" y="2667503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Spring5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sp>
        <p:nvSpPr>
          <p:cNvPr id="195" name="직사각형 194"/>
          <p:cNvSpPr/>
          <p:nvPr/>
        </p:nvSpPr>
        <p:spPr>
          <a:xfrm>
            <a:off x="2110966" y="2688208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Spring6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9567410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79673"/>
            <a:ext cx="8153400" cy="646931"/>
          </a:xfrm>
        </p:spPr>
        <p:txBody>
          <a:bodyPr/>
          <a:lstStyle/>
          <a:p>
            <a:r>
              <a:rPr lang="en-US" altLang="ko-KR" dirty="0"/>
              <a:t>Dependency </a:t>
            </a:r>
            <a:r>
              <a:rPr lang="ko-KR" altLang="en-US" dirty="0"/>
              <a:t>정리</a:t>
            </a:r>
            <a:r>
              <a:rPr lang="en-US" altLang="ko-KR" dirty="0"/>
              <a:t> </a:t>
            </a:r>
            <a:endParaRPr lang="ko-KR" altLang="en-US" dirty="0"/>
          </a:p>
        </p:txBody>
      </p:sp>
      <p:grpSp>
        <p:nvGrpSpPr>
          <p:cNvPr id="66" name="그룹 65"/>
          <p:cNvGrpSpPr/>
          <p:nvPr/>
        </p:nvGrpSpPr>
        <p:grpSpPr>
          <a:xfrm>
            <a:off x="494657" y="763999"/>
            <a:ext cx="5654492" cy="2141096"/>
            <a:chOff x="404366" y="716389"/>
            <a:chExt cx="5654492" cy="2141096"/>
          </a:xfrm>
        </p:grpSpPr>
        <p:sp>
          <p:nvSpPr>
            <p:cNvPr id="35" name="직사각형 34"/>
            <p:cNvSpPr/>
            <p:nvPr/>
          </p:nvSpPr>
          <p:spPr>
            <a:xfrm>
              <a:off x="404366" y="716389"/>
              <a:ext cx="4730173" cy="214109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6" name="그룹 35"/>
            <p:cNvGrpSpPr/>
            <p:nvPr/>
          </p:nvGrpSpPr>
          <p:grpSpPr>
            <a:xfrm>
              <a:off x="2009423" y="825701"/>
              <a:ext cx="1152129" cy="1235490"/>
              <a:chOff x="7236296" y="1215042"/>
              <a:chExt cx="1000794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37" name="직사각형 36"/>
              <p:cNvSpPr/>
              <p:nvPr/>
            </p:nvSpPr>
            <p:spPr>
              <a:xfrm>
                <a:off x="7244580" y="1681045"/>
                <a:ext cx="992510" cy="694383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userDao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200" b="1" dirty="0" err="1" smtClean="0">
                    <a:solidFill>
                      <a:srgbClr val="0000FF"/>
                    </a:solidFill>
                  </a:rPr>
                  <a:t>pCon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add()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get()</a:t>
                </a: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7236296" y="1215042"/>
                <a:ext cx="1000794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7244580" y="1539968"/>
                <a:ext cx="992510" cy="14107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100" dirty="0" err="1" smtClean="0">
                    <a:solidFill>
                      <a:schemeClr val="tx1"/>
                    </a:solidFill>
                  </a:rPr>
                  <a:t>parentConnectio</a:t>
                </a:r>
                <a:r>
                  <a:rPr lang="ko-KR" altLang="en-US" sz="11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3470486" y="820367"/>
              <a:ext cx="1391083" cy="891568"/>
              <a:chOff x="6348703" y="3069054"/>
              <a:chExt cx="1382190" cy="891568"/>
            </a:xfrm>
          </p:grpSpPr>
          <p:sp>
            <p:nvSpPr>
              <p:cNvPr id="41" name="직사각형 40"/>
              <p:cNvSpPr/>
              <p:nvPr/>
            </p:nvSpPr>
            <p:spPr>
              <a:xfrm>
                <a:off x="6348703" y="3533094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()</a:t>
                </a: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6348703" y="3069054"/>
                <a:ext cx="1382190" cy="38408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ts val="1200"/>
                  </a:lnSpc>
                </a:pPr>
                <a:r>
                  <a:rPr lang="en-US" altLang="ko-KR" sz="1200" dirty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200" dirty="0" err="1">
                    <a:solidFill>
                      <a:schemeClr val="tx1"/>
                    </a:solidFill>
                  </a:rPr>
                  <a:t>ParentConnection</a:t>
                </a:r>
                <a:r>
                  <a:rPr lang="ko-KR" altLang="en-US" sz="1200" dirty="0">
                    <a:solidFill>
                      <a:schemeClr val="tx1"/>
                    </a:solidFill>
                  </a:rPr>
                  <a:t> </a:t>
                </a:r>
              </a:p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6348703" y="3454323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4" name="그룹 43"/>
            <p:cNvGrpSpPr/>
            <p:nvPr/>
          </p:nvGrpSpPr>
          <p:grpSpPr>
            <a:xfrm>
              <a:off x="4046901" y="1711935"/>
              <a:ext cx="158847" cy="247070"/>
              <a:chOff x="5316770" y="5058386"/>
              <a:chExt cx="158847" cy="317261"/>
            </a:xfrm>
          </p:grpSpPr>
          <p:sp>
            <p:nvSpPr>
              <p:cNvPr id="45" name="이등변 삼각형 44"/>
              <p:cNvSpPr/>
              <p:nvPr/>
            </p:nvSpPr>
            <p:spPr>
              <a:xfrm>
                <a:off x="5316770" y="5058386"/>
                <a:ext cx="158847" cy="176879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cxnSp>
            <p:nvCxnSpPr>
              <p:cNvPr id="46" name="직선 연결선 45"/>
              <p:cNvCxnSpPr>
                <a:stCxn id="45" idx="3"/>
              </p:cNvCxnSpPr>
              <p:nvPr/>
            </p:nvCxnSpPr>
            <p:spPr>
              <a:xfrm>
                <a:off x="5396193" y="5235265"/>
                <a:ext cx="3781" cy="14038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그룹 46"/>
            <p:cNvGrpSpPr/>
            <p:nvPr/>
          </p:nvGrpSpPr>
          <p:grpSpPr>
            <a:xfrm>
              <a:off x="3488903" y="1917698"/>
              <a:ext cx="1382190" cy="769920"/>
              <a:chOff x="6378500" y="4137810"/>
              <a:chExt cx="1382190" cy="769920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6378500" y="4480202"/>
                <a:ext cx="1382190" cy="42752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dirty="0" err="1">
                    <a:solidFill>
                      <a:schemeClr val="tx1"/>
                    </a:solidFill>
                  </a:rPr>
                  <a:t>getConnection</a:t>
                </a:r>
                <a:r>
                  <a:rPr lang="en-US" altLang="ko-KR" sz="1200" dirty="0">
                    <a:solidFill>
                      <a:schemeClr val="tx1"/>
                    </a:solidFill>
                  </a:rPr>
                  <a:t>()</a:t>
                </a:r>
              </a:p>
            </p:txBody>
          </p:sp>
          <p:sp>
            <p:nvSpPr>
              <p:cNvPr id="49" name="직사각형 48"/>
              <p:cNvSpPr/>
              <p:nvPr/>
            </p:nvSpPr>
            <p:spPr>
              <a:xfrm>
                <a:off x="6378500" y="4137810"/>
                <a:ext cx="1382190" cy="2624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OChildConnection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직사각형 49"/>
              <p:cNvSpPr/>
              <p:nvPr/>
            </p:nvSpPr>
            <p:spPr>
              <a:xfrm>
                <a:off x="6378500" y="4401431"/>
                <a:ext cx="1382190" cy="8392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51" name="직선 화살표 연결선 50"/>
            <p:cNvCxnSpPr/>
            <p:nvPr/>
          </p:nvCxnSpPr>
          <p:spPr>
            <a:xfrm>
              <a:off x="3140173" y="1269962"/>
              <a:ext cx="289883" cy="83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화살표 연결선 51"/>
            <p:cNvCxnSpPr/>
            <p:nvPr/>
          </p:nvCxnSpPr>
          <p:spPr>
            <a:xfrm>
              <a:off x="1693192" y="1277300"/>
              <a:ext cx="289883" cy="83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그룹 52"/>
            <p:cNvGrpSpPr/>
            <p:nvPr/>
          </p:nvGrpSpPr>
          <p:grpSpPr>
            <a:xfrm>
              <a:off x="517897" y="802685"/>
              <a:ext cx="1254618" cy="1235490"/>
              <a:chOff x="7244580" y="1215042"/>
              <a:chExt cx="992510" cy="1160386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54" name="직사각형 53"/>
              <p:cNvSpPr/>
              <p:nvPr/>
            </p:nvSpPr>
            <p:spPr>
              <a:xfrm>
                <a:off x="7244580" y="1614959"/>
                <a:ext cx="992510" cy="76046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main() {</a:t>
                </a:r>
              </a:p>
              <a:p>
                <a:r>
                  <a:rPr lang="en-US" altLang="ko-KR" sz="1200" dirty="0" smtClean="0">
                    <a:solidFill>
                      <a:schemeClr val="tx1"/>
                    </a:solidFill>
                  </a:rPr>
                  <a:t>new </a:t>
                </a:r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(con )</a:t>
                </a:r>
              </a:p>
              <a:p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parentConnection</a:t>
                </a:r>
                <a:r>
                  <a:rPr lang="en-US" altLang="ko-KR" sz="1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altLang="ko-KR" sz="1200" b="1" dirty="0" smtClean="0">
                    <a:solidFill>
                      <a:srgbClr val="0000FF"/>
                    </a:solidFill>
                  </a:rPr>
                  <a:t>}</a:t>
                </a:r>
                <a:r>
                  <a:rPr lang="ko-KR" altLang="en-US" sz="12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>
                <a:off x="7244580" y="1215042"/>
                <a:ext cx="992510" cy="32346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200" dirty="0" err="1" smtClean="0">
                    <a:solidFill>
                      <a:schemeClr val="tx1"/>
                    </a:solidFill>
                  </a:rPr>
                  <a:t>UserDao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>
                <a:off x="7244580" y="1539968"/>
                <a:ext cx="992510" cy="11512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자유형 56"/>
            <p:cNvSpPr/>
            <p:nvPr/>
          </p:nvSpPr>
          <p:spPr>
            <a:xfrm>
              <a:off x="980430" y="1961975"/>
              <a:ext cx="2524137" cy="513394"/>
            </a:xfrm>
            <a:custGeom>
              <a:avLst/>
              <a:gdLst>
                <a:gd name="connsiteX0" fmla="*/ 0 w 3063240"/>
                <a:gd name="connsiteY0" fmla="*/ 0 h 626110"/>
                <a:gd name="connsiteX1" fmla="*/ 236220 w 3063240"/>
                <a:gd name="connsiteY1" fmla="*/ 289560 h 626110"/>
                <a:gd name="connsiteX2" fmla="*/ 891540 w 3063240"/>
                <a:gd name="connsiteY2" fmla="*/ 571500 h 626110"/>
                <a:gd name="connsiteX3" fmla="*/ 3063240 w 3063240"/>
                <a:gd name="connsiteY3" fmla="*/ 617220 h 626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3240" h="626110">
                  <a:moveTo>
                    <a:pt x="0" y="0"/>
                  </a:moveTo>
                  <a:cubicBezTo>
                    <a:pt x="43815" y="97155"/>
                    <a:pt x="87630" y="194310"/>
                    <a:pt x="236220" y="289560"/>
                  </a:cubicBezTo>
                  <a:cubicBezTo>
                    <a:pt x="384810" y="384810"/>
                    <a:pt x="420370" y="516890"/>
                    <a:pt x="891540" y="571500"/>
                  </a:cubicBezTo>
                  <a:cubicBezTo>
                    <a:pt x="1362710" y="626110"/>
                    <a:pt x="2212975" y="621665"/>
                    <a:pt x="3063240" y="617220"/>
                  </a:cubicBezTo>
                </a:path>
              </a:pathLst>
            </a:custGeom>
            <a:ln w="28575">
              <a:solidFill>
                <a:srgbClr val="0000FF"/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58" name="직선 화살표 연결선 57"/>
            <p:cNvCxnSpPr/>
            <p:nvPr/>
          </p:nvCxnSpPr>
          <p:spPr>
            <a:xfrm>
              <a:off x="1525899" y="1855951"/>
              <a:ext cx="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2087637" y="2150781"/>
              <a:ext cx="7970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dirty="0" smtClean="0">
                  <a:solidFill>
                    <a:srgbClr val="0000FF"/>
                  </a:solidFill>
                </a:rPr>
                <a:t>&lt;&lt;</a:t>
              </a:r>
              <a:r>
                <a:rPr lang="ko-KR" altLang="en-US" sz="1200" dirty="0" smtClean="0">
                  <a:solidFill>
                    <a:srgbClr val="0000FF"/>
                  </a:solidFill>
                </a:rPr>
                <a:t>생성</a:t>
              </a:r>
              <a:r>
                <a:rPr lang="en-US" altLang="ko-KR" sz="1200" dirty="0" smtClean="0">
                  <a:solidFill>
                    <a:srgbClr val="0000FF"/>
                  </a:solidFill>
                </a:rPr>
                <a:t>&gt;&gt;</a:t>
              </a:r>
              <a:endParaRPr lang="ko-KR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750643" y="1059003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178837" y="996855"/>
              <a:ext cx="32573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00" dirty="0" smtClean="0">
                  <a:solidFill>
                    <a:srgbClr val="0000FF"/>
                  </a:solidFill>
                </a:rPr>
                <a:t>사용</a:t>
              </a:r>
              <a:endParaRPr lang="ko-KR" altLang="en-US" sz="1000" dirty="0">
                <a:solidFill>
                  <a:srgbClr val="0000FF"/>
                </a:solidFill>
              </a:endParaRPr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168871" y="720449"/>
              <a:ext cx="8899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b="1" dirty="0" smtClean="0">
                  <a:solidFill>
                    <a:srgbClr val="0000FF"/>
                  </a:solidFill>
                </a:rPr>
                <a:t>Spring6</a:t>
              </a:r>
              <a:r>
                <a:rPr lang="ko-KR" altLang="en-US" sz="1600" b="1" dirty="0" smtClean="0">
                  <a:solidFill>
                    <a:srgbClr val="0000FF"/>
                  </a:solidFill>
                </a:rPr>
                <a:t> </a:t>
              </a:r>
              <a:endParaRPr lang="ko-KR" altLang="en-US" sz="1600" dirty="0"/>
            </a:p>
          </p:txBody>
        </p:sp>
      </p:grpSp>
      <p:sp>
        <p:nvSpPr>
          <p:cNvPr id="69" name="직사각형 68"/>
          <p:cNvSpPr/>
          <p:nvPr/>
        </p:nvSpPr>
        <p:spPr>
          <a:xfrm>
            <a:off x="7728504" y="2953832"/>
            <a:ext cx="8899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b="1" dirty="0" smtClean="0">
                <a:solidFill>
                  <a:srgbClr val="0000FF"/>
                </a:solidFill>
              </a:rPr>
              <a:t>Spring7</a:t>
            </a:r>
            <a:r>
              <a:rPr lang="ko-KR" altLang="en-US" sz="1600" b="1" dirty="0" smtClean="0">
                <a:solidFill>
                  <a:srgbClr val="0000FF"/>
                </a:solidFill>
              </a:rPr>
              <a:t> </a:t>
            </a:r>
            <a:endParaRPr lang="ko-KR" altLang="en-US" sz="1600" dirty="0"/>
          </a:p>
        </p:txBody>
      </p:sp>
      <p:grpSp>
        <p:nvGrpSpPr>
          <p:cNvPr id="103" name="그룹 102"/>
          <p:cNvGrpSpPr/>
          <p:nvPr/>
        </p:nvGrpSpPr>
        <p:grpSpPr>
          <a:xfrm>
            <a:off x="1839036" y="3287266"/>
            <a:ext cx="7130785" cy="2952328"/>
            <a:chOff x="1905711" y="3573016"/>
            <a:chExt cx="7130785" cy="2952328"/>
          </a:xfrm>
        </p:grpSpPr>
        <p:grpSp>
          <p:nvGrpSpPr>
            <p:cNvPr id="72" name="그룹 71"/>
            <p:cNvGrpSpPr/>
            <p:nvPr/>
          </p:nvGrpSpPr>
          <p:grpSpPr>
            <a:xfrm>
              <a:off x="1905711" y="3755560"/>
              <a:ext cx="6906109" cy="2584244"/>
              <a:chOff x="1331640" y="1916832"/>
              <a:chExt cx="6220849" cy="2167861"/>
            </a:xfrm>
          </p:grpSpPr>
          <p:grpSp>
            <p:nvGrpSpPr>
              <p:cNvPr id="73" name="그룹 72"/>
              <p:cNvGrpSpPr/>
              <p:nvPr/>
            </p:nvGrpSpPr>
            <p:grpSpPr>
              <a:xfrm>
                <a:off x="5868144" y="2064364"/>
                <a:ext cx="1684345" cy="612052"/>
                <a:chOff x="824519" y="1389457"/>
                <a:chExt cx="1172255" cy="490369"/>
              </a:xfrm>
            </p:grpSpPr>
            <p:sp>
              <p:nvSpPr>
                <p:cNvPr id="100" name="직사각형 99"/>
                <p:cNvSpPr/>
                <p:nvPr/>
              </p:nvSpPr>
              <p:spPr>
                <a:xfrm>
                  <a:off x="824519" y="1625522"/>
                  <a:ext cx="1172255" cy="25430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getConnection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직사각형 100"/>
                <p:cNvSpPr/>
                <p:nvPr/>
              </p:nvSpPr>
              <p:spPr>
                <a:xfrm>
                  <a:off x="824519" y="1389457"/>
                  <a:ext cx="1172255" cy="229465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smtClean="0">
                      <a:solidFill>
                        <a:srgbClr val="0000FF"/>
                      </a:solidFill>
                    </a:rPr>
                    <a:t>interface </a:t>
                  </a:r>
                  <a:r>
                    <a:rPr lang="en-US" altLang="ko-KR" sz="1200" dirty="0" err="1" smtClean="0">
                      <a:solidFill>
                        <a:srgbClr val="0000FF"/>
                      </a:solidFill>
                    </a:rPr>
                    <a:t>Parent</a:t>
                  </a:r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Connection</a:t>
                  </a:r>
                  <a:r>
                    <a:rPr lang="ko-KR" altLang="en-US" sz="1200" dirty="0" smtClean="0">
                      <a:solidFill>
                        <a:schemeClr val="tx1"/>
                      </a:solidFill>
                    </a:rPr>
                    <a:t> 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74" name="그룹 73"/>
              <p:cNvGrpSpPr/>
              <p:nvPr/>
            </p:nvGrpSpPr>
            <p:grpSpPr>
              <a:xfrm>
                <a:off x="5868144" y="3125728"/>
                <a:ext cx="1684345" cy="648073"/>
                <a:chOff x="755576" y="1312894"/>
                <a:chExt cx="1296144" cy="519229"/>
              </a:xfrm>
              <a:solidFill>
                <a:schemeClr val="bg1"/>
              </a:solidFill>
            </p:grpSpPr>
            <p:sp>
              <p:nvSpPr>
                <p:cNvPr id="98" name="직사각형 97"/>
                <p:cNvSpPr/>
                <p:nvPr/>
              </p:nvSpPr>
              <p:spPr>
                <a:xfrm>
                  <a:off x="755576" y="1548916"/>
                  <a:ext cx="1296144" cy="28320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getConnection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직사각형 98"/>
                <p:cNvSpPr/>
                <p:nvPr/>
              </p:nvSpPr>
              <p:spPr>
                <a:xfrm>
                  <a:off x="755576" y="1312894"/>
                  <a:ext cx="1296144" cy="23228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OChildConnectionr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5" name="이등변 삼각형 74"/>
              <p:cNvSpPr/>
              <p:nvPr/>
            </p:nvSpPr>
            <p:spPr>
              <a:xfrm flipH="1">
                <a:off x="6637372" y="2708920"/>
                <a:ext cx="144016" cy="144016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cxnSp>
            <p:nvCxnSpPr>
              <p:cNvPr id="76" name="직선 연결선 75"/>
              <p:cNvCxnSpPr>
                <a:stCxn id="75" idx="3"/>
                <a:endCxn id="99" idx="0"/>
              </p:cNvCxnSpPr>
              <p:nvPr/>
            </p:nvCxnSpPr>
            <p:spPr>
              <a:xfrm>
                <a:off x="6709380" y="2852936"/>
                <a:ext cx="937" cy="27279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7" name="그룹 76"/>
              <p:cNvGrpSpPr/>
              <p:nvPr/>
            </p:nvGrpSpPr>
            <p:grpSpPr>
              <a:xfrm>
                <a:off x="3419872" y="1916832"/>
                <a:ext cx="1385297" cy="1232180"/>
                <a:chOff x="755576" y="1370965"/>
                <a:chExt cx="1296144" cy="987206"/>
              </a:xfrm>
            </p:grpSpPr>
            <p:sp>
              <p:nvSpPr>
                <p:cNvPr id="95" name="직사각형 94"/>
                <p:cNvSpPr/>
                <p:nvPr/>
              </p:nvSpPr>
              <p:spPr>
                <a:xfrm>
                  <a:off x="755576" y="1777462"/>
                  <a:ext cx="1296144" cy="580709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</a:t>
                  </a:r>
                </a:p>
                <a:p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add()</a:t>
                  </a:r>
                </a:p>
                <a:p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get()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직사각형 95"/>
                <p:cNvSpPr/>
                <p:nvPr/>
              </p:nvSpPr>
              <p:spPr>
                <a:xfrm>
                  <a:off x="755576" y="1370965"/>
                  <a:ext cx="1296144" cy="23228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7" name="직사각형 96"/>
                <p:cNvSpPr/>
                <p:nvPr/>
              </p:nvSpPr>
              <p:spPr>
                <a:xfrm>
                  <a:off x="755576" y="1603249"/>
                  <a:ext cx="1296144" cy="17421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ParentConnection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78" name="직선 화살표 연결선 77"/>
              <p:cNvCxnSpPr/>
              <p:nvPr/>
            </p:nvCxnSpPr>
            <p:spPr>
              <a:xfrm>
                <a:off x="4788024" y="2348880"/>
                <a:ext cx="1080120" cy="18121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그룹 25"/>
              <p:cNvGrpSpPr/>
              <p:nvPr/>
            </p:nvGrpSpPr>
            <p:grpSpPr>
              <a:xfrm>
                <a:off x="1403648" y="2204864"/>
                <a:ext cx="1385297" cy="797294"/>
                <a:chOff x="755576" y="1560230"/>
                <a:chExt cx="1296144" cy="638781"/>
              </a:xfrm>
            </p:grpSpPr>
            <p:sp>
              <p:nvSpPr>
                <p:cNvPr id="93" name="직사각형 92"/>
                <p:cNvSpPr/>
                <p:nvPr/>
              </p:nvSpPr>
              <p:spPr>
                <a:xfrm>
                  <a:off x="755576" y="1792515"/>
                  <a:ext cx="1296144" cy="406496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4" name="직사각형 93"/>
                <p:cNvSpPr/>
                <p:nvPr/>
              </p:nvSpPr>
              <p:spPr>
                <a:xfrm>
                  <a:off x="755576" y="1560230"/>
                  <a:ext cx="1296144" cy="232284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UserDaoTest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0" name="직선 화살표 연결선 79"/>
              <p:cNvCxnSpPr/>
              <p:nvPr/>
            </p:nvCxnSpPr>
            <p:spPr>
              <a:xfrm>
                <a:off x="2788945" y="2481775"/>
                <a:ext cx="623384" cy="13228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자유형 80"/>
              <p:cNvSpPr/>
              <p:nvPr/>
            </p:nvSpPr>
            <p:spPr>
              <a:xfrm>
                <a:off x="1553349" y="2964358"/>
                <a:ext cx="1362467" cy="630224"/>
              </a:xfrm>
              <a:custGeom>
                <a:avLst/>
                <a:gdLst>
                  <a:gd name="connsiteX0" fmla="*/ 0 w 3063240"/>
                  <a:gd name="connsiteY0" fmla="*/ 0 h 626110"/>
                  <a:gd name="connsiteX1" fmla="*/ 236220 w 3063240"/>
                  <a:gd name="connsiteY1" fmla="*/ 289560 h 626110"/>
                  <a:gd name="connsiteX2" fmla="*/ 891540 w 3063240"/>
                  <a:gd name="connsiteY2" fmla="*/ 571500 h 626110"/>
                  <a:gd name="connsiteX3" fmla="*/ 3063240 w 3063240"/>
                  <a:gd name="connsiteY3" fmla="*/ 617220 h 6261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63240" h="626110">
                    <a:moveTo>
                      <a:pt x="0" y="0"/>
                    </a:moveTo>
                    <a:cubicBezTo>
                      <a:pt x="43815" y="97155"/>
                      <a:pt x="87630" y="194310"/>
                      <a:pt x="236220" y="289560"/>
                    </a:cubicBezTo>
                    <a:cubicBezTo>
                      <a:pt x="384810" y="384810"/>
                      <a:pt x="420370" y="516890"/>
                      <a:pt x="891540" y="571500"/>
                    </a:cubicBezTo>
                    <a:cubicBezTo>
                      <a:pt x="1362710" y="626110"/>
                      <a:pt x="2212975" y="621665"/>
                      <a:pt x="3063240" y="617220"/>
                    </a:cubicBezTo>
                  </a:path>
                </a:pathLst>
              </a:custGeom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123728" y="3356992"/>
                <a:ext cx="38664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 smtClean="0">
                    <a:solidFill>
                      <a:srgbClr val="0000FF"/>
                    </a:solidFill>
                  </a:rPr>
                  <a:t>요청</a:t>
                </a:r>
                <a:r>
                  <a:rPr lang="en-US" altLang="ko-KR" sz="1200" dirty="0" smtClean="0">
                    <a:solidFill>
                      <a:srgbClr val="0000FF"/>
                    </a:solidFill>
                  </a:rPr>
                  <a:t> 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771800" y="2276872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148064" y="2132856"/>
                <a:ext cx="32573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사용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grpSp>
            <p:nvGrpSpPr>
              <p:cNvPr id="85" name="그룹 84"/>
              <p:cNvGrpSpPr/>
              <p:nvPr/>
            </p:nvGrpSpPr>
            <p:grpSpPr>
              <a:xfrm>
                <a:off x="2941340" y="3436620"/>
                <a:ext cx="2376264" cy="648073"/>
                <a:chOff x="755576" y="1312894"/>
                <a:chExt cx="1296144" cy="519229"/>
              </a:xfrm>
              <a:solidFill>
                <a:schemeClr val="bg1"/>
              </a:solidFill>
            </p:grpSpPr>
            <p:sp>
              <p:nvSpPr>
                <p:cNvPr id="91" name="직사각형 90"/>
                <p:cNvSpPr/>
                <p:nvPr/>
              </p:nvSpPr>
              <p:spPr>
                <a:xfrm>
                  <a:off x="755576" y="1548916"/>
                  <a:ext cx="1296144" cy="283207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altLang="ko-KR" sz="1200" dirty="0" err="1" smtClean="0">
                      <a:solidFill>
                        <a:srgbClr val="0000FF"/>
                      </a:solidFill>
                      <a:latin typeface="Tw Cen MT" pitchFamily="34" charset="0"/>
                    </a:rPr>
                    <a:t>userDao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  <a:latin typeface="Tw Cen MT" pitchFamily="34" charset="0"/>
                    </a:rPr>
                    <a:t>( )</a:t>
                  </a:r>
                  <a:r>
                    <a:rPr lang="en-US" altLang="ko-KR" sz="1200" b="1" dirty="0" smtClean="0">
                      <a:solidFill>
                        <a:srgbClr val="0000FF"/>
                      </a:solidFill>
                      <a:latin typeface="Tw Cen MT" pitchFamily="34" charset="0"/>
                    </a:rPr>
                    <a:t>{</a:t>
                  </a:r>
                  <a:r>
                    <a:rPr lang="en-US" altLang="ko-KR" sz="1200" dirty="0" smtClean="0">
                      <a:solidFill>
                        <a:srgbClr val="0000FF"/>
                      </a:solidFill>
                      <a:latin typeface="Tw Cen MT" pitchFamily="34" charset="0"/>
                    </a:rPr>
                    <a:t> return  </a:t>
                  </a:r>
                  <a:endParaRPr lang="en-US" altLang="ko-KR" sz="1200" dirty="0" smtClean="0">
                    <a:solidFill>
                      <a:schemeClr val="tx1"/>
                    </a:solidFill>
                  </a:endParaRPr>
                </a:p>
                <a:p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      </a:t>
                  </a:r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UserDao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(new </a:t>
                  </a:r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OChildConnection</a:t>
                  </a:r>
                  <a:r>
                    <a:rPr lang="en-US" altLang="ko-KR" sz="1200" dirty="0" smtClean="0">
                      <a:solidFill>
                        <a:schemeClr val="tx1"/>
                      </a:solidFill>
                    </a:rPr>
                    <a:t>());</a:t>
                  </a:r>
                  <a:r>
                    <a:rPr lang="en-US" altLang="ko-KR" sz="1200" b="1" dirty="0" smtClean="0">
                      <a:solidFill>
                        <a:schemeClr val="tx1"/>
                      </a:solidFill>
                    </a:rPr>
                    <a:t> }</a:t>
                  </a:r>
                  <a:endParaRPr lang="ko-KR" altLang="en-US" sz="1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2" name="직사각형 91"/>
                <p:cNvSpPr/>
                <p:nvPr/>
              </p:nvSpPr>
              <p:spPr>
                <a:xfrm>
                  <a:off x="755576" y="1312894"/>
                  <a:ext cx="1296144" cy="232284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200" dirty="0" err="1" smtClean="0">
                      <a:solidFill>
                        <a:schemeClr val="tx1"/>
                      </a:solidFill>
                    </a:rPr>
                    <a:t>DaoFatory</a:t>
                  </a:r>
                  <a:endParaRPr lang="ko-KR" alt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86" name="직선 화살표 연결선 85"/>
              <p:cNvCxnSpPr>
                <a:endCxn id="98" idx="1"/>
              </p:cNvCxnSpPr>
              <p:nvPr/>
            </p:nvCxnSpPr>
            <p:spPr>
              <a:xfrm flipV="1">
                <a:off x="5328083" y="3597060"/>
                <a:ext cx="540060" cy="64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TextBox 86"/>
              <p:cNvSpPr txBox="1"/>
              <p:nvPr/>
            </p:nvSpPr>
            <p:spPr>
              <a:xfrm>
                <a:off x="5381992" y="3326512"/>
                <a:ext cx="3946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200" dirty="0" smtClean="0">
                    <a:solidFill>
                      <a:srgbClr val="0000FF"/>
                    </a:solidFill>
                  </a:rPr>
                  <a:t> </a:t>
                </a:r>
                <a:endParaRPr lang="ko-KR" altLang="en-US" sz="12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88" name="직선 화살표 연결선 87"/>
              <p:cNvCxnSpPr>
                <a:stCxn id="92" idx="0"/>
                <a:endCxn id="95" idx="2"/>
              </p:cNvCxnSpPr>
              <p:nvPr/>
            </p:nvCxnSpPr>
            <p:spPr>
              <a:xfrm flipH="1" flipV="1">
                <a:off x="4112521" y="3149012"/>
                <a:ext cx="16951" cy="2876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3758952" y="3201928"/>
                <a:ext cx="3882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000" dirty="0" smtClean="0">
                    <a:solidFill>
                      <a:srgbClr val="0000FF"/>
                    </a:solidFill>
                  </a:rPr>
                  <a:t>생성</a:t>
                </a:r>
                <a:r>
                  <a:rPr lang="en-US" altLang="ko-KR" sz="1000" dirty="0" smtClean="0">
                    <a:solidFill>
                      <a:srgbClr val="0000FF"/>
                    </a:solidFill>
                  </a:rPr>
                  <a:t> </a:t>
                </a:r>
                <a:endParaRPr lang="ko-KR" altLang="en-US" sz="10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90" name="직사각형 89"/>
              <p:cNvSpPr/>
              <p:nvPr/>
            </p:nvSpPr>
            <p:spPr>
              <a:xfrm>
                <a:off x="1331640" y="2466608"/>
                <a:ext cx="1872208" cy="335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UserDao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dao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=</a:t>
                </a:r>
              </a:p>
              <a:p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new</a:t>
                </a:r>
                <a:r>
                  <a:rPr lang="ko-KR" altLang="en-US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 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DaoFactory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().</a:t>
                </a:r>
                <a:r>
                  <a:rPr lang="en-US" altLang="ko-KR" sz="1000" dirty="0" err="1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userDao</a:t>
                </a:r>
                <a:r>
                  <a:rPr lang="en-US" altLang="ko-KR" sz="1000" dirty="0" smtClean="0">
                    <a:solidFill>
                      <a:srgbClr val="0000FF"/>
                    </a:solidFill>
                    <a:latin typeface="Tw Cen MT" pitchFamily="34" charset="0"/>
                    <a:ea typeface="+mj-ea"/>
                  </a:rPr>
                  <a:t>();</a:t>
                </a:r>
              </a:p>
            </p:txBody>
          </p:sp>
        </p:grpSp>
        <p:sp>
          <p:nvSpPr>
            <p:cNvPr id="102" name="직사각형 101"/>
            <p:cNvSpPr/>
            <p:nvPr/>
          </p:nvSpPr>
          <p:spPr>
            <a:xfrm>
              <a:off x="1905711" y="3573016"/>
              <a:ext cx="7130785" cy="29523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4" name="오른쪽 화살표 103"/>
          <p:cNvSpPr/>
          <p:nvPr/>
        </p:nvSpPr>
        <p:spPr>
          <a:xfrm>
            <a:off x="135310" y="1545781"/>
            <a:ext cx="288032" cy="46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5" name="오른쪽 화살표 104"/>
          <p:cNvSpPr/>
          <p:nvPr/>
        </p:nvSpPr>
        <p:spPr>
          <a:xfrm rot="5400000">
            <a:off x="3520376" y="2872955"/>
            <a:ext cx="288032" cy="460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9" name="직사각형 108"/>
          <p:cNvSpPr/>
          <p:nvPr/>
        </p:nvSpPr>
        <p:spPr>
          <a:xfrm>
            <a:off x="1919302" y="3798684"/>
            <a:ext cx="1537569" cy="96867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0" name="직사각형 109"/>
          <p:cNvSpPr/>
          <p:nvPr/>
        </p:nvSpPr>
        <p:spPr>
          <a:xfrm>
            <a:off x="3626053" y="5281505"/>
            <a:ext cx="2649656" cy="78687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직사각형 110"/>
          <p:cNvSpPr/>
          <p:nvPr/>
        </p:nvSpPr>
        <p:spPr>
          <a:xfrm>
            <a:off x="6874541" y="4910899"/>
            <a:ext cx="1870604" cy="78542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16" y="1602193"/>
            <a:ext cx="3809037" cy="625547"/>
          </a:xfrm>
          <a:prstGeom prst="rect">
            <a:avLst/>
          </a:prstGeom>
          <a:noFill/>
          <a:ln w="9525">
            <a:solidFill>
              <a:srgbClr val="FF0000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6552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Error message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8" y="1347637"/>
            <a:ext cx="3392685" cy="3600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1792255"/>
            <a:ext cx="4834805" cy="3280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5" y="4335734"/>
            <a:ext cx="7355085" cy="42964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" y="2975992"/>
            <a:ext cx="5200619" cy="89192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2219325"/>
            <a:ext cx="5190965" cy="64350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71" y="3953247"/>
            <a:ext cx="6576731" cy="2880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25" y="980728"/>
            <a:ext cx="5010150" cy="2857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68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LoginForm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960440" cy="473416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" name="_x202081944" descr="EMB00001ee815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77" y="4365104"/>
            <a:ext cx="5964711" cy="223224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45813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의존관계 연습 프로젝트 생성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5904656" cy="5067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995936" y="978840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File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Dynamic Web Project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</p:cNvCxnSpPr>
          <p:nvPr/>
        </p:nvCxnSpPr>
        <p:spPr bwMode="auto">
          <a:xfrm flipH="1">
            <a:off x="1187624" y="1196752"/>
            <a:ext cx="2952328" cy="36004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168574" y="1835299"/>
            <a:ext cx="1008112" cy="14401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499992" y="2276871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9" name="직선 화살표 연결선 8"/>
          <p:cNvCxnSpPr>
            <a:cxnSpLocks noChangeShapeType="1"/>
          </p:cNvCxnSpPr>
          <p:nvPr/>
        </p:nvCxnSpPr>
        <p:spPr bwMode="auto">
          <a:xfrm flipH="1">
            <a:off x="5724128" y="1273986"/>
            <a:ext cx="432048" cy="100288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783" y="2708920"/>
            <a:ext cx="5032785" cy="397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355975" y="3586689"/>
            <a:ext cx="18002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21072" y="4221088"/>
            <a:ext cx="381642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2.  Project name :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HelloApp</a:t>
            </a:r>
            <a:r>
              <a:rPr lang="en-US" altLang="ko-KR" sz="1600" b="1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입력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23" name="직선 화살표 연결선 22"/>
          <p:cNvCxnSpPr>
            <a:cxnSpLocks noChangeShapeType="1"/>
          </p:cNvCxnSpPr>
          <p:nvPr/>
        </p:nvCxnSpPr>
        <p:spPr bwMode="auto">
          <a:xfrm flipV="1">
            <a:off x="3851920" y="3874682"/>
            <a:ext cx="1224136" cy="515684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26" name="직사각형 25"/>
          <p:cNvSpPr>
            <a:spLocks noChangeArrowheads="1"/>
          </p:cNvSpPr>
          <p:nvPr/>
        </p:nvSpPr>
        <p:spPr bwMode="auto">
          <a:xfrm>
            <a:off x="6912260" y="6264620"/>
            <a:ext cx="900100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3640198"/>
            <a:ext cx="6572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23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전체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3563"/>
            <a:ext cx="3888432" cy="5996254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3220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의존성</a:t>
            </a:r>
            <a:r>
              <a:rPr lang="en-US" altLang="ko-KR" dirty="0" smtClean="0"/>
              <a:t> </a:t>
            </a:r>
            <a:r>
              <a:rPr lang="ko-KR" altLang="en-US" dirty="0" smtClean="0"/>
              <a:t>관계 예제 </a:t>
            </a:r>
            <a:r>
              <a:rPr lang="en-US" altLang="ko-KR" dirty="0" smtClean="0"/>
              <a:t> </a:t>
            </a:r>
            <a:r>
              <a:rPr lang="en-US" altLang="ko-KR" sz="2400" dirty="0" smtClean="0">
                <a:solidFill>
                  <a:srgbClr val="0000FF"/>
                </a:solidFill>
              </a:rPr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536" y="2996952"/>
            <a:ext cx="7920880" cy="324036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dirty="0"/>
              <a:t>package </a:t>
            </a:r>
            <a:r>
              <a:rPr lang="en-US" altLang="ko-KR" dirty="0">
                <a:solidFill>
                  <a:srgbClr val="0000FF"/>
                </a:solidFill>
              </a:rPr>
              <a:t>sample1</a:t>
            </a:r>
            <a:r>
              <a:rPr lang="en-US" altLang="ko-KR" dirty="0"/>
              <a:t>;</a:t>
            </a:r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public </a:t>
            </a:r>
            <a:r>
              <a:rPr lang="en-US" altLang="ko-KR" dirty="0"/>
              <a:t>class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{</a:t>
            </a:r>
          </a:p>
          <a:p>
            <a:pPr marL="0" indent="0">
              <a:buNone/>
            </a:pPr>
            <a:r>
              <a:rPr lang="en-US" altLang="ko-KR" dirty="0"/>
              <a:t>    public static void </a:t>
            </a:r>
            <a:r>
              <a:rPr lang="en-US" altLang="ko-KR" dirty="0">
                <a:solidFill>
                  <a:srgbClr val="0000FF"/>
                </a:solidFill>
              </a:rPr>
              <a:t>main</a:t>
            </a:r>
            <a:r>
              <a:rPr lang="en-US" altLang="ko-KR" dirty="0"/>
              <a:t>(String[] </a:t>
            </a:r>
            <a:r>
              <a:rPr lang="en-US" altLang="ko-KR" dirty="0" err="1"/>
              <a:t>args</a:t>
            </a:r>
            <a:r>
              <a:rPr lang="en-US" altLang="ko-KR" dirty="0"/>
              <a:t>) {</a:t>
            </a:r>
          </a:p>
          <a:p>
            <a:pPr marL="0" indent="0">
              <a:buNone/>
            </a:pPr>
            <a:r>
              <a:rPr lang="en-US" altLang="ko-KR" dirty="0"/>
              <a:t>        </a:t>
            </a:r>
            <a:r>
              <a:rPr lang="en-US" altLang="ko-KR" dirty="0" err="1"/>
              <a:t>MessageBean</a:t>
            </a:r>
            <a:r>
              <a:rPr lang="en-US" altLang="ko-KR" dirty="0"/>
              <a:t> bean = new </a:t>
            </a:r>
            <a:r>
              <a:rPr lang="en-US" altLang="ko-KR" dirty="0" err="1"/>
              <a:t>MessageBean</a:t>
            </a:r>
            <a:r>
              <a:rPr lang="en-US" altLang="ko-KR" dirty="0"/>
              <a:t>();</a:t>
            </a:r>
          </a:p>
          <a:p>
            <a:pPr marL="0" indent="0">
              <a:buNone/>
            </a:pPr>
            <a:r>
              <a:rPr lang="en-US" altLang="ko-KR" dirty="0"/>
              <a:t>        </a:t>
            </a:r>
            <a:r>
              <a:rPr lang="en-US" altLang="ko-KR" dirty="0" err="1"/>
              <a:t>bean.sayHello</a:t>
            </a:r>
            <a:r>
              <a:rPr lang="en-US" altLang="ko-KR" dirty="0"/>
              <a:t>("Spring");</a:t>
            </a:r>
          </a:p>
          <a:p>
            <a:pPr marL="0" indent="0">
              <a:buNone/>
            </a:pPr>
            <a:r>
              <a:rPr lang="en-US" altLang="ko-KR" dirty="0"/>
              <a:t>    }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95536" y="836712"/>
            <a:ext cx="7920880" cy="1944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vert="horz">
            <a:normAutofit lnSpcReduction="10000"/>
          </a:bodyPr>
          <a:lstStyle>
            <a:lvl1pPr marL="320040" indent="-320040" algn="l" rtl="0" eaLnBrk="1" latinLnBrk="1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 2" pitchFamily="18" charset="2"/>
              <a:buChar char=""/>
              <a:defRPr sz="20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1pPr>
            <a:lvl2pPr marL="640080" indent="-274320" algn="l" rtl="0" eaLnBrk="1" latinLnBrk="1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Char char=""/>
              <a:defRPr sz="18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2pPr>
            <a:lvl3pPr marL="914400" indent="-228600" algn="l" rtl="0" eaLnBrk="1" latinLnBrk="1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16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3pPr>
            <a:lvl4pPr marL="1371600" indent="-228600" algn="l" rtl="0" eaLnBrk="1" latinLnBrk="1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14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4pPr>
            <a:lvl5pPr marL="1828800" indent="-228600" algn="l" rtl="0" eaLnBrk="1" latinLnBrk="1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1200" kern="1200" baseline="0">
                <a:solidFill>
                  <a:schemeClr val="tx1"/>
                </a:solidFill>
                <a:latin typeface="HY강B" pitchFamily="18" charset="-127"/>
                <a:ea typeface="HY강B" pitchFamily="18" charset="-127"/>
                <a:cs typeface="+mn-cs"/>
              </a:defRPr>
            </a:lvl5pPr>
            <a:lvl6pPr marL="210312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1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1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1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dirty="0"/>
              <a:t>public class </a:t>
            </a:r>
            <a:r>
              <a:rPr lang="en-US" altLang="ko-KR" dirty="0" err="1">
                <a:solidFill>
                  <a:srgbClr val="0000FF"/>
                </a:solidFill>
              </a:rPr>
              <a:t>MessageBean</a:t>
            </a:r>
            <a:r>
              <a:rPr lang="en-US" altLang="ko-KR" dirty="0"/>
              <a:t> {</a:t>
            </a:r>
          </a:p>
          <a:p>
            <a:pPr marL="0" indent="0">
              <a:buNone/>
            </a:pPr>
            <a:r>
              <a:rPr lang="en-US" altLang="ko-KR" dirty="0"/>
              <a:t>    public void </a:t>
            </a:r>
            <a:r>
              <a:rPr lang="en-US" altLang="ko-KR" dirty="0" err="1"/>
              <a:t>sayHello</a:t>
            </a:r>
            <a:r>
              <a:rPr lang="en-US" altLang="ko-KR" dirty="0"/>
              <a:t>(String name) {</a:t>
            </a:r>
          </a:p>
          <a:p>
            <a:pPr marL="0" indent="0">
              <a:buNone/>
            </a:pPr>
            <a:r>
              <a:rPr lang="en-US" altLang="ko-KR" dirty="0"/>
              <a:t>        </a:t>
            </a:r>
            <a:r>
              <a:rPr lang="en-US" altLang="ko-KR" dirty="0" err="1"/>
              <a:t>System.out.println</a:t>
            </a:r>
            <a:r>
              <a:rPr lang="en-US" altLang="ko-KR" dirty="0"/>
              <a:t>("Hello, " + name + "!");</a:t>
            </a:r>
          </a:p>
          <a:p>
            <a:pPr marL="0" indent="0">
              <a:buNone/>
            </a:pPr>
            <a:r>
              <a:rPr lang="en-US" altLang="ko-KR" dirty="0"/>
              <a:t>    }</a:t>
            </a:r>
          </a:p>
          <a:p>
            <a:pPr marL="0" indent="0">
              <a:buNone/>
            </a:pPr>
            <a:r>
              <a:rPr lang="en-US" altLang="ko-KR" dirty="0"/>
              <a:t>}</a:t>
            </a:r>
            <a:endParaRPr lang="ko-KR" altLang="en-US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275856" y="2102276"/>
            <a:ext cx="5040560" cy="1512168"/>
            <a:chOff x="3635896" y="2060848"/>
            <a:chExt cx="5040560" cy="1512168"/>
          </a:xfrm>
        </p:grpSpPr>
        <p:sp>
          <p:nvSpPr>
            <p:cNvPr id="13" name="직사각형 12"/>
            <p:cNvSpPr/>
            <p:nvPr/>
          </p:nvSpPr>
          <p:spPr>
            <a:xfrm>
              <a:off x="3635896" y="2060848"/>
              <a:ext cx="5040560" cy="15121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/>
            <p:cNvGrpSpPr/>
            <p:nvPr/>
          </p:nvGrpSpPr>
          <p:grpSpPr>
            <a:xfrm>
              <a:off x="3848224" y="2376501"/>
              <a:ext cx="1754832" cy="880862"/>
              <a:chOff x="5495900" y="2276872"/>
              <a:chExt cx="1754832" cy="880862"/>
            </a:xfrm>
          </p:grpSpPr>
          <p:sp>
            <p:nvSpPr>
              <p:cNvPr id="5" name="직사각형 4"/>
              <p:cNvSpPr/>
              <p:nvPr/>
            </p:nvSpPr>
            <p:spPr>
              <a:xfrm>
                <a:off x="5508228" y="2797695"/>
                <a:ext cx="1742504" cy="3600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altLang="ko-KR" sz="1400" dirty="0">
                    <a:solidFill>
                      <a:srgbClr val="0000FF"/>
                    </a:solidFill>
                  </a:rPr>
                  <a:t> main(String[] </a:t>
                </a:r>
                <a:r>
                  <a:rPr lang="en-US" altLang="ko-KR" sz="1400" dirty="0" err="1">
                    <a:solidFill>
                      <a:srgbClr val="0000FF"/>
                    </a:solidFill>
                  </a:rPr>
                  <a:t>args</a:t>
                </a:r>
                <a:r>
                  <a:rPr lang="en-US" altLang="ko-KR" sz="1400" dirty="0">
                    <a:solidFill>
                      <a:srgbClr val="0000FF"/>
                    </a:solidFill>
                  </a:rPr>
                  <a:t>) </a:t>
                </a:r>
                <a:endParaRPr lang="ko-KR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6" name="직사각형 5"/>
              <p:cNvSpPr/>
              <p:nvPr/>
            </p:nvSpPr>
            <p:spPr>
              <a:xfrm>
                <a:off x="5508228" y="2276872"/>
                <a:ext cx="1742504" cy="504056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HelloApp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직사각형 6"/>
              <p:cNvSpPr/>
              <p:nvPr/>
            </p:nvSpPr>
            <p:spPr>
              <a:xfrm>
                <a:off x="5495900" y="2652319"/>
                <a:ext cx="1742504" cy="144016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그룹 8"/>
            <p:cNvGrpSpPr/>
            <p:nvPr/>
          </p:nvGrpSpPr>
          <p:grpSpPr>
            <a:xfrm>
              <a:off x="6300192" y="2393518"/>
              <a:ext cx="2088232" cy="880862"/>
              <a:chOff x="5787628" y="2276872"/>
              <a:chExt cx="1742504" cy="880862"/>
            </a:xfrm>
            <a:solidFill>
              <a:schemeClr val="bg1"/>
            </a:solidFill>
          </p:grpSpPr>
          <p:sp>
            <p:nvSpPr>
              <p:cNvPr id="10" name="직사각형 9"/>
              <p:cNvSpPr/>
              <p:nvPr/>
            </p:nvSpPr>
            <p:spPr>
              <a:xfrm>
                <a:off x="5787628" y="2797695"/>
                <a:ext cx="1742504" cy="36003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400" dirty="0" smtClean="0">
                    <a:solidFill>
                      <a:srgbClr val="0000FF"/>
                    </a:solidFill>
                  </a:rPr>
                  <a:t>+</a:t>
                </a:r>
                <a:r>
                  <a:rPr lang="en-US" altLang="ko-KR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ko-KR" sz="1400" dirty="0" err="1" smtClean="0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400" dirty="0" err="1" smtClean="0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400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직사각형 10"/>
              <p:cNvSpPr/>
              <p:nvPr/>
            </p:nvSpPr>
            <p:spPr>
              <a:xfrm>
                <a:off x="5787628" y="2276872"/>
                <a:ext cx="1742504" cy="50405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dirty="0" err="1" smtClean="0">
                    <a:solidFill>
                      <a:schemeClr val="tx1"/>
                    </a:solidFill>
                  </a:rPr>
                  <a:t>MessageBean</a:t>
                </a:r>
                <a:r>
                  <a:rPr lang="ko-KR" altLang="en-US" sz="1400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5787628" y="2662312"/>
                <a:ext cx="1742504" cy="14401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16" name="직선 화살표 연결선 15"/>
          <p:cNvCxnSpPr>
            <a:endCxn id="12" idx="1"/>
          </p:cNvCxnSpPr>
          <p:nvPr/>
        </p:nvCxnSpPr>
        <p:spPr>
          <a:xfrm>
            <a:off x="5243016" y="2892394"/>
            <a:ext cx="697136" cy="0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64088" y="548680"/>
            <a:ext cx="3476503" cy="83099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sample1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package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에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 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HelloApp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클래스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58699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79673"/>
            <a:ext cx="8153400" cy="646931"/>
          </a:xfrm>
        </p:spPr>
        <p:txBody>
          <a:bodyPr/>
          <a:lstStyle/>
          <a:p>
            <a:r>
              <a:rPr lang="ko-KR" altLang="en-US" dirty="0"/>
              <a:t>의존성 관계 </a:t>
            </a:r>
            <a:r>
              <a:rPr lang="ko-KR" altLang="en-US" dirty="0" smtClean="0"/>
              <a:t>약화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인터페이스 사용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grpSp>
        <p:nvGrpSpPr>
          <p:cNvPr id="27" name="그룹 26"/>
          <p:cNvGrpSpPr/>
          <p:nvPr/>
        </p:nvGrpSpPr>
        <p:grpSpPr>
          <a:xfrm>
            <a:off x="852111" y="1268760"/>
            <a:ext cx="7416824" cy="2399745"/>
            <a:chOff x="971600" y="1749335"/>
            <a:chExt cx="6192688" cy="1877784"/>
          </a:xfrm>
        </p:grpSpPr>
        <p:grpSp>
          <p:nvGrpSpPr>
            <p:cNvPr id="5" name="그룹 4"/>
            <p:cNvGrpSpPr/>
            <p:nvPr/>
          </p:nvGrpSpPr>
          <p:grpSpPr>
            <a:xfrm>
              <a:off x="4101852" y="2707020"/>
              <a:ext cx="1872208" cy="288032"/>
              <a:chOff x="4427984" y="980728"/>
              <a:chExt cx="1872208" cy="288032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4427984" y="980728"/>
                <a:ext cx="1872208" cy="2880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/>
              </a:p>
            </p:txBody>
          </p:sp>
          <p:cxnSp>
            <p:nvCxnSpPr>
              <p:cNvPr id="24" name="직선 연결선 23"/>
              <p:cNvCxnSpPr/>
              <p:nvPr/>
            </p:nvCxnSpPr>
            <p:spPr>
              <a:xfrm>
                <a:off x="4427984" y="1268760"/>
                <a:ext cx="1872208" cy="0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그룹 5"/>
            <p:cNvGrpSpPr/>
            <p:nvPr/>
          </p:nvGrpSpPr>
          <p:grpSpPr>
            <a:xfrm>
              <a:off x="3889256" y="1803295"/>
              <a:ext cx="2304256" cy="619492"/>
              <a:chOff x="755576" y="1386638"/>
              <a:chExt cx="1296144" cy="499591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755576" y="1628801"/>
                <a:ext cx="1296144" cy="25742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600" b="1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755576" y="1386638"/>
                <a:ext cx="1296144" cy="23228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smtClean="0">
                    <a:solidFill>
                      <a:srgbClr val="0000FF"/>
                    </a:solidFill>
                  </a:rPr>
                  <a:t>interface </a:t>
                </a:r>
                <a:r>
                  <a:rPr lang="en-US" altLang="ko-KR" sz="1600" b="1" dirty="0" err="1">
                    <a:solidFill>
                      <a:schemeClr val="tx1"/>
                    </a:solidFill>
                  </a:rPr>
                  <a:t>MessageBean</a:t>
                </a:r>
                <a:r>
                  <a:rPr lang="ko-KR" altLang="en-US" sz="1600" b="1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p:grpSp>
        <p:grpSp>
          <p:nvGrpSpPr>
            <p:cNvPr id="7" name="그룹 6"/>
            <p:cNvGrpSpPr/>
            <p:nvPr/>
          </p:nvGrpSpPr>
          <p:grpSpPr>
            <a:xfrm>
              <a:off x="2843808" y="2862081"/>
              <a:ext cx="2039084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9" name="직사각형 18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rgbClr val="0000FF"/>
                  </a:solidFill>
                </a:endParaRPr>
              </a:p>
              <a:p>
                <a:pPr algn="ctr"/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직사각형 19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err="1" smtClean="0">
                    <a:solidFill>
                      <a:schemeClr val="tx1"/>
                    </a:solidFill>
                  </a:rPr>
                  <a:t>MessageBeankr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5242932" y="2862081"/>
              <a:ext cx="1921356" cy="765038"/>
              <a:chOff x="755576" y="1312894"/>
              <a:chExt cx="1296144" cy="616968"/>
            </a:xfrm>
            <a:solidFill>
              <a:schemeClr val="bg1"/>
            </a:solidFill>
          </p:grpSpPr>
          <p:sp>
            <p:nvSpPr>
              <p:cNvPr id="17" name="직사각형 16"/>
              <p:cNvSpPr/>
              <p:nvPr/>
            </p:nvSpPr>
            <p:spPr>
              <a:xfrm>
                <a:off x="755576" y="1548916"/>
                <a:ext cx="1296144" cy="380946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sayHello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(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mane:String</a:t>
                </a:r>
                <a:r>
                  <a:rPr lang="en-US" altLang="ko-KR" sz="1600" b="1" dirty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rgbClr val="0000FF"/>
                  </a:solidFill>
                </a:endParaRPr>
              </a:p>
              <a:p>
                <a:pPr algn="ctr"/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직사각형 17"/>
              <p:cNvSpPr/>
              <p:nvPr/>
            </p:nvSpPr>
            <p:spPr>
              <a:xfrm>
                <a:off x="755576" y="1312894"/>
                <a:ext cx="1296144" cy="232284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err="1" smtClean="0">
                    <a:solidFill>
                      <a:schemeClr val="tx1"/>
                    </a:solidFill>
                  </a:rPr>
                  <a:t>MessageBeanen</a:t>
                </a:r>
                <a:r>
                  <a:rPr lang="ko-KR" altLang="en-US" sz="1600" b="1" dirty="0" smtClean="0">
                    <a:solidFill>
                      <a:schemeClr val="tx1"/>
                    </a:solidFill>
                  </a:rPr>
                  <a:t> 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이등변 삼각형 8"/>
            <p:cNvSpPr/>
            <p:nvPr/>
          </p:nvSpPr>
          <p:spPr>
            <a:xfrm>
              <a:off x="4962520" y="2448704"/>
              <a:ext cx="144016" cy="14401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/>
            </a:p>
          </p:txBody>
        </p:sp>
        <p:cxnSp>
          <p:nvCxnSpPr>
            <p:cNvPr id="10" name="직선 연결선 9"/>
            <p:cNvCxnSpPr>
              <a:stCxn id="9" idx="3"/>
              <a:endCxn id="23" idx="0"/>
            </p:cNvCxnSpPr>
            <p:nvPr/>
          </p:nvCxnSpPr>
          <p:spPr>
            <a:xfrm>
              <a:off x="5034528" y="2592720"/>
              <a:ext cx="3428" cy="1143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그룹 10"/>
            <p:cNvGrpSpPr/>
            <p:nvPr/>
          </p:nvGrpSpPr>
          <p:grpSpPr>
            <a:xfrm>
              <a:off x="971600" y="1749335"/>
              <a:ext cx="1872208" cy="877055"/>
              <a:chOff x="755576" y="1370965"/>
              <a:chExt cx="1296144" cy="841637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755576" y="1835534"/>
                <a:ext cx="1296144" cy="377068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ko-KR" sz="1600" b="1" dirty="0">
                    <a:solidFill>
                      <a:srgbClr val="0000FF"/>
                    </a:solidFill>
                  </a:rPr>
                  <a:t>+ main(String[] </a:t>
                </a:r>
                <a:r>
                  <a:rPr lang="en-US" altLang="ko-KR" sz="1600" b="1" dirty="0" err="1">
                    <a:solidFill>
                      <a:srgbClr val="0000FF"/>
                    </a:solidFill>
                  </a:rPr>
                  <a:t>args</a:t>
                </a:r>
                <a:r>
                  <a:rPr lang="en-US" altLang="ko-KR" sz="1600" b="1" dirty="0" smtClean="0">
                    <a:solidFill>
                      <a:srgbClr val="0000FF"/>
                    </a:solidFill>
                  </a:rPr>
                  <a:t>)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755576" y="1370965"/>
                <a:ext cx="1296144" cy="30565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600" b="1" dirty="0" err="1">
                    <a:solidFill>
                      <a:schemeClr val="tx1"/>
                    </a:solidFill>
                  </a:rPr>
                  <a:t>HelloApp</a:t>
                </a:r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755576" y="1688369"/>
                <a:ext cx="1296144" cy="1471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600" b="1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2" name="직선 화살표 연결선 11"/>
            <p:cNvCxnSpPr/>
            <p:nvPr/>
          </p:nvCxnSpPr>
          <p:spPr>
            <a:xfrm>
              <a:off x="2843808" y="2192560"/>
              <a:ext cx="1008112" cy="12304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0397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의존성 관계 약화</a:t>
            </a:r>
            <a:r>
              <a:rPr lang="en-US" altLang="ko-KR" dirty="0" smtClean="0"/>
              <a:t>-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</a:t>
            </a:r>
            <a:r>
              <a:rPr lang="en-US" altLang="ko-KR" dirty="0" smtClean="0"/>
              <a:t>: </a:t>
            </a:r>
            <a:r>
              <a:rPr lang="en-US" altLang="ko-KR" dirty="0" smtClean="0">
                <a:solidFill>
                  <a:srgbClr val="0000FF"/>
                </a:solidFill>
              </a:rPr>
              <a:t>sample2</a:t>
            </a:r>
            <a:endParaRPr lang="ko-KR" altLang="en-US" dirty="0">
              <a:solidFill>
                <a:srgbClr val="0000FF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9" y="716946"/>
            <a:ext cx="4402673" cy="139566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89956"/>
            <a:ext cx="5328592" cy="214435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90578"/>
            <a:ext cx="5783866" cy="223224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2636912"/>
            <a:ext cx="2802501" cy="584775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구현한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MessageBeanKr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148064" y="783987"/>
            <a:ext cx="3024336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1</a:t>
            </a:r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. sample2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package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에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interface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7" name="직선 화살표 연결선 16"/>
          <p:cNvCxnSpPr>
            <a:cxnSpLocks noChangeShapeType="1"/>
            <a:stCxn id="16" idx="1"/>
          </p:cNvCxnSpPr>
          <p:nvPr/>
        </p:nvCxnSpPr>
        <p:spPr bwMode="auto">
          <a:xfrm flipH="1">
            <a:off x="3223967" y="1076375"/>
            <a:ext cx="1924097" cy="48369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436602" y="2655961"/>
            <a:ext cx="1441114" cy="216064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608004" y="4444355"/>
            <a:ext cx="1476164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508104" y="1592818"/>
            <a:ext cx="3024336" cy="584775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MessageBean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을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구현한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MessageBeanEn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600" dirty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cxnSp>
        <p:nvCxnSpPr>
          <p:cNvPr id="30" name="직선 화살표 연결선 29"/>
          <p:cNvCxnSpPr>
            <a:cxnSpLocks noChangeShapeType="1"/>
            <a:stCxn id="23" idx="1"/>
          </p:cNvCxnSpPr>
          <p:nvPr/>
        </p:nvCxnSpPr>
        <p:spPr bwMode="auto">
          <a:xfrm flipH="1">
            <a:off x="2987824" y="1885206"/>
            <a:ext cx="2520280" cy="67969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33" name="직선 화살표 연결선 32"/>
          <p:cNvCxnSpPr>
            <a:cxnSpLocks noChangeShapeType="1"/>
            <a:stCxn id="8" idx="2"/>
          </p:cNvCxnSpPr>
          <p:nvPr/>
        </p:nvCxnSpPr>
        <p:spPr bwMode="auto">
          <a:xfrm flipH="1">
            <a:off x="5796136" y="3221687"/>
            <a:ext cx="1545267" cy="111262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31791741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의존성 관계 약화</a:t>
            </a:r>
            <a:r>
              <a:rPr lang="en-US" altLang="ko-KR" dirty="0"/>
              <a:t>-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: </a:t>
            </a:r>
            <a:r>
              <a:rPr lang="en-US" altLang="ko-KR" dirty="0">
                <a:solidFill>
                  <a:srgbClr val="0000FF"/>
                </a:solidFill>
              </a:rPr>
              <a:t>sample2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18" y="1068992"/>
            <a:ext cx="5904656" cy="231771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861184"/>
            <a:ext cx="3672408" cy="338554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ko-KR" sz="16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HelloApp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클래스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-main() </a:t>
            </a:r>
            <a:r>
              <a:rPr lang="ko-KR" altLang="en-US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포함</a:t>
            </a:r>
            <a:r>
              <a:rPr lang="en-US" altLang="ko-KR" sz="16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endParaRPr lang="en-US" altLang="ko-KR" sz="16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3491880" y="2083852"/>
            <a:ext cx="648072" cy="287993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cxnSp>
        <p:nvCxnSpPr>
          <p:cNvPr id="8" name="직선 화살표 연결선 7"/>
          <p:cNvCxnSpPr>
            <a:cxnSpLocks noChangeShapeType="1"/>
            <a:stCxn id="6" idx="1"/>
          </p:cNvCxnSpPr>
          <p:nvPr/>
        </p:nvCxnSpPr>
        <p:spPr bwMode="auto">
          <a:xfrm flipH="1">
            <a:off x="4067944" y="1030461"/>
            <a:ext cx="1296144" cy="1053391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7417587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의한 구현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 err="1">
                <a:solidFill>
                  <a:srgbClr val="0000FF"/>
                </a:solidFill>
              </a:rPr>
              <a:t>HelloApp</a:t>
            </a:r>
            <a:r>
              <a:rPr lang="en-US" altLang="ko-KR" dirty="0"/>
              <a:t> : </a:t>
            </a:r>
            <a:r>
              <a:rPr lang="en-US" altLang="ko-KR" dirty="0" smtClean="0">
                <a:solidFill>
                  <a:srgbClr val="0000FF"/>
                </a:solidFill>
              </a:rPr>
              <a:t>sample3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5293095" y="3514574"/>
            <a:ext cx="2242296" cy="368095"/>
            <a:chOff x="4427984" y="980728"/>
            <a:chExt cx="1872208" cy="288032"/>
          </a:xfrm>
        </p:grpSpPr>
        <p:sp>
          <p:nvSpPr>
            <p:cNvPr id="22" name="직사각형 21"/>
            <p:cNvSpPr/>
            <p:nvPr/>
          </p:nvSpPr>
          <p:spPr>
            <a:xfrm>
              <a:off x="4427984" y="980728"/>
              <a:ext cx="1872208" cy="2880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/>
            </a:p>
          </p:txBody>
        </p:sp>
        <p:cxnSp>
          <p:nvCxnSpPr>
            <p:cNvPr id="23" name="직선 연결선 22"/>
            <p:cNvCxnSpPr/>
            <p:nvPr/>
          </p:nvCxnSpPr>
          <p:spPr>
            <a:xfrm>
              <a:off x="4427984" y="1268760"/>
              <a:ext cx="1872208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5"/>
          <p:cNvGrpSpPr/>
          <p:nvPr/>
        </p:nvGrpSpPr>
        <p:grpSpPr>
          <a:xfrm>
            <a:off x="5038474" y="2359644"/>
            <a:ext cx="2759748" cy="791690"/>
            <a:chOff x="755576" y="1386638"/>
            <a:chExt cx="1296144" cy="499591"/>
          </a:xfrm>
        </p:grpSpPr>
        <p:sp>
          <p:nvSpPr>
            <p:cNvPr id="20" name="직사각형 19"/>
            <p:cNvSpPr/>
            <p:nvPr/>
          </p:nvSpPr>
          <p:spPr>
            <a:xfrm>
              <a:off x="755576" y="1628801"/>
              <a:ext cx="1296144" cy="25742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sayHello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(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mane:String</a:t>
              </a:r>
              <a:r>
                <a:rPr lang="en-US" altLang="ko-KR" sz="1600" b="1" dirty="0" smtClean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rgbClr val="0000FF"/>
                </a:solidFill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755576" y="1386638"/>
              <a:ext cx="1296144" cy="23228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>
                  <a:solidFill>
                    <a:srgbClr val="0000FF"/>
                  </a:solidFill>
                </a:rPr>
                <a:t>interface </a:t>
              </a:r>
              <a:r>
                <a:rPr lang="en-US" altLang="ko-KR" sz="1600" b="1" dirty="0" err="1">
                  <a:solidFill>
                    <a:schemeClr val="tx1"/>
                  </a:solidFill>
                </a:rPr>
                <a:t>MessageBean</a:t>
              </a:r>
              <a:r>
                <a:rPr lang="ko-KR" altLang="en-US" sz="1600" b="1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3976189" y="3712737"/>
            <a:ext cx="2442159" cy="977693"/>
            <a:chOff x="755576" y="1312894"/>
            <a:chExt cx="1296144" cy="616968"/>
          </a:xfrm>
          <a:solidFill>
            <a:schemeClr val="bg1"/>
          </a:solidFill>
        </p:grpSpPr>
        <p:sp>
          <p:nvSpPr>
            <p:cNvPr id="18" name="직사각형 17"/>
            <p:cNvSpPr/>
            <p:nvPr/>
          </p:nvSpPr>
          <p:spPr>
            <a:xfrm>
              <a:off x="755576" y="1548916"/>
              <a:ext cx="1296144" cy="38094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sayHello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(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mane:String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rgbClr val="0000FF"/>
                </a:solidFill>
              </a:endParaRPr>
            </a:p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755576" y="1312894"/>
              <a:ext cx="1296144" cy="2322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err="1" smtClean="0">
                  <a:solidFill>
                    <a:schemeClr val="tx1"/>
                  </a:solidFill>
                </a:rPr>
                <a:t>MessageBeankr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6532737" y="3712737"/>
            <a:ext cx="2301159" cy="977693"/>
            <a:chOff x="755576" y="1312894"/>
            <a:chExt cx="1296144" cy="616968"/>
          </a:xfrm>
          <a:solidFill>
            <a:schemeClr val="bg1"/>
          </a:solidFill>
        </p:grpSpPr>
        <p:sp>
          <p:nvSpPr>
            <p:cNvPr id="16" name="직사각형 15"/>
            <p:cNvSpPr/>
            <p:nvPr/>
          </p:nvSpPr>
          <p:spPr>
            <a:xfrm>
              <a:off x="755576" y="1548916"/>
              <a:ext cx="1296144" cy="38094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sayHello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(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mane:String</a:t>
              </a:r>
              <a:r>
                <a:rPr lang="en-US" altLang="ko-KR" sz="1600" b="1" dirty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rgbClr val="0000FF"/>
                </a:solidFill>
              </a:endParaRPr>
            </a:p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755576" y="1312894"/>
              <a:ext cx="1296144" cy="2322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err="1" smtClean="0">
                  <a:solidFill>
                    <a:schemeClr val="tx1"/>
                  </a:solidFill>
                </a:rPr>
                <a:t>MessageBeanen</a:t>
              </a:r>
              <a:r>
                <a:rPr lang="ko-KR" altLang="en-US" sz="1600" b="1" dirty="0" smtClean="0">
                  <a:solidFill>
                    <a:schemeClr val="tx1"/>
                  </a:solidFill>
                </a:rPr>
                <a:t> 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이등변 삼각형 8"/>
          <p:cNvSpPr/>
          <p:nvPr/>
        </p:nvSpPr>
        <p:spPr>
          <a:xfrm>
            <a:off x="6323895" y="3184455"/>
            <a:ext cx="172484" cy="184048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/>
          </a:p>
        </p:txBody>
      </p:sp>
      <p:cxnSp>
        <p:nvCxnSpPr>
          <p:cNvPr id="10" name="직선 연결선 9"/>
          <p:cNvCxnSpPr>
            <a:stCxn id="9" idx="3"/>
            <a:endCxn id="22" idx="0"/>
          </p:cNvCxnSpPr>
          <p:nvPr/>
        </p:nvCxnSpPr>
        <p:spPr>
          <a:xfrm>
            <a:off x="6410137" y="3368503"/>
            <a:ext cx="4106" cy="146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/>
          <p:cNvGrpSpPr/>
          <p:nvPr/>
        </p:nvGrpSpPr>
        <p:grpSpPr>
          <a:xfrm>
            <a:off x="289226" y="2204718"/>
            <a:ext cx="2242296" cy="1120847"/>
            <a:chOff x="755576" y="1370965"/>
            <a:chExt cx="1296144" cy="841637"/>
          </a:xfrm>
        </p:grpSpPr>
        <p:sp>
          <p:nvSpPr>
            <p:cNvPr id="13" name="직사각형 12"/>
            <p:cNvSpPr/>
            <p:nvPr/>
          </p:nvSpPr>
          <p:spPr>
            <a:xfrm>
              <a:off x="755576" y="1835534"/>
              <a:ext cx="1296144" cy="37706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1600" b="1" dirty="0">
                  <a:solidFill>
                    <a:srgbClr val="0000FF"/>
                  </a:solidFill>
                </a:rPr>
                <a:t>+ main(String[] </a:t>
              </a:r>
              <a:r>
                <a:rPr lang="en-US" altLang="ko-KR" sz="1600" b="1" dirty="0" err="1">
                  <a:solidFill>
                    <a:srgbClr val="0000FF"/>
                  </a:solidFill>
                </a:rPr>
                <a:t>args</a:t>
              </a:r>
              <a:r>
                <a:rPr lang="en-US" altLang="ko-KR" sz="1600" b="1" dirty="0" smtClean="0">
                  <a:solidFill>
                    <a:srgbClr val="0000FF"/>
                  </a:solidFill>
                </a:rPr>
                <a:t>)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55576" y="1370965"/>
              <a:ext cx="1296144" cy="3056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err="1">
                  <a:solidFill>
                    <a:schemeClr val="tx1"/>
                  </a:solidFill>
                </a:rPr>
                <a:t>HelloApp</a:t>
              </a:r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55576" y="1688369"/>
              <a:ext cx="1296144" cy="14716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2" name="직선 화살표 연결선 11"/>
          <p:cNvCxnSpPr/>
          <p:nvPr/>
        </p:nvCxnSpPr>
        <p:spPr>
          <a:xfrm>
            <a:off x="3831084" y="2759910"/>
            <a:ext cx="1207390" cy="157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3059290" y="2332694"/>
            <a:ext cx="1512168" cy="8305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Spring</a:t>
            </a:r>
          </a:p>
          <a:p>
            <a:pPr algn="ctr"/>
            <a:r>
              <a:rPr lang="en-US" altLang="ko-KR" dirty="0" smtClean="0"/>
              <a:t>framework</a:t>
            </a:r>
            <a:endParaRPr lang="ko-KR" altLang="en-US" dirty="0"/>
          </a:p>
        </p:txBody>
      </p:sp>
      <p:cxnSp>
        <p:nvCxnSpPr>
          <p:cNvPr id="26" name="직선 화살표 연결선 25"/>
          <p:cNvCxnSpPr>
            <a:stCxn id="25" idx="1"/>
            <a:endCxn id="15" idx="3"/>
          </p:cNvCxnSpPr>
          <p:nvPr/>
        </p:nvCxnSpPr>
        <p:spPr>
          <a:xfrm flipH="1" flipV="1">
            <a:off x="2531522" y="2725413"/>
            <a:ext cx="527768" cy="22566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한쪽 모서리가 잘린 사각형 36"/>
          <p:cNvSpPr/>
          <p:nvPr/>
        </p:nvSpPr>
        <p:spPr>
          <a:xfrm>
            <a:off x="2987824" y="922409"/>
            <a:ext cx="1656184" cy="936104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Srping</a:t>
            </a:r>
            <a:r>
              <a:rPr lang="en-US" altLang="ko-KR" dirty="0" smtClean="0"/>
              <a:t> </a:t>
            </a:r>
          </a:p>
          <a:p>
            <a:pPr algn="ctr"/>
            <a:r>
              <a:rPr lang="ko-KR" altLang="en-US" dirty="0" smtClean="0"/>
              <a:t>설정파일</a:t>
            </a:r>
            <a:endParaRPr lang="en-US" altLang="ko-KR" dirty="0" smtClean="0"/>
          </a:p>
          <a:p>
            <a:pPr algn="ctr"/>
            <a:r>
              <a:rPr lang="en-US" altLang="ko-KR" dirty="0"/>
              <a:t>b</a:t>
            </a:r>
            <a:r>
              <a:rPr lang="en-US" altLang="ko-KR" dirty="0" smtClean="0"/>
              <a:t>eans.xml </a:t>
            </a:r>
            <a:endParaRPr lang="ko-KR" altLang="en-US" dirty="0"/>
          </a:p>
        </p:txBody>
      </p:sp>
      <p:cxnSp>
        <p:nvCxnSpPr>
          <p:cNvPr id="39" name="직선 화살표 연결선 38"/>
          <p:cNvCxnSpPr>
            <a:stCxn id="25" idx="0"/>
            <a:endCxn id="37" idx="1"/>
          </p:cNvCxnSpPr>
          <p:nvPr/>
        </p:nvCxnSpPr>
        <p:spPr>
          <a:xfrm flipV="1">
            <a:off x="3815374" y="1858513"/>
            <a:ext cx="542" cy="474181"/>
          </a:xfrm>
          <a:prstGeom prst="straightConnector1">
            <a:avLst/>
          </a:prstGeom>
          <a:ln w="28575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 flipH="1">
            <a:off x="5269626" y="1067295"/>
            <a:ext cx="3289453" cy="64633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어떤 구현 객체를 사용할지 </a:t>
            </a:r>
            <a:r>
              <a:rPr lang="en-US" altLang="ko-KR" dirty="0" smtClean="0"/>
              <a:t>XML </a:t>
            </a:r>
            <a:r>
              <a:rPr lang="ko-KR" altLang="en-US" dirty="0" smtClean="0"/>
              <a:t>파일에서</a:t>
            </a:r>
            <a:r>
              <a:rPr lang="en-US" altLang="ko-KR" dirty="0" smtClean="0"/>
              <a:t>  </a:t>
            </a:r>
            <a:r>
              <a:rPr lang="ko-KR" altLang="en-US" dirty="0" smtClean="0"/>
              <a:t>결정하도록 </a:t>
            </a:r>
            <a:r>
              <a:rPr lang="en-US" altLang="ko-KR" dirty="0" smtClean="0"/>
              <a:t>Spring Framework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 </a:t>
            </a:r>
            <a:r>
              <a:rPr lang="ko-KR" altLang="en-US" dirty="0" smtClean="0"/>
              <a:t>   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45288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0884"/>
            <a:ext cx="302895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직사각형 25"/>
          <p:cNvSpPr/>
          <p:nvPr/>
        </p:nvSpPr>
        <p:spPr>
          <a:xfrm>
            <a:off x="530027" y="807226"/>
            <a:ext cx="8255160" cy="1077218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1.http</a:t>
            </a:r>
            <a:r>
              <a:rPr lang="en-US" altLang="ko-KR" sz="1600" dirty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://repo.springsource.org/release/org/springframework/spring/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에서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  Spring  Framework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의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다운로드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2.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압축을 풀고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폴더를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프로젝트 </a:t>
            </a:r>
            <a:r>
              <a:rPr lang="en-US" altLang="ko-KR" sz="1600" dirty="0" smtClean="0">
                <a:solidFill>
                  <a:srgbClr val="0000FF"/>
                </a:solidFill>
                <a:latin typeface="HY강B" pitchFamily="18" charset="-127"/>
                <a:ea typeface="HY강B" pitchFamily="18" charset="-127"/>
              </a:rPr>
              <a:t>lib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폴더에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import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3.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기타 의존관계에 있는 필요한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library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 파일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import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endParaRPr lang="en-US" altLang="ko-KR" sz="1600" dirty="0" smtClean="0"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MVC</a:t>
            </a:r>
            <a:r>
              <a:rPr lang="ko-KR" altLang="en-US" dirty="0" smtClean="0"/>
              <a:t>의 환경 구성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66497"/>
            <a:ext cx="2968251" cy="13136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6005226" y="1804092"/>
            <a:ext cx="1008112" cy="27887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28" name="직사각형 27"/>
          <p:cNvSpPr>
            <a:spLocks noChangeArrowheads="1"/>
          </p:cNvSpPr>
          <p:nvPr/>
        </p:nvSpPr>
        <p:spPr bwMode="auto">
          <a:xfrm>
            <a:off x="986458" y="5104619"/>
            <a:ext cx="1008112" cy="139439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357" y="2018190"/>
            <a:ext cx="2676525" cy="4124325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01" y="1503407"/>
            <a:ext cx="2968251" cy="1439788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직선 화살표 연결선 8"/>
          <p:cNvCxnSpPr>
            <a:cxnSpLocks noChangeShapeType="1"/>
            <a:endCxn id="28" idx="3"/>
          </p:cNvCxnSpPr>
          <p:nvPr/>
        </p:nvCxnSpPr>
        <p:spPr bwMode="auto">
          <a:xfrm flipH="1">
            <a:off x="1994570" y="2564904"/>
            <a:ext cx="4514712" cy="260943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755576" y="4581128"/>
            <a:ext cx="2668910" cy="224328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24516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Spring</a:t>
            </a:r>
            <a:r>
              <a:rPr lang="ko-KR" altLang="en-US" dirty="0"/>
              <a:t> </a:t>
            </a:r>
            <a:r>
              <a:rPr lang="en-US" altLang="ko-KR" dirty="0" smtClean="0"/>
              <a:t>MVC </a:t>
            </a:r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Web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를 </a:t>
            </a:r>
            <a:r>
              <a:rPr lang="en-US" altLang="ko-KR" dirty="0" smtClean="0"/>
              <a:t>Spring</a:t>
            </a:r>
            <a:r>
              <a:rPr lang="ko-KR" altLang="en-US" dirty="0" smtClean="0"/>
              <a:t> </a:t>
            </a:r>
            <a:r>
              <a:rPr lang="en-US" altLang="ko-KR" dirty="0" smtClean="0"/>
              <a:t>Project</a:t>
            </a:r>
            <a:r>
              <a:rPr lang="ko-KR" altLang="en-US" dirty="0" smtClean="0"/>
              <a:t>로 전환 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988840"/>
            <a:ext cx="4752530" cy="3096344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6992"/>
            <a:ext cx="295232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오른쪽 화살표 3"/>
          <p:cNvSpPr/>
          <p:nvPr/>
        </p:nvSpPr>
        <p:spPr>
          <a:xfrm>
            <a:off x="5339060" y="4071280"/>
            <a:ext cx="43204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5983436" y="3273883"/>
            <a:ext cx="2981052" cy="797397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91880" y="1413703"/>
            <a:ext cx="5256584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&gt;Spring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Tools &gt; Add Spring Project Nature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9" name="직선 화살표 연결선 8"/>
          <p:cNvCxnSpPr>
            <a:cxnSpLocks noChangeShapeType="1"/>
            <a:stCxn id="8" idx="1"/>
          </p:cNvCxnSpPr>
          <p:nvPr/>
        </p:nvCxnSpPr>
        <p:spPr bwMode="auto">
          <a:xfrm flipH="1">
            <a:off x="1403648" y="1582980"/>
            <a:ext cx="2088232" cy="549876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691677" y="3789619"/>
            <a:ext cx="115213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3275856" y="4041205"/>
            <a:ext cx="1944216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880498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beans.xml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11560" y="1139717"/>
            <a:ext cx="8153400" cy="2664296"/>
          </a:xfrm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1800" dirty="0"/>
              <a:t>&lt;?xml version="1.0" encoding="UTF-8" ?&gt;</a:t>
            </a:r>
          </a:p>
          <a:p>
            <a:pPr marL="0" indent="0">
              <a:buNone/>
            </a:pPr>
            <a:r>
              <a:rPr lang="en-US" altLang="ko-KR" sz="1800" dirty="0" smtClean="0"/>
              <a:t>&lt;</a:t>
            </a:r>
            <a:r>
              <a:rPr lang="en-US" altLang="ko-KR" sz="1800" dirty="0"/>
              <a:t>beans </a:t>
            </a:r>
            <a:r>
              <a:rPr lang="en-US" altLang="ko-KR" sz="1800" dirty="0" err="1"/>
              <a:t>xmlns</a:t>
            </a:r>
            <a:r>
              <a:rPr lang="en-US" altLang="ko-KR" sz="1800" dirty="0"/>
              <a:t>="http://www.springframework.org/schema/beans"</a:t>
            </a:r>
          </a:p>
          <a:p>
            <a:pPr marL="0" indent="0">
              <a:buNone/>
            </a:pPr>
            <a:r>
              <a:rPr lang="en-US" altLang="ko-KR" sz="1800" dirty="0" smtClean="0"/>
              <a:t>           </a:t>
            </a:r>
            <a:r>
              <a:rPr lang="en-US" altLang="ko-KR" sz="1800" dirty="0" err="1" smtClean="0"/>
              <a:t>xmlns:xsi</a:t>
            </a:r>
            <a:r>
              <a:rPr lang="en-US" altLang="ko-KR" sz="1800" dirty="0"/>
              <a:t>="http://www.w3.org/2001/XMLSchema-instance"</a:t>
            </a:r>
          </a:p>
          <a:p>
            <a:pPr marL="0" indent="0">
              <a:buNone/>
            </a:pPr>
            <a:r>
              <a:rPr lang="en-US" altLang="ko-KR" sz="1800" dirty="0" smtClean="0"/>
              <a:t>           </a:t>
            </a:r>
            <a:r>
              <a:rPr lang="en-US" altLang="ko-KR" sz="1800" dirty="0" err="1" smtClean="0"/>
              <a:t>xsi:schemaLocation</a:t>
            </a:r>
            <a:r>
              <a:rPr lang="en-US" altLang="ko-KR" sz="1800" dirty="0"/>
              <a:t>="http://www.springframework.org/schema/beans</a:t>
            </a:r>
          </a:p>
          <a:p>
            <a:pPr marL="0" indent="0">
              <a:buNone/>
            </a:pPr>
            <a:r>
              <a:rPr lang="en-US" altLang="ko-KR" sz="1800" dirty="0" smtClean="0"/>
              <a:t>           http</a:t>
            </a:r>
            <a:r>
              <a:rPr lang="en-US" altLang="ko-KR" sz="1800" dirty="0"/>
              <a:t>://www.springframework.org/schema/beans/spring-beans-3.0.xsd"&gt;</a:t>
            </a:r>
          </a:p>
          <a:p>
            <a:pPr marL="0" indent="0">
              <a:buNone/>
            </a:pPr>
            <a:r>
              <a:rPr lang="en-US" altLang="ko-KR" sz="1800" dirty="0"/>
              <a:t>    </a:t>
            </a:r>
            <a:r>
              <a:rPr lang="en-US" altLang="ko-KR" sz="1800" dirty="0" smtClean="0"/>
              <a:t>      </a:t>
            </a:r>
            <a:r>
              <a:rPr lang="en-US" altLang="ko-KR" sz="1800" dirty="0" smtClean="0">
                <a:solidFill>
                  <a:srgbClr val="0000FF"/>
                </a:solidFill>
              </a:rPr>
              <a:t>&lt;</a:t>
            </a:r>
            <a:r>
              <a:rPr lang="en-US" altLang="ko-KR" sz="1800" dirty="0">
                <a:solidFill>
                  <a:srgbClr val="0000FF"/>
                </a:solidFill>
              </a:rPr>
              <a:t>bean id="</a:t>
            </a:r>
            <a:r>
              <a:rPr lang="en-US" altLang="ko-KR" sz="1800" dirty="0" err="1">
                <a:solidFill>
                  <a:srgbClr val="0000FF"/>
                </a:solidFill>
              </a:rPr>
              <a:t>messageBean</a:t>
            </a:r>
            <a:r>
              <a:rPr lang="en-US" altLang="ko-KR" sz="1800" dirty="0">
                <a:solidFill>
                  <a:srgbClr val="0000FF"/>
                </a:solidFill>
              </a:rPr>
              <a:t>" class="sample3.MessageBeanEn" /&gt;</a:t>
            </a:r>
          </a:p>
          <a:p>
            <a:pPr marL="0" indent="0">
              <a:buNone/>
            </a:pPr>
            <a:r>
              <a:rPr lang="en-US" altLang="ko-KR" sz="1800" dirty="0"/>
              <a:t>&lt;/beans&gt;</a:t>
            </a:r>
            <a:endParaRPr lang="ko-KR" altLang="en-US" sz="1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905" y="3429000"/>
            <a:ext cx="2602575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347864" y="679503"/>
            <a:ext cx="554461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WebContent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other &gt; XML &gt; XML file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6" name="직선 화살표 연결선 5"/>
          <p:cNvCxnSpPr>
            <a:cxnSpLocks noChangeShapeType="1"/>
            <a:stCxn id="5" idx="1"/>
          </p:cNvCxnSpPr>
          <p:nvPr/>
        </p:nvCxnSpPr>
        <p:spPr bwMode="auto">
          <a:xfrm flipH="1">
            <a:off x="1331640" y="848780"/>
            <a:ext cx="2016224" cy="274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331640" y="3020834"/>
            <a:ext cx="6336704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1293168" y="4070265"/>
            <a:ext cx="3168352" cy="338554"/>
          </a:xfrm>
          <a:prstGeom prst="rect">
            <a:avLst/>
          </a:prstGeom>
          <a:solidFill>
            <a:schemeClr val="accent3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2.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실제 사용될 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child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객체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생성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11" name="직선 화살표 연결선 10"/>
          <p:cNvCxnSpPr>
            <a:cxnSpLocks noChangeShapeType="1"/>
            <a:stCxn id="10" idx="0"/>
          </p:cNvCxnSpPr>
          <p:nvPr/>
        </p:nvCxnSpPr>
        <p:spPr bwMode="auto">
          <a:xfrm flipV="1">
            <a:off x="2877344" y="3278177"/>
            <a:ext cx="792088" cy="79208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6660232" y="5947716"/>
            <a:ext cx="1445304" cy="793651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2345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LoginForm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2" y="764704"/>
            <a:ext cx="7992888" cy="5895307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826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스프링을 이용한 구현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76200" y="777528"/>
            <a:ext cx="8964488" cy="4595688"/>
          </a:xfrm>
          <a:ln>
            <a:solidFill>
              <a:schemeClr val="accent4"/>
            </a:solidFill>
          </a:ln>
        </p:spPr>
        <p:txBody>
          <a:bodyPr>
            <a:noAutofit/>
          </a:bodyPr>
          <a:lstStyle/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package sample3;</a:t>
            </a:r>
          </a:p>
          <a:p>
            <a:pPr marL="0" indent="0">
              <a:lnSpc>
                <a:spcPts val="16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org.springframework.beans.factory.BeanFactory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org.springframework.beans.factory.xml.XmlBeanFactory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import </a:t>
            </a:r>
            <a:r>
              <a:rPr lang="en-US" altLang="ko-KR" sz="1600" dirty="0" err="1"/>
              <a:t>org.springframework.core.io.FileSystemResource</a:t>
            </a:r>
            <a:r>
              <a:rPr lang="en-US" altLang="ko-KR" sz="1600" dirty="0"/>
              <a:t>;</a:t>
            </a:r>
          </a:p>
          <a:p>
            <a:pPr marL="0" indent="0">
              <a:lnSpc>
                <a:spcPts val="16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public class </a:t>
            </a:r>
            <a:r>
              <a:rPr lang="en-US" altLang="ko-KR" sz="1600" dirty="0" err="1"/>
              <a:t>HelloApp</a:t>
            </a:r>
            <a:r>
              <a:rPr lang="en-US" altLang="ko-KR" sz="1600" dirty="0"/>
              <a:t> {</a:t>
            </a:r>
          </a:p>
          <a:p>
            <a:pPr marL="0" indent="0">
              <a:lnSpc>
                <a:spcPts val="1600"/>
              </a:lnSpc>
              <a:buNone/>
            </a:pP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public </a:t>
            </a:r>
            <a:r>
              <a:rPr lang="en-US" altLang="ko-KR" sz="1600" dirty="0"/>
              <a:t>static void main(String[] </a:t>
            </a:r>
            <a:r>
              <a:rPr lang="en-US" altLang="ko-KR" sz="1600" dirty="0" err="1"/>
              <a:t>args</a:t>
            </a:r>
            <a:r>
              <a:rPr lang="en-US" altLang="ko-KR" sz="1600" dirty="0"/>
              <a:t>) {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BeanFactory</a:t>
            </a:r>
            <a:r>
              <a:rPr lang="en-US" altLang="ko-KR" sz="1600" dirty="0" smtClean="0"/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factory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XmlBeanFactory</a:t>
            </a:r>
            <a:r>
              <a:rPr lang="en-US" altLang="ko-KR" sz="1600" dirty="0"/>
              <a:t>(new </a:t>
            </a:r>
            <a:r>
              <a:rPr lang="en-US" altLang="ko-KR" sz="1600" dirty="0" err="1"/>
              <a:t>FileSystemResource</a:t>
            </a:r>
            <a:r>
              <a:rPr lang="en-US" altLang="ko-KR" sz="1600" dirty="0"/>
              <a:t>("</a:t>
            </a:r>
            <a:r>
              <a:rPr lang="en-US" altLang="ko-KR" sz="1600" dirty="0">
                <a:solidFill>
                  <a:srgbClr val="0000FF"/>
                </a:solidFill>
              </a:rPr>
              <a:t>beans.xml</a:t>
            </a:r>
            <a:r>
              <a:rPr lang="en-US" altLang="ko-KR" sz="1600" dirty="0"/>
              <a:t>"));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err="1" smtClean="0"/>
              <a:t>MessageBean</a:t>
            </a:r>
            <a:r>
              <a:rPr lang="en-US" altLang="ko-KR" sz="1600" dirty="0" smtClean="0"/>
              <a:t> </a:t>
            </a:r>
            <a:r>
              <a:rPr lang="en-US" altLang="ko-KR" sz="1600" dirty="0">
                <a:solidFill>
                  <a:srgbClr val="0000FF"/>
                </a:solidFill>
              </a:rPr>
              <a:t>bean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factory.getBean</a:t>
            </a:r>
            <a:r>
              <a:rPr lang="en-US" altLang="ko-KR" sz="1600" dirty="0"/>
              <a:t>("</a:t>
            </a:r>
            <a:r>
              <a:rPr lang="en-US" altLang="ko-KR" sz="1600" dirty="0" err="1"/>
              <a:t>messageBean</a:t>
            </a:r>
            <a:r>
              <a:rPr lang="en-US" altLang="ko-KR" sz="1600" dirty="0"/>
              <a:t>", </a:t>
            </a:r>
            <a:r>
              <a:rPr lang="en-US" altLang="ko-KR" sz="1600" dirty="0" err="1"/>
              <a:t>MessageBean.class</a:t>
            </a:r>
            <a:r>
              <a:rPr lang="en-US" altLang="ko-KR" sz="1600" dirty="0"/>
              <a:t>);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   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bean</a:t>
            </a:r>
            <a:r>
              <a:rPr lang="en-US" altLang="ko-KR" sz="1600" dirty="0" err="1" smtClean="0"/>
              <a:t>.sayHello</a:t>
            </a:r>
            <a:r>
              <a:rPr lang="en-US" altLang="ko-KR" sz="1600" dirty="0"/>
              <a:t>("Spring");</a:t>
            </a:r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 smtClean="0"/>
              <a:t>  }</a:t>
            </a:r>
            <a:endParaRPr lang="en-US" altLang="ko-KR" sz="1600" dirty="0"/>
          </a:p>
          <a:p>
            <a:pPr marL="0" indent="0">
              <a:lnSpc>
                <a:spcPts val="1600"/>
              </a:lnSpc>
              <a:buNone/>
            </a:pPr>
            <a:r>
              <a:rPr lang="en-US" altLang="ko-KR" sz="1600" dirty="0"/>
              <a:t>}</a:t>
            </a:r>
            <a:endParaRPr lang="ko-KR" altLang="en-US" sz="1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60648"/>
            <a:ext cx="2305050" cy="30243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216199" y="2529344"/>
            <a:ext cx="1152128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347864" y="679503"/>
            <a:ext cx="5544616" cy="338554"/>
          </a:xfrm>
          <a:prstGeom prst="rect">
            <a:avLst/>
          </a:prstGeom>
          <a:solidFill>
            <a:srgbClr val="FFC000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  1. </a:t>
            </a:r>
            <a:r>
              <a:rPr lang="en-US" altLang="ko-KR" sz="1600" dirty="0" err="1" smtClean="0">
                <a:latin typeface="HY강B" pitchFamily="18" charset="-127"/>
                <a:ea typeface="HY강B" pitchFamily="18" charset="-127"/>
              </a:rPr>
              <a:t>WebContent</a:t>
            </a:r>
            <a:r>
              <a:rPr lang="ko-KR" altLang="en-US" sz="1600" dirty="0" smtClean="0">
                <a:latin typeface="HY강B" pitchFamily="18" charset="-127"/>
                <a:ea typeface="HY강B" pitchFamily="18" charset="-127"/>
              </a:rPr>
              <a:t> 오른쪽 클릭</a:t>
            </a:r>
            <a:r>
              <a:rPr lang="en-US" altLang="ko-KR" sz="1600" dirty="0" smtClean="0">
                <a:latin typeface="HY강B" pitchFamily="18" charset="-127"/>
                <a:ea typeface="HY강B" pitchFamily="18" charset="-127"/>
              </a:rPr>
              <a:t>&gt; new &gt; other &gt; XML &gt; XML file      </a:t>
            </a:r>
            <a:endParaRPr lang="ko-KR" altLang="en-US" dirty="0">
              <a:solidFill>
                <a:srgbClr val="0000CC"/>
              </a:solidFill>
            </a:endParaRPr>
          </a:p>
        </p:txBody>
      </p:sp>
      <p:cxnSp>
        <p:nvCxnSpPr>
          <p:cNvPr id="7" name="직선 화살표 연결선 6"/>
          <p:cNvCxnSpPr>
            <a:cxnSpLocks noChangeShapeType="1"/>
            <a:stCxn id="6" idx="1"/>
          </p:cNvCxnSpPr>
          <p:nvPr/>
        </p:nvCxnSpPr>
        <p:spPr bwMode="auto">
          <a:xfrm flipH="1">
            <a:off x="1331640" y="848780"/>
            <a:ext cx="2016224" cy="274938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4" name="직사각형 3"/>
          <p:cNvSpPr/>
          <p:nvPr/>
        </p:nvSpPr>
        <p:spPr>
          <a:xfrm>
            <a:off x="2915816" y="4113946"/>
            <a:ext cx="5688632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en-US" altLang="ko-KR" dirty="0" err="1"/>
              <a:t>MessageBean</a:t>
            </a:r>
            <a:r>
              <a:rPr lang="en-US" altLang="ko-KR" dirty="0"/>
              <a:t> bean = </a:t>
            </a:r>
            <a:r>
              <a:rPr lang="en-US" altLang="ko-KR" b="1" dirty="0"/>
              <a:t>new </a:t>
            </a:r>
            <a:r>
              <a:rPr lang="en-US" altLang="ko-KR" b="1" dirty="0" err="1" smtClean="0"/>
              <a:t>MessageBeanEn</a:t>
            </a:r>
            <a:r>
              <a:rPr lang="en-US" altLang="ko-KR" b="1" dirty="0" smtClean="0"/>
              <a:t>();</a:t>
            </a:r>
          </a:p>
          <a:p>
            <a:r>
              <a:rPr lang="en-US" altLang="ko-KR" b="1" dirty="0" smtClean="0"/>
              <a:t>* </a:t>
            </a:r>
            <a:r>
              <a:rPr lang="en-US" altLang="ko-KR" b="1" dirty="0" smtClean="0">
                <a:solidFill>
                  <a:srgbClr val="0000FF"/>
                </a:solidFill>
              </a:rPr>
              <a:t>Beans.xml </a:t>
            </a:r>
            <a:r>
              <a:rPr lang="ko-KR" altLang="en-US" b="1" dirty="0" smtClean="0">
                <a:solidFill>
                  <a:srgbClr val="0000FF"/>
                </a:solidFill>
              </a:rPr>
              <a:t>파일에서</a:t>
            </a:r>
            <a:r>
              <a:rPr lang="en-US" altLang="ko-KR" b="1" dirty="0" smtClean="0">
                <a:solidFill>
                  <a:srgbClr val="0000FF"/>
                </a:solidFill>
              </a:rPr>
              <a:t>  </a:t>
            </a:r>
            <a:r>
              <a:rPr lang="ko-KR" altLang="en-US" b="1" dirty="0" smtClean="0">
                <a:solidFill>
                  <a:srgbClr val="0000FF"/>
                </a:solidFill>
              </a:rPr>
              <a:t>사용할 객체를 결정한다</a:t>
            </a:r>
            <a:r>
              <a:rPr lang="en-US" altLang="ko-KR" b="1" dirty="0" smtClean="0">
                <a:solidFill>
                  <a:srgbClr val="0000FF"/>
                </a:solidFill>
              </a:rPr>
              <a:t>. –</a:t>
            </a:r>
            <a:r>
              <a:rPr lang="ko-KR" altLang="en-US" b="1" dirty="0" smtClean="0">
                <a:solidFill>
                  <a:srgbClr val="0000FF"/>
                </a:solidFill>
              </a:rPr>
              <a:t>제어의 역전 </a:t>
            </a:r>
            <a:r>
              <a:rPr lang="en-US" altLang="ko-KR" b="1" dirty="0" smtClean="0">
                <a:solidFill>
                  <a:srgbClr val="0000FF"/>
                </a:solidFill>
              </a:rPr>
              <a:t>(</a:t>
            </a:r>
            <a:r>
              <a:rPr lang="en-US" altLang="ko-KR" b="1" dirty="0" err="1" smtClean="0">
                <a:solidFill>
                  <a:srgbClr val="0000FF"/>
                </a:solidFill>
              </a:rPr>
              <a:t>IoC</a:t>
            </a:r>
            <a:r>
              <a:rPr lang="en-US" altLang="ko-KR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altLang="ko-KR" b="1" dirty="0" smtClean="0"/>
              <a:t>* </a:t>
            </a:r>
            <a:r>
              <a:rPr lang="ko-KR" altLang="en-US" b="1" dirty="0" smtClean="0">
                <a:solidFill>
                  <a:srgbClr val="0000FF"/>
                </a:solidFill>
              </a:rPr>
              <a:t>객체</a:t>
            </a:r>
            <a:r>
              <a:rPr lang="en-US" altLang="ko-KR" b="1" dirty="0" smtClean="0">
                <a:solidFill>
                  <a:srgbClr val="0000FF"/>
                </a:solidFill>
              </a:rPr>
              <a:t> </a:t>
            </a:r>
            <a:r>
              <a:rPr lang="ko-KR" altLang="en-US" b="1" dirty="0" smtClean="0">
                <a:solidFill>
                  <a:srgbClr val="0000FF"/>
                </a:solidFill>
              </a:rPr>
              <a:t>변경 후 실행 </a:t>
            </a:r>
            <a:r>
              <a:rPr lang="en-US" altLang="ko-KR" b="1" dirty="0" smtClean="0">
                <a:solidFill>
                  <a:srgbClr val="0000FF"/>
                </a:solidFill>
              </a:rPr>
              <a:t> </a:t>
            </a:r>
            <a:endParaRPr lang="en-US" altLang="ko-KR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6778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132856"/>
            <a:ext cx="220892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Application Context</a:t>
            </a:r>
            <a:r>
              <a:rPr lang="en-US" altLang="ko-KR" sz="2400" dirty="0" smtClean="0">
                <a:solidFill>
                  <a:srgbClr val="0000FF"/>
                </a:solidFill>
              </a:rPr>
              <a:t>(</a:t>
            </a:r>
            <a:r>
              <a:rPr lang="ko-KR" altLang="en-US" sz="1800" dirty="0" smtClean="0">
                <a:solidFill>
                  <a:srgbClr val="0000FF"/>
                </a:solidFill>
              </a:rPr>
              <a:t>애플리케이션 </a:t>
            </a:r>
            <a:r>
              <a:rPr lang="ko-KR" altLang="en-US" sz="1800" dirty="0" err="1" smtClean="0">
                <a:solidFill>
                  <a:srgbClr val="0000FF"/>
                </a:solidFill>
              </a:rPr>
              <a:t>컨텍스트</a:t>
            </a:r>
            <a:r>
              <a:rPr lang="en-US" altLang="ko-KR" sz="2400" dirty="0" smtClean="0">
                <a:solidFill>
                  <a:srgbClr val="0000FF"/>
                </a:solidFill>
              </a:rPr>
              <a:t>)</a:t>
            </a:r>
            <a:endParaRPr lang="ko-KR" altLang="en-US" sz="2400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96944" cy="4464496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1800" dirty="0" smtClean="0">
                <a:solidFill>
                  <a:srgbClr val="0000FF"/>
                </a:solidFill>
              </a:rPr>
              <a:t>제어의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>
                <a:solidFill>
                  <a:srgbClr val="0000FF"/>
                </a:solidFill>
              </a:rPr>
              <a:t>역전</a:t>
            </a:r>
            <a:r>
              <a:rPr lang="en-US" altLang="ko-KR" sz="1800" dirty="0">
                <a:solidFill>
                  <a:srgbClr val="0000FF"/>
                </a:solidFill>
              </a:rPr>
              <a:t>(</a:t>
            </a:r>
            <a:r>
              <a:rPr lang="en-US" altLang="ko-KR" sz="1800" dirty="0" err="1">
                <a:solidFill>
                  <a:srgbClr val="0000FF"/>
                </a:solidFill>
              </a:rPr>
              <a:t>IoC</a:t>
            </a:r>
            <a:r>
              <a:rPr lang="en-US" altLang="ko-KR" sz="1800" dirty="0" smtClean="0">
                <a:solidFill>
                  <a:srgbClr val="0000FF"/>
                </a:solidFill>
              </a:rPr>
              <a:t>):</a:t>
            </a: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자신이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사용할 객체를 자신이 선택하거나 생성하지 않고</a:t>
            </a:r>
            <a:r>
              <a:rPr lang="en-US" altLang="ko-KR" sz="1600" dirty="0"/>
              <a:t>, </a:t>
            </a:r>
            <a:r>
              <a:rPr lang="ko-KR" altLang="en-US" sz="1600" dirty="0"/>
              <a:t>자신도 어떻게 만들어지고 사용될지 모른다</a:t>
            </a:r>
            <a:r>
              <a:rPr lang="en-US" altLang="ko-KR" sz="1600" dirty="0"/>
              <a:t>.(</a:t>
            </a:r>
            <a:r>
              <a:rPr lang="en-US" altLang="ko-KR" sz="1600" dirty="0" err="1"/>
              <a:t>UserDao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en-US" altLang="ko-KR" sz="1800" dirty="0" smtClean="0">
                <a:solidFill>
                  <a:srgbClr val="0000FF"/>
                </a:solidFill>
              </a:rPr>
              <a:t>Bean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 smtClean="0">
                <a:solidFill>
                  <a:srgbClr val="0000FF"/>
                </a:solidFill>
              </a:rPr>
              <a:t>factory </a:t>
            </a:r>
            <a:r>
              <a:rPr lang="en-US" altLang="ko-KR" sz="1800" dirty="0" smtClean="0">
                <a:solidFill>
                  <a:srgbClr val="0000FF"/>
                </a:solidFill>
                <a:sym typeface="Wingdings" pitchFamily="2" charset="2"/>
              </a:rPr>
              <a:t>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en-US" altLang="ko-KR" sz="1800" dirty="0">
                <a:solidFill>
                  <a:srgbClr val="0000FF"/>
                </a:solidFill>
              </a:rPr>
              <a:t>Application Context </a:t>
            </a:r>
            <a:r>
              <a:rPr lang="ko-KR" altLang="en-US" sz="1800" dirty="0" smtClean="0">
                <a:solidFill>
                  <a:srgbClr val="0000FF"/>
                </a:solidFill>
              </a:rPr>
              <a:t>로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확장</a:t>
            </a:r>
            <a:r>
              <a:rPr lang="en-US" altLang="ko-KR" sz="1800" dirty="0" smtClean="0">
                <a:solidFill>
                  <a:srgbClr val="0000FF"/>
                </a:solidFill>
              </a:rPr>
              <a:t> </a:t>
            </a:r>
            <a:r>
              <a:rPr lang="ko-KR" altLang="en-US" sz="1800" dirty="0" smtClean="0">
                <a:solidFill>
                  <a:srgbClr val="0000FF"/>
                </a:solidFill>
              </a:rPr>
              <a:t> </a:t>
            </a:r>
            <a:endParaRPr lang="en-US" altLang="ko-KR" sz="1800" dirty="0" smtClean="0">
              <a:solidFill>
                <a:srgbClr val="0000FF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빈의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생성과 관계설정과 같은 제어를 담당하는 </a:t>
            </a:r>
            <a:r>
              <a:rPr lang="en-US" altLang="ko-KR" sz="1600" dirty="0" err="1" smtClean="0"/>
              <a:t>Ioc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객체</a:t>
            </a:r>
            <a:endParaRPr lang="en-US" altLang="ko-KR" sz="1600" dirty="0" smtClean="0"/>
          </a:p>
          <a:p>
            <a:pPr lvl="1">
              <a:buFont typeface="Arial" pitchFamily="34" charset="0"/>
              <a:buChar char="•"/>
            </a:pPr>
            <a:r>
              <a:rPr lang="ko-KR" altLang="en-US" sz="1600" dirty="0" smtClean="0"/>
              <a:t>제어의 </a:t>
            </a:r>
            <a:r>
              <a:rPr lang="ko-KR" altLang="en-US" sz="1600" dirty="0"/>
              <a:t>역전 개념을 스프링을 이용해서 구현</a:t>
            </a:r>
            <a:endParaRPr lang="en-US" altLang="ko-KR" sz="1600" dirty="0"/>
          </a:p>
          <a:p>
            <a:pPr>
              <a:buFont typeface="Wingdings" pitchFamily="2" charset="2"/>
              <a:buChar char="l"/>
            </a:pPr>
            <a:r>
              <a:rPr lang="en-US" altLang="ko-KR" sz="1800" dirty="0" err="1" smtClean="0"/>
              <a:t>Ioc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방식으로  </a:t>
            </a:r>
            <a:r>
              <a:rPr lang="ko-KR" altLang="en-US" sz="1800" dirty="0"/>
              <a:t>빈을 관리한다는 의미로 </a:t>
            </a:r>
            <a:endParaRPr lang="en-US" altLang="ko-KR" sz="1800" dirty="0" smtClean="0"/>
          </a:p>
          <a:p>
            <a:pPr lvl="1">
              <a:buFont typeface="Wingdings" pitchFamily="2" charset="2"/>
              <a:buChar char="l"/>
            </a:pPr>
            <a:r>
              <a:rPr lang="ko-KR" altLang="en-US" sz="1600" dirty="0" smtClean="0">
                <a:solidFill>
                  <a:srgbClr val="0000FF"/>
                </a:solidFill>
              </a:rPr>
              <a:t>빈</a:t>
            </a:r>
            <a:r>
              <a:rPr lang="en-US" altLang="ko-KR" sz="1600" dirty="0" smtClean="0">
                <a:solidFill>
                  <a:srgbClr val="0000FF"/>
                </a:solidFill>
              </a:rPr>
              <a:t> </a:t>
            </a:r>
            <a:r>
              <a:rPr lang="ko-KR" altLang="en-US" sz="1600" dirty="0" err="1" smtClean="0">
                <a:solidFill>
                  <a:srgbClr val="0000FF"/>
                </a:solidFill>
              </a:rPr>
              <a:t>팩토리</a:t>
            </a:r>
            <a:r>
              <a:rPr lang="en-US" altLang="ko-KR" sz="1600" dirty="0" smtClean="0">
                <a:solidFill>
                  <a:srgbClr val="0000FF"/>
                </a:solidFill>
              </a:rPr>
              <a:t>(Bean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 smtClean="0">
                <a:solidFill>
                  <a:srgbClr val="0000FF"/>
                </a:solidFill>
              </a:rPr>
              <a:t>factory)</a:t>
            </a:r>
          </a:p>
          <a:p>
            <a:pPr lvl="1">
              <a:buFont typeface="Wingdings" pitchFamily="2" charset="2"/>
              <a:buChar char="l"/>
            </a:pPr>
            <a:r>
              <a:rPr lang="en-US" altLang="ko-KR" sz="1600" dirty="0">
                <a:solidFill>
                  <a:srgbClr val="0000FF"/>
                </a:solidFill>
              </a:rPr>
              <a:t>Application Context </a:t>
            </a:r>
            <a:r>
              <a:rPr lang="en-US" altLang="ko-KR" sz="1600" dirty="0" smtClean="0">
                <a:solidFill>
                  <a:srgbClr val="0000FF"/>
                </a:solidFill>
              </a:rPr>
              <a:t>- Context</a:t>
            </a:r>
            <a:r>
              <a:rPr lang="ko-KR" altLang="en-US" sz="1600" dirty="0" smtClean="0">
                <a:solidFill>
                  <a:srgbClr val="0000FF"/>
                </a:solidFill>
              </a:rPr>
              <a:t> </a:t>
            </a:r>
            <a:r>
              <a:rPr lang="en-US" altLang="ko-KR" sz="1600" dirty="0"/>
              <a:t>: </a:t>
            </a:r>
            <a:r>
              <a:rPr lang="ko-KR" altLang="en-US" sz="1600" dirty="0"/>
              <a:t>사물의 서로 잇닿아 있는 관계나 </a:t>
            </a:r>
            <a:r>
              <a:rPr lang="ko-KR" altLang="en-US" sz="1600" dirty="0" smtClean="0"/>
              <a:t>연관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l"/>
            </a:pPr>
            <a:r>
              <a:rPr lang="en-US" altLang="ko-KR" sz="16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600" dirty="0" smtClean="0">
                <a:solidFill>
                  <a:srgbClr val="0000FF"/>
                </a:solidFill>
              </a:rPr>
              <a:t> Container, Spring </a:t>
            </a:r>
            <a:r>
              <a:rPr lang="en-US" altLang="ko-KR" sz="1600" dirty="0">
                <a:solidFill>
                  <a:srgbClr val="0000FF"/>
                </a:solidFill>
              </a:rPr>
              <a:t>Container</a:t>
            </a:r>
            <a:endParaRPr lang="en-US" altLang="ko-KR" sz="1600" dirty="0" smtClean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1800" dirty="0"/>
              <a:t>애플리케이션</a:t>
            </a:r>
            <a:r>
              <a:rPr lang="en-US" altLang="ko-KR" sz="1800" dirty="0"/>
              <a:t> </a:t>
            </a:r>
            <a:r>
              <a:rPr lang="ko-KR" altLang="en-US" sz="1800" dirty="0" err="1" smtClean="0"/>
              <a:t>컨텍스트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ApplicationContext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</a:t>
            </a:r>
            <a:r>
              <a:rPr lang="en-US" altLang="ko-KR" sz="1800" dirty="0" smtClean="0"/>
              <a:t>XML</a:t>
            </a:r>
            <a:r>
              <a:rPr lang="ko-KR" altLang="en-US" sz="1800" dirty="0"/>
              <a:t>을</a:t>
            </a:r>
            <a:r>
              <a:rPr lang="en-US" altLang="ko-KR" sz="1800" dirty="0"/>
              <a:t> </a:t>
            </a:r>
            <a:r>
              <a:rPr lang="ko-KR" altLang="en-US" sz="1800" dirty="0" smtClean="0"/>
              <a:t>이용하여 </a:t>
            </a:r>
            <a:r>
              <a:rPr lang="en-US" altLang="ko-KR" sz="1800" dirty="0"/>
              <a:t>DI </a:t>
            </a:r>
            <a:r>
              <a:rPr lang="ko-KR" altLang="en-US" sz="1800" dirty="0" smtClean="0"/>
              <a:t>의존관계를 설정한다</a:t>
            </a:r>
            <a:r>
              <a:rPr lang="en-US" altLang="ko-KR" sz="1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32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ApplicationContext</a:t>
            </a:r>
            <a:r>
              <a:rPr lang="ko-KR" altLang="en-US" dirty="0" smtClean="0"/>
              <a:t>를 이용한 </a:t>
            </a:r>
            <a:r>
              <a:rPr lang="en-US" altLang="ko-KR" dirty="0" err="1" smtClean="0"/>
              <a:t>IoC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sample4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086100" cy="5328592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827584" y="1628800"/>
            <a:ext cx="1656184" cy="180020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09860"/>
            <a:ext cx="6640785" cy="3397611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3131840" y="3861048"/>
            <a:ext cx="5760640" cy="72008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796136" y="632957"/>
            <a:ext cx="2880320" cy="138499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sample4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sample3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bean.xml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src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에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복사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Spring library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 확인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main()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–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실행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6. bean.xml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실행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sp>
        <p:nvSpPr>
          <p:cNvPr id="5" name="자유형 4"/>
          <p:cNvSpPr/>
          <p:nvPr/>
        </p:nvSpPr>
        <p:spPr>
          <a:xfrm>
            <a:off x="1866900" y="3171035"/>
            <a:ext cx="6410325" cy="677065"/>
          </a:xfrm>
          <a:custGeom>
            <a:avLst/>
            <a:gdLst>
              <a:gd name="connsiteX0" fmla="*/ 6410325 w 6410325"/>
              <a:gd name="connsiteY0" fmla="*/ 677065 h 677065"/>
              <a:gd name="connsiteX1" fmla="*/ 2438400 w 6410325"/>
              <a:gd name="connsiteY1" fmla="*/ 38890 h 677065"/>
              <a:gd name="connsiteX2" fmla="*/ 0 w 6410325"/>
              <a:gd name="connsiteY2" fmla="*/ 124615 h 67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10325" h="677065">
                <a:moveTo>
                  <a:pt x="6410325" y="677065"/>
                </a:moveTo>
                <a:cubicBezTo>
                  <a:pt x="4958556" y="404015"/>
                  <a:pt x="3506787" y="130965"/>
                  <a:pt x="2438400" y="38890"/>
                </a:cubicBezTo>
                <a:cubicBezTo>
                  <a:pt x="1370013" y="-53185"/>
                  <a:pt x="685006" y="35715"/>
                  <a:pt x="0" y="124615"/>
                </a:cubicBezTo>
              </a:path>
            </a:pathLst>
          </a:custGeom>
          <a:noFill/>
          <a:ln w="63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750584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ApplicationContext</a:t>
            </a:r>
            <a:r>
              <a:rPr lang="ko-KR" altLang="en-US" dirty="0" smtClean="0"/>
              <a:t>를 이용한 </a:t>
            </a:r>
            <a:r>
              <a:rPr lang="en-US" altLang="ko-KR" dirty="0" err="1" smtClean="0"/>
              <a:t>IoC</a:t>
            </a:r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r>
              <a:rPr lang="en-US" altLang="ko-KR" dirty="0"/>
              <a:t> </a:t>
            </a:r>
            <a:r>
              <a:rPr lang="en-US" altLang="ko-KR" dirty="0">
                <a:solidFill>
                  <a:srgbClr val="0000FF"/>
                </a:solidFill>
              </a:rPr>
              <a:t>spring8 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6136" y="635240"/>
            <a:ext cx="2880320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spring8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Spring7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@Bean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삽입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Spring library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91" y="764704"/>
            <a:ext cx="3312368" cy="498442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10" y="1954932"/>
            <a:ext cx="5866252" cy="1872208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3176414" y="2248297"/>
            <a:ext cx="792090" cy="26415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12336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Application Context</a:t>
            </a:r>
            <a:r>
              <a:rPr lang="ko-KR" altLang="en-US" dirty="0" smtClean="0"/>
              <a:t>를 이용한 </a:t>
            </a:r>
            <a:r>
              <a:rPr lang="en-US" altLang="ko-KR" dirty="0" err="1" smtClean="0"/>
              <a:t>IoC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8" y="905669"/>
            <a:ext cx="8727588" cy="3384376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7112" y="905669"/>
            <a:ext cx="2880320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spring8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Spring7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@Bean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삽입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Spring library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설정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5.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539552" y="2597857"/>
            <a:ext cx="8378214" cy="543110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28263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905500" cy="1819275"/>
          </a:xfrm>
          <a:prstGeom prst="rect">
            <a:avLst/>
          </a:prstGeom>
          <a:noFill/>
          <a:ln w="952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ApplicationContext.xml</a:t>
            </a:r>
            <a:r>
              <a:rPr lang="ko-KR" altLang="en-US" dirty="0" smtClean="0"/>
              <a:t>을 </a:t>
            </a:r>
            <a:r>
              <a:rPr lang="ko-KR" altLang="en-US" dirty="0"/>
              <a:t>이용한 </a:t>
            </a:r>
            <a:r>
              <a:rPr lang="en-US" altLang="ko-KR" dirty="0" err="1"/>
              <a:t>IoC</a:t>
            </a:r>
            <a:r>
              <a:rPr lang="ko-KR" altLang="en-US" dirty="0"/>
              <a:t> </a:t>
            </a:r>
            <a:r>
              <a:rPr lang="en-US" altLang="ko-KR" dirty="0" smtClean="0"/>
              <a:t>– </a:t>
            </a:r>
            <a:r>
              <a:rPr lang="en-US" altLang="ko-KR" dirty="0" smtClean="0">
                <a:solidFill>
                  <a:srgbClr val="0000FF"/>
                </a:solidFill>
              </a:rPr>
              <a:t>spring9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635240"/>
            <a:ext cx="3096344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spring9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Spring8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daoBean.xml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51" y="2678806"/>
            <a:ext cx="7453105" cy="226236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128284" y="2286753"/>
            <a:ext cx="158569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</a:p>
          <a:p>
            <a:pPr algn="ctr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이용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83377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905500" cy="1819275"/>
          </a:xfrm>
          <a:prstGeom prst="rect">
            <a:avLst/>
          </a:prstGeom>
          <a:noFill/>
          <a:ln w="63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ApplicationContext.xml</a:t>
            </a:r>
            <a:r>
              <a:rPr lang="ko-KR" altLang="en-US" dirty="0" smtClean="0"/>
              <a:t>을 </a:t>
            </a:r>
            <a:r>
              <a:rPr lang="ko-KR" altLang="en-US" dirty="0"/>
              <a:t>이용한 </a:t>
            </a:r>
            <a:r>
              <a:rPr lang="en-US" altLang="ko-KR" dirty="0" err="1"/>
              <a:t>IoC</a:t>
            </a:r>
            <a:r>
              <a:rPr lang="ko-KR" altLang="en-US" dirty="0"/>
              <a:t> </a:t>
            </a:r>
            <a:r>
              <a:rPr lang="en-US" altLang="ko-KR" dirty="0" smtClean="0"/>
              <a:t>– </a:t>
            </a:r>
            <a:r>
              <a:rPr lang="en-US" altLang="ko-KR" dirty="0" smtClean="0">
                <a:solidFill>
                  <a:srgbClr val="0000FF"/>
                </a:solidFill>
              </a:rPr>
              <a:t>spring9 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635240"/>
            <a:ext cx="3096344" cy="116955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spring9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Spring8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DaoFactory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  <a:sym typeface="Wingdings" panose="05000000000000000000" pitchFamily="2" charset="2"/>
              </a:rPr>
              <a:t>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daoBean.xml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로 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UserDaoTest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50" y="2579140"/>
            <a:ext cx="7453105" cy="2262361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7128284" y="2286753"/>
            <a:ext cx="158569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</a:p>
          <a:p>
            <a:pPr algn="ctr"/>
            <a:r>
              <a:rPr lang="ko-KR" altLang="en-US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생성자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이용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443" y="4601294"/>
            <a:ext cx="5016557" cy="1368152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>
          <a:xfrm>
            <a:off x="5724525" y="4114800"/>
            <a:ext cx="958160" cy="590550"/>
          </a:xfrm>
          <a:custGeom>
            <a:avLst/>
            <a:gdLst>
              <a:gd name="connsiteX0" fmla="*/ 0 w 958160"/>
              <a:gd name="connsiteY0" fmla="*/ 0 h 590550"/>
              <a:gd name="connsiteX1" fmla="*/ 952500 w 958160"/>
              <a:gd name="connsiteY1" fmla="*/ 266700 h 590550"/>
              <a:gd name="connsiteX2" fmla="*/ 323850 w 958160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58160" h="590550">
                <a:moveTo>
                  <a:pt x="0" y="0"/>
                </a:moveTo>
                <a:cubicBezTo>
                  <a:pt x="449262" y="84137"/>
                  <a:pt x="898525" y="168275"/>
                  <a:pt x="952500" y="266700"/>
                </a:cubicBezTo>
                <a:cubicBezTo>
                  <a:pt x="1006475" y="365125"/>
                  <a:pt x="665162" y="477837"/>
                  <a:pt x="323850" y="59055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3400070" y="4324350"/>
            <a:ext cx="1724380" cy="1123950"/>
          </a:xfrm>
          <a:custGeom>
            <a:avLst/>
            <a:gdLst>
              <a:gd name="connsiteX0" fmla="*/ 257530 w 1724380"/>
              <a:gd name="connsiteY0" fmla="*/ 0 h 1123950"/>
              <a:gd name="connsiteX1" fmla="*/ 114655 w 1724380"/>
              <a:gd name="connsiteY1" fmla="*/ 828675 h 1123950"/>
              <a:gd name="connsiteX2" fmla="*/ 1724380 w 1724380"/>
              <a:gd name="connsiteY2" fmla="*/ 1123950 h 1123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80" h="1123950">
                <a:moveTo>
                  <a:pt x="257530" y="0"/>
                </a:moveTo>
                <a:cubicBezTo>
                  <a:pt x="63855" y="320675"/>
                  <a:pt x="-129820" y="641350"/>
                  <a:pt x="114655" y="828675"/>
                </a:cubicBezTo>
                <a:cubicBezTo>
                  <a:pt x="359130" y="1016000"/>
                  <a:pt x="1041755" y="1069975"/>
                  <a:pt x="1724380" y="112395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5400675" y="4391024"/>
            <a:ext cx="2267375" cy="982191"/>
          </a:xfrm>
          <a:custGeom>
            <a:avLst/>
            <a:gdLst>
              <a:gd name="connsiteX0" fmla="*/ 0 w 2267375"/>
              <a:gd name="connsiteY0" fmla="*/ 0 h 571500"/>
              <a:gd name="connsiteX1" fmla="*/ 1924050 w 2267375"/>
              <a:gd name="connsiteY1" fmla="*/ 314325 h 571500"/>
              <a:gd name="connsiteX2" fmla="*/ 2257425 w 2267375"/>
              <a:gd name="connsiteY2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7375" h="571500">
                <a:moveTo>
                  <a:pt x="0" y="0"/>
                </a:moveTo>
                <a:cubicBezTo>
                  <a:pt x="773906" y="109537"/>
                  <a:pt x="1547813" y="219075"/>
                  <a:pt x="1924050" y="314325"/>
                </a:cubicBezTo>
                <a:cubicBezTo>
                  <a:pt x="2300287" y="409575"/>
                  <a:pt x="2278856" y="490537"/>
                  <a:pt x="2257425" y="57150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744284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74204"/>
            <a:ext cx="8631683" cy="3462908"/>
          </a:xfrm>
          <a:prstGeom prst="rect">
            <a:avLst/>
          </a:prstGeom>
          <a:noFill/>
          <a:ln w="9525">
            <a:solidFill>
              <a:srgbClr val="1C7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ApplicationContext.xml</a:t>
            </a:r>
            <a:r>
              <a:rPr lang="ko-KR" altLang="en-US" dirty="0"/>
              <a:t>을 이용한 </a:t>
            </a:r>
            <a:r>
              <a:rPr lang="en-US" altLang="ko-KR" dirty="0" err="1"/>
              <a:t>IoC</a:t>
            </a:r>
            <a:r>
              <a:rPr lang="ko-KR" altLang="en-US" dirty="0"/>
              <a:t> </a:t>
            </a:r>
            <a:r>
              <a:rPr lang="en-US" altLang="ko-KR" dirty="0"/>
              <a:t>– </a:t>
            </a:r>
            <a:r>
              <a:rPr lang="en-US" altLang="ko-KR" dirty="0">
                <a:solidFill>
                  <a:srgbClr val="0000FF"/>
                </a:solidFill>
              </a:rPr>
              <a:t>spring9 </a:t>
            </a:r>
            <a:endParaRPr lang="ko-KR" altLang="en-US" dirty="0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067991" y="2977902"/>
            <a:ext cx="7344816" cy="864096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46589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63" y="1114178"/>
            <a:ext cx="6336704" cy="3029766"/>
          </a:xfrm>
          <a:prstGeom prst="rect">
            <a:avLst/>
          </a:prstGeom>
          <a:noFill/>
          <a:ln w="9525">
            <a:solidFill>
              <a:srgbClr val="1C74D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17773"/>
            <a:ext cx="8424936" cy="646931"/>
          </a:xfrm>
        </p:spPr>
        <p:txBody>
          <a:bodyPr>
            <a:normAutofit fontScale="90000"/>
          </a:bodyPr>
          <a:lstStyle/>
          <a:p>
            <a:r>
              <a:rPr lang="en-US" altLang="ko-KR" dirty="0" smtClean="0"/>
              <a:t>Set</a:t>
            </a:r>
            <a:r>
              <a:rPr lang="ko-KR" altLang="en-US" dirty="0" err="1" smtClean="0"/>
              <a:t>프로퍼티를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이용한 의존관계주입</a:t>
            </a:r>
            <a:r>
              <a:rPr lang="en-US" altLang="ko-KR" dirty="0" smtClean="0"/>
              <a:t>(</a:t>
            </a:r>
            <a:r>
              <a:rPr lang="en-US" altLang="ko-KR" dirty="0"/>
              <a:t>DI</a:t>
            </a:r>
            <a:r>
              <a:rPr lang="en-US" altLang="ko-KR" dirty="0" smtClean="0"/>
              <a:t>) </a:t>
            </a:r>
            <a:r>
              <a:rPr lang="en-US" altLang="ko-KR" dirty="0" smtClean="0">
                <a:solidFill>
                  <a:srgbClr val="0000FF"/>
                </a:solidFill>
              </a:rPr>
              <a:t>spring10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836712"/>
            <a:ext cx="3096344" cy="95410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1. spring10  package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생성</a:t>
            </a:r>
            <a:endParaRPr lang="en-US" altLang="ko-KR" sz="1400" dirty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2. Spring9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파일 복사 </a:t>
            </a:r>
            <a:endParaRPr lang="en-US" altLang="ko-KR" sz="1400" dirty="0" smtClean="0">
              <a:latin typeface="HY강B" panose="02030600000101010101" pitchFamily="18" charset="-127"/>
              <a:ea typeface="HY강B" panose="02030600000101010101" pitchFamily="18" charset="-127"/>
            </a:endParaRP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3.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UserDao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클래스 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4. daoBean10.xml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변경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40013"/>
            <a:ext cx="7056784" cy="2088232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557461" y="2600485"/>
            <a:ext cx="5958756" cy="583915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7156859" y="4454067"/>
            <a:ext cx="1476164" cy="25202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647359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SetProperty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/>
              <a:t>이용한 의존관계주입</a:t>
            </a:r>
            <a:r>
              <a:rPr lang="en-US" altLang="ko-KR" dirty="0"/>
              <a:t>(DI</a:t>
            </a:r>
            <a:r>
              <a:rPr lang="en-US" altLang="ko-KR" dirty="0" smtClean="0"/>
              <a:t>)- </a:t>
            </a:r>
            <a:r>
              <a:rPr lang="en-US" altLang="ko-KR" dirty="0">
                <a:solidFill>
                  <a:srgbClr val="0000FF"/>
                </a:solidFill>
              </a:rPr>
              <a:t>spring10</a:t>
            </a:r>
            <a:r>
              <a:rPr lang="ko-KR" alt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453105" cy="226236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242492" y="2478080"/>
            <a:ext cx="5544616" cy="6628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089820" y="3007618"/>
            <a:ext cx="6771903" cy="2437606"/>
            <a:chOff x="1641773" y="3140968"/>
            <a:chExt cx="6657975" cy="20193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773" y="3140968"/>
              <a:ext cx="6657975" cy="20193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직사각형 7"/>
            <p:cNvSpPr>
              <a:spLocks noChangeArrowheads="1"/>
            </p:cNvSpPr>
            <p:nvPr/>
          </p:nvSpPr>
          <p:spPr bwMode="auto">
            <a:xfrm>
              <a:off x="2483768" y="4427587"/>
              <a:ext cx="5184576" cy="57606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7178801" y="2542824"/>
            <a:ext cx="166744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daoBean10.xml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SetProperty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6228184" y="868070"/>
            <a:ext cx="1585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2803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회원인증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539552" y="836712"/>
            <a:ext cx="8153400" cy="57606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altLang="ko-KR" dirty="0" smtClean="0"/>
              <a:t>&lt;BODY&gt;</a:t>
            </a:r>
          </a:p>
          <a:p>
            <a:pPr>
              <a:buNone/>
            </a:pPr>
            <a:r>
              <a:rPr lang="en-US" altLang="ko-KR" dirty="0" smtClean="0"/>
              <a:t>&lt;center&gt;&lt;font size='3'&gt;&lt;b&gt; </a:t>
            </a:r>
            <a:r>
              <a:rPr lang="ko-KR" altLang="en-US" dirty="0" smtClean="0"/>
              <a:t>회원 인증 </a:t>
            </a:r>
            <a:r>
              <a:rPr lang="en-US" altLang="ko-KR" dirty="0" smtClean="0"/>
              <a:t>&lt;/b&gt;&lt;/font&gt;   </a:t>
            </a:r>
          </a:p>
          <a:p>
            <a:pPr>
              <a:buNone/>
            </a:pPr>
            <a:r>
              <a:rPr lang="en-US" altLang="ko-KR" dirty="0" smtClean="0"/>
              <a:t>&lt;hr size='1' </a:t>
            </a:r>
            <a:r>
              <a:rPr lang="en-US" altLang="ko-KR" dirty="0" err="1" smtClean="0"/>
              <a:t>noshade</a:t>
            </a:r>
            <a:r>
              <a:rPr lang="en-US" altLang="ko-KR" dirty="0" smtClean="0"/>
              <a:t> width='600'  &gt;</a:t>
            </a:r>
          </a:p>
          <a:p>
            <a:pPr>
              <a:buNone/>
            </a:pPr>
            <a:r>
              <a:rPr lang="en-US" altLang="ko-KR" dirty="0" smtClean="0"/>
              <a:t>&lt;TABLE </a:t>
            </a:r>
            <a:r>
              <a:rPr lang="en-US" altLang="ko-KR" dirty="0" err="1" smtClean="0"/>
              <a:t>cellSpacing</a:t>
            </a:r>
            <a:r>
              <a:rPr lang="en-US" altLang="ko-KR" dirty="0" smtClean="0"/>
              <a:t>='0' </a:t>
            </a:r>
            <a:r>
              <a:rPr lang="en-US" altLang="ko-KR" dirty="0" err="1" smtClean="0"/>
              <a:t>cellPadding</a:t>
            </a:r>
            <a:r>
              <a:rPr lang="en-US" altLang="ko-KR" dirty="0" smtClean="0"/>
              <a:t>='30' align='center' border='0' &gt;</a:t>
            </a:r>
          </a:p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dirty="0" smtClean="0"/>
              <a:t>String id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</a:t>
            </a:r>
            <a:r>
              <a:rPr lang="en-US" altLang="ko-KR" dirty="0" err="1" smtClean="0"/>
              <a:t>txtID</a:t>
            </a:r>
            <a:r>
              <a:rPr lang="en-US" altLang="ko-KR" dirty="0" smtClean="0"/>
              <a:t>");       </a:t>
            </a:r>
            <a:r>
              <a:rPr lang="en-US" altLang="ko-KR" dirty="0" smtClean="0">
                <a:solidFill>
                  <a:srgbClr val="00B050"/>
                </a:solidFill>
              </a:rPr>
              <a:t>//</a:t>
            </a:r>
            <a:r>
              <a:rPr lang="ko-KR" altLang="en-US" dirty="0" smtClean="0">
                <a:solidFill>
                  <a:srgbClr val="00B050"/>
                </a:solidFill>
              </a:rPr>
              <a:t>전송된 </a:t>
            </a:r>
            <a:r>
              <a:rPr lang="ko-KR" altLang="en-US" dirty="0" err="1" smtClean="0">
                <a:solidFill>
                  <a:srgbClr val="00B050"/>
                </a:solidFill>
              </a:rPr>
              <a:t>파라메터</a:t>
            </a:r>
            <a:r>
              <a:rPr lang="ko-KR" altLang="en-US" dirty="0" smtClean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sym typeface="Wingdings" pitchFamily="2" charset="2"/>
              </a:rPr>
              <a:t></a:t>
            </a:r>
            <a:r>
              <a:rPr lang="ko-KR" altLang="en-US" dirty="0" smtClean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</a:rPr>
              <a:t>id</a:t>
            </a:r>
          </a:p>
          <a:p>
            <a:pPr>
              <a:buNone/>
            </a:pPr>
            <a:r>
              <a:rPr lang="en-US" altLang="ko-KR" dirty="0" smtClean="0"/>
              <a:t>String pass = </a:t>
            </a:r>
            <a:r>
              <a:rPr lang="en-US" altLang="ko-KR" dirty="0" err="1" smtClean="0"/>
              <a:t>request.getParameter</a:t>
            </a:r>
            <a:r>
              <a:rPr lang="en-US" altLang="ko-KR" dirty="0" smtClean="0"/>
              <a:t>("pass");   </a:t>
            </a:r>
            <a:r>
              <a:rPr lang="en-US" altLang="ko-KR" dirty="0" smtClean="0">
                <a:solidFill>
                  <a:srgbClr val="00B050"/>
                </a:solidFill>
              </a:rPr>
              <a:t>//</a:t>
            </a:r>
            <a:r>
              <a:rPr lang="ko-KR" altLang="en-US" dirty="0" smtClean="0">
                <a:solidFill>
                  <a:srgbClr val="00B050"/>
                </a:solidFill>
              </a:rPr>
              <a:t> 전송된 </a:t>
            </a:r>
            <a:r>
              <a:rPr lang="ko-KR" altLang="en-US" dirty="0" err="1" smtClean="0">
                <a:solidFill>
                  <a:srgbClr val="00B050"/>
                </a:solidFill>
              </a:rPr>
              <a:t>파라메터</a:t>
            </a:r>
            <a:r>
              <a:rPr lang="ko-KR" altLang="en-US" dirty="0" smtClean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  <a:sym typeface="Wingdings" pitchFamily="2" charset="2"/>
              </a:rPr>
              <a:t></a:t>
            </a:r>
            <a:r>
              <a:rPr lang="ko-KR" altLang="en-US" dirty="0" smtClean="0">
                <a:solidFill>
                  <a:srgbClr val="00B050"/>
                </a:solidFill>
              </a:rPr>
              <a:t> </a:t>
            </a:r>
            <a:r>
              <a:rPr lang="en-US" altLang="ko-KR" dirty="0" smtClean="0">
                <a:solidFill>
                  <a:srgbClr val="00B050"/>
                </a:solidFill>
              </a:rPr>
              <a:t>pass</a:t>
            </a:r>
          </a:p>
          <a:p>
            <a:pPr>
              <a:buNone/>
            </a:pPr>
            <a:r>
              <a:rPr lang="en-US" altLang="ko-KR" dirty="0" smtClean="0"/>
              <a:t>String </a:t>
            </a:r>
            <a:r>
              <a:rPr lang="en-US" altLang="ko-KR" dirty="0" err="1" smtClean="0"/>
              <a:t>sessionID</a:t>
            </a:r>
            <a:r>
              <a:rPr lang="en-US" altLang="ko-KR" dirty="0" smtClean="0"/>
              <a:t> = "yes";                          </a:t>
            </a:r>
            <a:r>
              <a:rPr lang="en-US" altLang="ko-KR" dirty="0" smtClean="0">
                <a:solidFill>
                  <a:srgbClr val="00B050"/>
                </a:solidFill>
              </a:rPr>
              <a:t>//</a:t>
            </a:r>
            <a:r>
              <a:rPr lang="ko-KR" altLang="en-US" dirty="0" smtClean="0">
                <a:solidFill>
                  <a:srgbClr val="00B050"/>
                </a:solidFill>
              </a:rPr>
              <a:t>세션변수 생성 </a:t>
            </a:r>
            <a:endParaRPr lang="en-US" altLang="ko-K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C00000"/>
                </a:solidFill>
              </a:rPr>
              <a:t>try{                                                      </a:t>
            </a:r>
            <a:r>
              <a:rPr lang="en-US" altLang="ko-KR" b="1" dirty="0" smtClean="0">
                <a:solidFill>
                  <a:srgbClr val="00B050"/>
                </a:solidFill>
              </a:rPr>
              <a:t>//</a:t>
            </a:r>
            <a:r>
              <a:rPr lang="ko-KR" altLang="en-US" b="1" dirty="0" smtClean="0">
                <a:solidFill>
                  <a:srgbClr val="00B050"/>
                </a:solidFill>
              </a:rPr>
              <a:t>데이터베이스 관련 작업</a:t>
            </a:r>
            <a:endParaRPr lang="en-US" altLang="ko-K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  if (id == "" || pass == "") {</a:t>
            </a:r>
            <a:r>
              <a:rPr lang="en-US" altLang="ko-KR" b="1" dirty="0" smtClean="0">
                <a:solidFill>
                  <a:srgbClr val="0000FF"/>
                </a:solidFill>
              </a:rPr>
              <a:t>                       </a:t>
            </a:r>
            <a:r>
              <a:rPr lang="en-US" altLang="ko-KR" b="1" dirty="0" smtClean="0">
                <a:solidFill>
                  <a:srgbClr val="00B050"/>
                </a:solidFill>
              </a:rPr>
              <a:t>//id</a:t>
            </a:r>
            <a:r>
              <a:rPr lang="ko-KR" altLang="en-US" b="1" dirty="0" smtClean="0">
                <a:solidFill>
                  <a:srgbClr val="00B050"/>
                </a:solidFill>
              </a:rPr>
              <a:t> 나</a:t>
            </a:r>
            <a:r>
              <a:rPr lang="en-US" altLang="ko-KR" b="1" dirty="0" smtClean="0">
                <a:solidFill>
                  <a:srgbClr val="00B050"/>
                </a:solidFill>
              </a:rPr>
              <a:t> password </a:t>
            </a:r>
            <a:r>
              <a:rPr lang="ko-KR" altLang="en-US" b="1" dirty="0" smtClean="0">
                <a:solidFill>
                  <a:srgbClr val="00B050"/>
                </a:solidFill>
              </a:rPr>
              <a:t>가 없을 때 </a:t>
            </a:r>
            <a:r>
              <a:rPr lang="en-US" altLang="ko-KR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en-US" altLang="ko-KR" dirty="0" smtClean="0"/>
              <a:t>  %&gt;</a:t>
            </a:r>
          </a:p>
          <a:p>
            <a:pPr>
              <a:buNone/>
            </a:pPr>
            <a:r>
              <a:rPr lang="en-US" altLang="ko-KR" dirty="0" smtClean="0"/>
              <a:t>  &lt;TR&gt;</a:t>
            </a:r>
          </a:p>
          <a:p>
            <a:pPr>
              <a:buNone/>
            </a:pPr>
            <a:r>
              <a:rPr lang="en-US" altLang="ko-KR" dirty="0" smtClean="0"/>
              <a:t>	&lt;TD align='center'&gt;</a:t>
            </a:r>
          </a:p>
          <a:p>
            <a:pPr>
              <a:buNone/>
            </a:pPr>
            <a:r>
              <a:rPr lang="en-US" altLang="ko-KR" dirty="0" smtClean="0"/>
              <a:t>	&lt;font size=2&gt;ID</a:t>
            </a:r>
            <a:r>
              <a:rPr lang="ko-KR" altLang="en-US" dirty="0" smtClean="0"/>
              <a:t>와 비밀번호를 입력하세요</a:t>
            </a:r>
            <a:r>
              <a:rPr lang="en-US" altLang="ko-KR" dirty="0" smtClean="0"/>
              <a:t>.&lt;/font&gt;</a:t>
            </a:r>
          </a:p>
          <a:p>
            <a:pPr>
              <a:buNone/>
            </a:pPr>
            <a:r>
              <a:rPr lang="en-US" altLang="ko-KR" dirty="0" smtClean="0"/>
              <a:t>	&lt;/TD&gt;</a:t>
            </a:r>
          </a:p>
          <a:p>
            <a:pPr>
              <a:buNone/>
            </a:pPr>
            <a:r>
              <a:rPr lang="en-US" altLang="ko-KR" dirty="0" smtClean="0"/>
              <a:t>  &lt;/TR&gt;</a:t>
            </a:r>
          </a:p>
          <a:p>
            <a:pPr>
              <a:buNone/>
            </a:pPr>
            <a:r>
              <a:rPr lang="en-US" altLang="ko-KR" dirty="0" smtClean="0"/>
              <a:t>  &lt;TR&gt;</a:t>
            </a:r>
          </a:p>
          <a:p>
            <a:pPr>
              <a:buNone/>
            </a:pPr>
            <a:r>
              <a:rPr lang="en-US" altLang="ko-KR" dirty="0" smtClean="0"/>
              <a:t>	&lt;TD align='center'&gt;</a:t>
            </a:r>
          </a:p>
          <a:p>
            <a:pPr>
              <a:buNone/>
            </a:pPr>
            <a:r>
              <a:rPr lang="en-US" altLang="ko-KR" dirty="0" smtClean="0"/>
              <a:t>	&lt;a </a:t>
            </a:r>
            <a:r>
              <a:rPr lang="en-US" altLang="ko-KR" dirty="0" err="1" smtClean="0"/>
              <a:t>href</a:t>
            </a:r>
            <a:r>
              <a:rPr lang="en-US" altLang="ko-KR" dirty="0" smtClean="0"/>
              <a:t>="member.jsp"&gt;[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]&lt;/a&gt;</a:t>
            </a:r>
          </a:p>
          <a:p>
            <a:pPr>
              <a:buNone/>
            </a:pPr>
            <a:r>
              <a:rPr lang="en-US" altLang="ko-KR" dirty="0" smtClean="0"/>
              <a:t>	&lt;/TD&gt;</a:t>
            </a:r>
          </a:p>
          <a:p>
            <a:pPr>
              <a:buNone/>
            </a:pPr>
            <a:r>
              <a:rPr lang="en-US" altLang="ko-KR" dirty="0" smtClean="0"/>
              <a:t> &lt;/TR&gt;</a:t>
            </a:r>
          </a:p>
          <a:p>
            <a:pPr>
              <a:buNone/>
            </a:pPr>
            <a:r>
              <a:rPr lang="en-US" altLang="ko-KR" dirty="0" smtClean="0"/>
              <a:t>&lt;%</a:t>
            </a:r>
          </a:p>
          <a:p>
            <a:pPr>
              <a:buNone/>
            </a:pPr>
            <a:r>
              <a:rPr lang="en-US" altLang="ko-KR" b="1" dirty="0" smtClean="0">
                <a:solidFill>
                  <a:srgbClr val="FF0000"/>
                </a:solidFill>
              </a:rPr>
              <a:t> } </a:t>
            </a:r>
          </a:p>
          <a:p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499992" y="2060848"/>
            <a:ext cx="4644008" cy="2304256"/>
          </a:xfrm>
          <a:prstGeom prst="rect">
            <a:avLst/>
          </a:prstGeom>
          <a:noFill/>
          <a:ln w="28575">
            <a:solidFill>
              <a:srgbClr val="7030A0"/>
            </a:solidFill>
            <a:prstDash val="sysDash"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96928"/>
            <a:ext cx="257981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자유형 5"/>
          <p:cNvSpPr/>
          <p:nvPr/>
        </p:nvSpPr>
        <p:spPr>
          <a:xfrm>
            <a:off x="3491880" y="2184400"/>
            <a:ext cx="2578720" cy="419100"/>
          </a:xfrm>
          <a:custGeom>
            <a:avLst/>
            <a:gdLst>
              <a:gd name="connsiteX0" fmla="*/ 0 w 2781300"/>
              <a:gd name="connsiteY0" fmla="*/ 0 h 419100"/>
              <a:gd name="connsiteX1" fmla="*/ 1727200 w 2781300"/>
              <a:gd name="connsiteY1" fmla="*/ 38100 h 419100"/>
              <a:gd name="connsiteX2" fmla="*/ 2781300 w 2781300"/>
              <a:gd name="connsiteY2" fmla="*/ 41910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81300" h="419100">
                <a:moveTo>
                  <a:pt x="0" y="0"/>
                </a:moveTo>
                <a:lnTo>
                  <a:pt x="1727200" y="38100"/>
                </a:lnTo>
                <a:cubicBezTo>
                  <a:pt x="2190750" y="107950"/>
                  <a:pt x="2486025" y="263525"/>
                  <a:pt x="2781300" y="419100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자유형 6"/>
          <p:cNvSpPr/>
          <p:nvPr/>
        </p:nvSpPr>
        <p:spPr>
          <a:xfrm>
            <a:off x="3365500" y="2476500"/>
            <a:ext cx="3048000" cy="894955"/>
          </a:xfrm>
          <a:custGeom>
            <a:avLst/>
            <a:gdLst>
              <a:gd name="connsiteX0" fmla="*/ 0 w 3048000"/>
              <a:gd name="connsiteY0" fmla="*/ 0 h 894955"/>
              <a:gd name="connsiteX1" fmla="*/ 2082800 w 3048000"/>
              <a:gd name="connsiteY1" fmla="*/ 863600 h 894955"/>
              <a:gd name="connsiteX2" fmla="*/ 3048000 w 3048000"/>
              <a:gd name="connsiteY2" fmla="*/ 622300 h 89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0" h="894955">
                <a:moveTo>
                  <a:pt x="0" y="0"/>
                </a:moveTo>
                <a:cubicBezTo>
                  <a:pt x="787400" y="379941"/>
                  <a:pt x="1574800" y="759883"/>
                  <a:pt x="2082800" y="863600"/>
                </a:cubicBezTo>
                <a:cubicBezTo>
                  <a:pt x="2590800" y="967317"/>
                  <a:pt x="2819400" y="794808"/>
                  <a:pt x="3048000" y="622300"/>
                </a:cubicBezTo>
              </a:path>
            </a:pathLst>
          </a:custGeom>
          <a:noFill/>
          <a:ln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err="1" smtClean="0"/>
              <a:t>SetProperty</a:t>
            </a:r>
            <a:r>
              <a:rPr lang="ko-KR" altLang="en-US" dirty="0" smtClean="0"/>
              <a:t>를</a:t>
            </a:r>
            <a:r>
              <a:rPr lang="en-US" altLang="ko-KR" dirty="0" smtClean="0"/>
              <a:t> </a:t>
            </a:r>
            <a:r>
              <a:rPr lang="ko-KR" altLang="en-US" dirty="0"/>
              <a:t>이용한 의존관계주입</a:t>
            </a:r>
            <a:r>
              <a:rPr lang="en-US" altLang="ko-KR" dirty="0"/>
              <a:t>(DI</a:t>
            </a:r>
            <a:r>
              <a:rPr lang="en-US" altLang="ko-KR" dirty="0" smtClean="0"/>
              <a:t>)- </a:t>
            </a:r>
            <a:r>
              <a:rPr lang="en-US" altLang="ko-KR" dirty="0">
                <a:solidFill>
                  <a:srgbClr val="0000FF"/>
                </a:solidFill>
              </a:rPr>
              <a:t>spring10</a:t>
            </a:r>
            <a:r>
              <a:rPr lang="ko-KR" altLang="en-US" dirty="0"/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453105" cy="2262361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242492" y="2478080"/>
            <a:ext cx="5544616" cy="662888"/>
          </a:xfrm>
          <a:prstGeom prst="rect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 type="triangle" w="med" len="med"/>
          </a:ln>
        </p:spPr>
        <p:txBody>
          <a:bodyPr lIns="82124" tIns="41061" rIns="82124" bIns="41061" anchor="ctr"/>
          <a:lstStyle/>
          <a:p>
            <a:pPr defTabSz="814388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2089820" y="3007618"/>
            <a:ext cx="6771903" cy="2437606"/>
            <a:chOff x="1641773" y="3140968"/>
            <a:chExt cx="6657975" cy="20193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1773" y="3140968"/>
              <a:ext cx="6657975" cy="2019300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직사각형 7"/>
            <p:cNvSpPr>
              <a:spLocks noChangeArrowheads="1"/>
            </p:cNvSpPr>
            <p:nvPr/>
          </p:nvSpPr>
          <p:spPr bwMode="auto">
            <a:xfrm>
              <a:off x="2483768" y="4427587"/>
              <a:ext cx="5184576" cy="576064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</p:spPr>
          <p:txBody>
            <a:bodyPr lIns="82124" tIns="41061" rIns="82124" bIns="41061" anchor="ctr"/>
            <a:lstStyle/>
            <a:p>
              <a:pPr defTabSz="814388"/>
              <a:endParaRPr lang="ko-KR" altLang="en-US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971600" y="3631770"/>
            <a:ext cx="166744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daoBean10.xml</a:t>
            </a:r>
          </a:p>
          <a:p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 </a:t>
            </a:r>
            <a:r>
              <a:rPr lang="en-US" altLang="ko-KR" sz="1400" dirty="0" err="1" smtClean="0">
                <a:latin typeface="HY강B" panose="02030600000101010101" pitchFamily="18" charset="-127"/>
                <a:ea typeface="HY강B" panose="02030600000101010101" pitchFamily="18" charset="-127"/>
              </a:rPr>
              <a:t>SetProperty</a:t>
            </a:r>
            <a:r>
              <a:rPr lang="en-US" altLang="ko-KR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 </a:t>
            </a:r>
            <a:r>
              <a:rPr lang="ko-KR" altLang="en-US" sz="1400" dirty="0" smtClean="0">
                <a:latin typeface="HY강B" panose="02030600000101010101" pitchFamily="18" charset="-127"/>
                <a:ea typeface="HY강B" panose="02030600000101010101" pitchFamily="18" charset="-127"/>
              </a:rPr>
              <a:t>이용</a:t>
            </a:r>
            <a:endParaRPr lang="ko-KR" altLang="en-US" sz="1400" dirty="0"/>
          </a:p>
        </p:txBody>
      </p:sp>
      <p:sp>
        <p:nvSpPr>
          <p:cNvPr id="11" name="직사각형 10"/>
          <p:cNvSpPr/>
          <p:nvPr/>
        </p:nvSpPr>
        <p:spPr>
          <a:xfrm>
            <a:off x="309389" y="730181"/>
            <a:ext cx="158569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ko-KR" dirty="0" smtClean="0">
                <a:latin typeface="HY강B" panose="02030600000101010101" pitchFamily="18" charset="-127"/>
                <a:ea typeface="HY강B" panose="02030600000101010101" pitchFamily="18" charset="-127"/>
              </a:rPr>
              <a:t>daoBean9.xml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023" y="2183916"/>
            <a:ext cx="4749977" cy="153311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자유형 2"/>
          <p:cNvSpPr/>
          <p:nvPr/>
        </p:nvSpPr>
        <p:spPr>
          <a:xfrm>
            <a:off x="4433163" y="2381250"/>
            <a:ext cx="1319937" cy="2266950"/>
          </a:xfrm>
          <a:custGeom>
            <a:avLst/>
            <a:gdLst>
              <a:gd name="connsiteX0" fmla="*/ 1319937 w 1319937"/>
              <a:gd name="connsiteY0" fmla="*/ 2266950 h 2266950"/>
              <a:gd name="connsiteX1" fmla="*/ 5487 w 1319937"/>
              <a:gd name="connsiteY1" fmla="*/ 800100 h 2266950"/>
              <a:gd name="connsiteX2" fmla="*/ 938937 w 1319937"/>
              <a:gd name="connsiteY2" fmla="*/ 0 h 226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9937" h="2266950">
                <a:moveTo>
                  <a:pt x="1319937" y="2266950"/>
                </a:moveTo>
                <a:cubicBezTo>
                  <a:pt x="694462" y="1722437"/>
                  <a:pt x="68987" y="1177925"/>
                  <a:pt x="5487" y="800100"/>
                </a:cubicBezTo>
                <a:cubicBezTo>
                  <a:pt x="-58013" y="422275"/>
                  <a:pt x="440462" y="211137"/>
                  <a:pt x="938937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sys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자유형 8"/>
          <p:cNvSpPr/>
          <p:nvPr/>
        </p:nvSpPr>
        <p:spPr>
          <a:xfrm>
            <a:off x="7496175" y="3209925"/>
            <a:ext cx="1141782" cy="1590675"/>
          </a:xfrm>
          <a:custGeom>
            <a:avLst/>
            <a:gdLst>
              <a:gd name="connsiteX0" fmla="*/ 0 w 1141782"/>
              <a:gd name="connsiteY0" fmla="*/ 1590675 h 1590675"/>
              <a:gd name="connsiteX1" fmla="*/ 1104900 w 1141782"/>
              <a:gd name="connsiteY1" fmla="*/ 857250 h 1590675"/>
              <a:gd name="connsiteX2" fmla="*/ 771525 w 1141782"/>
              <a:gd name="connsiteY2" fmla="*/ 0 h 1590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41782" h="1590675">
                <a:moveTo>
                  <a:pt x="0" y="1590675"/>
                </a:moveTo>
                <a:cubicBezTo>
                  <a:pt x="488156" y="1356518"/>
                  <a:pt x="976313" y="1122362"/>
                  <a:pt x="1104900" y="857250"/>
                </a:cubicBezTo>
                <a:cubicBezTo>
                  <a:pt x="1233488" y="592137"/>
                  <a:pt x="1002506" y="296068"/>
                  <a:pt x="771525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자유형 9"/>
          <p:cNvSpPr/>
          <p:nvPr/>
        </p:nvSpPr>
        <p:spPr>
          <a:xfrm>
            <a:off x="5851390" y="3242713"/>
            <a:ext cx="768081" cy="1600200"/>
          </a:xfrm>
          <a:custGeom>
            <a:avLst/>
            <a:gdLst>
              <a:gd name="connsiteX0" fmla="*/ 0 w 768081"/>
              <a:gd name="connsiteY0" fmla="*/ 1600200 h 1600200"/>
              <a:gd name="connsiteX1" fmla="*/ 762000 w 768081"/>
              <a:gd name="connsiteY1" fmla="*/ 971550 h 1600200"/>
              <a:gd name="connsiteX2" fmla="*/ 295275 w 768081"/>
              <a:gd name="connsiteY2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8081" h="1600200">
                <a:moveTo>
                  <a:pt x="0" y="1600200"/>
                </a:moveTo>
                <a:cubicBezTo>
                  <a:pt x="356394" y="1419225"/>
                  <a:pt x="712788" y="1238250"/>
                  <a:pt x="762000" y="971550"/>
                </a:cubicBezTo>
                <a:cubicBezTo>
                  <a:pt x="811213" y="704850"/>
                  <a:pt x="553244" y="352425"/>
                  <a:pt x="295275" y="0"/>
                </a:cubicBezTo>
              </a:path>
            </a:pathLst>
          </a:custGeom>
          <a:noFill/>
          <a:ln w="12700">
            <a:solidFill>
              <a:srgbClr val="FF0000"/>
            </a:solidFill>
            <a:prstDash val="dash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57291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C:\Users\2SBoss\Desktop\contai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36" y="4556156"/>
            <a:ext cx="5125115" cy="206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en-US" altLang="ko-KR" b="1" dirty="0" err="1" smtClean="0">
                <a:solidFill>
                  <a:srgbClr val="000000"/>
                </a:solidFill>
              </a:rPr>
              <a:t>IoC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( </a:t>
            </a:r>
            <a:r>
              <a:rPr kumimoji="1" lang="en-US" altLang="ko-KR" sz="2000" b="1" dirty="0" smtClean="0">
                <a:solidFill>
                  <a:srgbClr val="000000"/>
                </a:solidFill>
              </a:rPr>
              <a:t>Spring</a:t>
            </a:r>
            <a:r>
              <a:rPr kumimoji="1" lang="ko-KR" altLang="en-US" sz="2000" b="1" dirty="0" smtClean="0">
                <a:solidFill>
                  <a:srgbClr val="000000"/>
                </a:solidFill>
              </a:rPr>
              <a:t>에서는</a:t>
            </a:r>
            <a:r>
              <a:rPr kumimoji="1" lang="en-US" altLang="ko-KR" sz="2000" b="1" dirty="0" smtClean="0">
                <a:solidFill>
                  <a:srgbClr val="000000"/>
                </a:solidFill>
              </a:rPr>
              <a:t> </a:t>
            </a:r>
            <a:r>
              <a:rPr kumimoji="1" lang="en-US" altLang="ko-KR" b="1" dirty="0" smtClean="0">
                <a:solidFill>
                  <a:srgbClr val="000000"/>
                </a:solidFill>
              </a:rPr>
              <a:t>DI</a:t>
            </a:r>
            <a:r>
              <a:rPr kumimoji="1" lang="en-US" altLang="ko-KR" b="1" dirty="0">
                <a:solidFill>
                  <a:srgbClr val="000000"/>
                </a:solidFill>
              </a:rPr>
              <a:t>) Container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8462" y="805582"/>
            <a:ext cx="8153400" cy="4896544"/>
          </a:xfrm>
        </p:spPr>
        <p:txBody>
          <a:bodyPr>
            <a:normAutofit/>
          </a:bodyPr>
          <a:lstStyle/>
          <a:p>
            <a:r>
              <a:rPr lang="en-US" altLang="ko-KR" sz="1800" b="1" dirty="0" err="1" smtClean="0">
                <a:solidFill>
                  <a:srgbClr val="0033CC"/>
                </a:solidFill>
              </a:rPr>
              <a:t>Ioc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(Inversion </a:t>
            </a:r>
            <a:r>
              <a:rPr lang="en-US" altLang="ko-KR" sz="1800" b="1" dirty="0">
                <a:solidFill>
                  <a:srgbClr val="0033CC"/>
                </a:solidFill>
              </a:rPr>
              <a:t>of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Control)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컨테이너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 :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제어의 역전</a:t>
            </a:r>
            <a:endParaRPr lang="en-US" altLang="ko-KR" sz="1800" dirty="0" smtClean="0">
              <a:solidFill>
                <a:srgbClr val="0033CC"/>
              </a:solidFill>
            </a:endParaRPr>
          </a:p>
          <a:p>
            <a:pPr lvl="1"/>
            <a:r>
              <a:rPr lang="ko-KR" altLang="en-US" sz="1600" dirty="0" smtClean="0">
                <a:solidFill>
                  <a:srgbClr val="0000FF"/>
                </a:solidFill>
              </a:rPr>
              <a:t>개발자</a:t>
            </a:r>
            <a:r>
              <a:rPr lang="ko-KR" altLang="en-US" sz="1600" dirty="0" smtClean="0"/>
              <a:t>가</a:t>
            </a:r>
            <a:r>
              <a:rPr lang="en-US" altLang="ko-KR" sz="1600" dirty="0" smtClean="0"/>
              <a:t> </a:t>
            </a:r>
            <a:r>
              <a:rPr lang="ko-KR" altLang="en-US" sz="1600" dirty="0"/>
              <a:t>객체</a:t>
            </a:r>
            <a:r>
              <a:rPr lang="en-US" altLang="ko-KR" sz="1600" dirty="0"/>
              <a:t>(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POJO)</a:t>
            </a:r>
            <a:r>
              <a:rPr lang="ko-KR" altLang="en-US" sz="1600" dirty="0"/>
              <a:t>를 생성하고 각 객체간의 의존관계를 제어하였으나 </a:t>
            </a:r>
            <a:r>
              <a:rPr lang="en-US" altLang="ko-KR" sz="1600" dirty="0" smtClean="0">
                <a:solidFill>
                  <a:srgbClr val="0000FF"/>
                </a:solidFill>
              </a:rPr>
              <a:t>Spring(</a:t>
            </a:r>
            <a:r>
              <a:rPr lang="en-US" altLang="ko-KR" sz="1600" dirty="0" err="1" smtClean="0">
                <a:solidFill>
                  <a:srgbClr val="0000FF"/>
                </a:solidFill>
              </a:rPr>
              <a:t>IoC</a:t>
            </a:r>
            <a:r>
              <a:rPr lang="en-US" altLang="ko-KR" sz="1600" dirty="0">
                <a:solidFill>
                  <a:srgbClr val="0000FF"/>
                </a:solidFill>
              </a:rPr>
              <a:t>) </a:t>
            </a:r>
            <a:r>
              <a:rPr lang="ko-KR" altLang="en-US" sz="1600" dirty="0">
                <a:solidFill>
                  <a:srgbClr val="0000FF"/>
                </a:solidFill>
              </a:rPr>
              <a:t>컨테이너가 </a:t>
            </a:r>
            <a:r>
              <a:rPr lang="ko-KR" altLang="en-US" sz="1600" dirty="0" smtClean="0"/>
              <a:t>객체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의 </a:t>
            </a:r>
            <a:r>
              <a:rPr kumimoji="1" lang="ko-KR" altLang="en-US" sz="1600" dirty="0">
                <a:solidFill>
                  <a:srgbClr val="000000"/>
                </a:solidFill>
              </a:rPr>
              <a:t>생성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초기화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>
                <a:solidFill>
                  <a:srgbClr val="000000"/>
                </a:solidFill>
              </a:rPr>
              <a:t>서비스 소멸에 관한 모든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제어 권한을 </a:t>
            </a:r>
            <a:r>
              <a:rPr kumimoji="1" lang="ko-KR" altLang="en-US" sz="1600" dirty="0">
                <a:solidFill>
                  <a:srgbClr val="000000"/>
                </a:solidFill>
              </a:rPr>
              <a:t>가지면서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객체의 </a:t>
            </a:r>
            <a:r>
              <a:rPr kumimoji="1" lang="ko-KR" altLang="en-US" sz="1600" dirty="0">
                <a:solidFill>
                  <a:srgbClr val="0000FF"/>
                </a:solidFill>
              </a:rPr>
              <a:t>생명주기를 </a:t>
            </a:r>
            <a:r>
              <a:rPr kumimoji="1" lang="ko-KR" altLang="en-US" sz="1600" dirty="0" smtClean="0">
                <a:solidFill>
                  <a:srgbClr val="0000FF"/>
                </a:solidFill>
              </a:rPr>
              <a:t>관리</a:t>
            </a:r>
            <a:r>
              <a:rPr kumimoji="1" lang="en-US" altLang="ko-KR" sz="1600" dirty="0" smtClean="0">
                <a:solidFill>
                  <a:srgbClr val="000000"/>
                </a:solidFill>
              </a:rPr>
              <a:t>.</a:t>
            </a:r>
          </a:p>
          <a:p>
            <a:pPr lvl="1"/>
            <a:r>
              <a:rPr kumimoji="1" lang="ko-KR" altLang="en-US" sz="1600" dirty="0">
                <a:solidFill>
                  <a:srgbClr val="000000"/>
                </a:solidFill>
              </a:rPr>
              <a:t>개발자들이 직접 </a:t>
            </a:r>
            <a:r>
              <a:rPr kumimoji="1" lang="en-US" altLang="ko-KR" sz="1600" dirty="0">
                <a:solidFill>
                  <a:srgbClr val="000000"/>
                </a:solidFill>
              </a:rPr>
              <a:t>POJO</a:t>
            </a:r>
            <a:r>
              <a:rPr kumimoji="1" lang="ko-KR" altLang="en-US" sz="1600" dirty="0">
                <a:solidFill>
                  <a:srgbClr val="000000"/>
                </a:solidFill>
              </a:rPr>
              <a:t>를 생성할 수도 있지만</a:t>
            </a:r>
            <a:r>
              <a:rPr kumimoji="1" lang="en-US" altLang="ko-KR" sz="1600" dirty="0">
                <a:solidFill>
                  <a:srgbClr val="000000"/>
                </a:solidFill>
              </a:rPr>
              <a:t>,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모든 </a:t>
            </a:r>
            <a:r>
              <a:rPr kumimoji="1" lang="ko-KR" altLang="en-US" sz="1600" dirty="0">
                <a:solidFill>
                  <a:srgbClr val="000000"/>
                </a:solidFill>
              </a:rPr>
              <a:t>권한을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</a:t>
            </a:r>
            <a:r>
              <a:rPr kumimoji="1" lang="ko-KR" altLang="en-US" sz="1600" dirty="0">
                <a:solidFill>
                  <a:srgbClr val="000000"/>
                </a:solidFill>
              </a:rPr>
              <a:t>에게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위임</a:t>
            </a:r>
            <a:endParaRPr kumimoji="1" lang="en-US" altLang="ko-KR" sz="1600" dirty="0">
              <a:solidFill>
                <a:srgbClr val="000000"/>
              </a:solidFill>
            </a:endParaRPr>
          </a:p>
          <a:p>
            <a:pPr lvl="1"/>
            <a:r>
              <a:rPr kumimoji="1" lang="en-US" altLang="ko-KR" sz="1600" dirty="0">
                <a:solidFill>
                  <a:srgbClr val="000000"/>
                </a:solidFill>
              </a:rPr>
              <a:t>Transaction, Security </a:t>
            </a:r>
            <a:r>
              <a:rPr kumimoji="1" lang="ko-KR" altLang="en-US" sz="1600" dirty="0">
                <a:solidFill>
                  <a:srgbClr val="000000"/>
                </a:solidFill>
              </a:rPr>
              <a:t>추가적인 기능을 제공한다</a:t>
            </a:r>
            <a:r>
              <a:rPr kumimoji="1" lang="en-US" altLang="ko-KR" sz="1600" dirty="0">
                <a:solidFill>
                  <a:srgbClr val="000000"/>
                </a:solidFill>
              </a:rPr>
              <a:t>. AOP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이용하여 새로운 </a:t>
            </a:r>
            <a:r>
              <a:rPr kumimoji="1" lang="en-US" altLang="ko-KR" sz="1600" dirty="0">
                <a:solidFill>
                  <a:srgbClr val="000000"/>
                </a:solidFill>
              </a:rPr>
              <a:t>Container </a:t>
            </a:r>
            <a:r>
              <a:rPr kumimoji="1" lang="ko-KR" altLang="en-US" sz="1600" dirty="0">
                <a:solidFill>
                  <a:srgbClr val="000000"/>
                </a:solidFill>
              </a:rPr>
              <a:t>기능을 </a:t>
            </a:r>
            <a:r>
              <a:rPr kumimoji="1" lang="ko-KR" altLang="en-US" sz="1600" dirty="0" smtClean="0">
                <a:solidFill>
                  <a:srgbClr val="000000"/>
                </a:solidFill>
              </a:rPr>
              <a:t>추가 가능</a:t>
            </a:r>
            <a:endParaRPr kumimoji="1" lang="en-US" altLang="ko-KR" sz="1600" dirty="0" smtClean="0">
              <a:solidFill>
                <a:srgbClr val="000000"/>
              </a:solidFill>
            </a:endParaRPr>
          </a:p>
          <a:p>
            <a:pPr lvl="1"/>
            <a:endParaRPr kumimoji="1" lang="en-US" altLang="ko-KR" sz="1600" dirty="0">
              <a:solidFill>
                <a:srgbClr val="000000"/>
              </a:solidFill>
            </a:endParaRPr>
          </a:p>
          <a:p>
            <a:r>
              <a:rPr lang="en-US" altLang="ko-KR" sz="1800" b="1" dirty="0">
                <a:solidFill>
                  <a:srgbClr val="0033CC"/>
                </a:solidFill>
              </a:rPr>
              <a:t>DI(Dependency Injection </a:t>
            </a:r>
            <a:r>
              <a:rPr lang="en-US" altLang="ko-KR" sz="1800" b="1" dirty="0" smtClean="0">
                <a:solidFill>
                  <a:srgbClr val="0033CC"/>
                </a:solidFill>
              </a:rPr>
              <a:t>) : </a:t>
            </a:r>
            <a:r>
              <a:rPr lang="ko-KR" altLang="en-US" sz="1800" b="1" dirty="0" smtClean="0">
                <a:solidFill>
                  <a:srgbClr val="0033CC"/>
                </a:solidFill>
              </a:rPr>
              <a:t>의존관계 주입</a:t>
            </a:r>
            <a:endParaRPr lang="en-US" altLang="ko-KR" sz="1800" b="1" dirty="0">
              <a:solidFill>
                <a:srgbClr val="0033CC"/>
              </a:solidFill>
            </a:endParaRPr>
          </a:p>
          <a:p>
            <a:pPr lvl="1"/>
            <a:r>
              <a:rPr lang="ko-KR" altLang="en-US" sz="1600" dirty="0"/>
              <a:t>변화의 폭을 </a:t>
            </a:r>
            <a:r>
              <a:rPr lang="ko-KR" altLang="en-US" sz="1600" dirty="0" smtClean="0"/>
              <a:t>최소화하도록 클래스 사이의 </a:t>
            </a:r>
            <a:r>
              <a:rPr lang="ko-KR" altLang="en-US" sz="1600" dirty="0"/>
              <a:t>의존관계를 빈 설정</a:t>
            </a:r>
            <a:r>
              <a:rPr lang="en-US" altLang="ko-KR" sz="1600" dirty="0"/>
              <a:t>(Bean Definition)</a:t>
            </a:r>
            <a:r>
              <a:rPr lang="ko-KR" altLang="en-US" sz="1600" dirty="0"/>
              <a:t>정보를 바탕으로 컨테이너가 자동적으로 연결해주는 </a:t>
            </a:r>
            <a:r>
              <a:rPr lang="ko-KR" altLang="en-US" sz="1600" dirty="0" smtClean="0"/>
              <a:t>것</a:t>
            </a:r>
            <a:r>
              <a:rPr lang="en-US" altLang="ko-KR" sz="1600" dirty="0" smtClean="0"/>
              <a:t>.</a:t>
            </a:r>
            <a:endParaRPr lang="ko-KR" altLang="en-US" sz="1600" dirty="0"/>
          </a:p>
        </p:txBody>
      </p:sp>
      <p:grpSp>
        <p:nvGrpSpPr>
          <p:cNvPr id="23" name="그룹 22"/>
          <p:cNvGrpSpPr/>
          <p:nvPr/>
        </p:nvGrpSpPr>
        <p:grpSpPr>
          <a:xfrm>
            <a:off x="1750293" y="5007650"/>
            <a:ext cx="4779243" cy="1265685"/>
            <a:chOff x="1964457" y="5229671"/>
            <a:chExt cx="4779243" cy="1265685"/>
          </a:xfrm>
        </p:grpSpPr>
        <p:sp>
          <p:nvSpPr>
            <p:cNvPr id="5" name="Oval 1029"/>
            <p:cNvSpPr>
              <a:spLocks noChangeArrowheads="1"/>
            </p:cNvSpPr>
            <p:nvPr/>
          </p:nvSpPr>
          <p:spPr bwMode="auto">
            <a:xfrm>
              <a:off x="4170362" y="5915918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Oval 1030"/>
            <p:cNvSpPr>
              <a:spLocks noChangeArrowheads="1"/>
            </p:cNvSpPr>
            <p:nvPr/>
          </p:nvSpPr>
          <p:spPr bwMode="auto">
            <a:xfrm>
              <a:off x="50800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7" name="Oval 1031"/>
            <p:cNvSpPr>
              <a:spLocks noChangeArrowheads="1"/>
            </p:cNvSpPr>
            <p:nvPr/>
          </p:nvSpPr>
          <p:spPr bwMode="auto">
            <a:xfrm>
              <a:off x="6134100" y="52296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8" name="Oval 1032"/>
            <p:cNvSpPr>
              <a:spLocks noChangeArrowheads="1"/>
            </p:cNvSpPr>
            <p:nvPr/>
          </p:nvSpPr>
          <p:spPr bwMode="auto">
            <a:xfrm>
              <a:off x="4102100" y="5280471"/>
              <a:ext cx="304800" cy="30480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1035"/>
            <p:cNvSpPr txBox="1">
              <a:spLocks noChangeArrowheads="1"/>
            </p:cNvSpPr>
            <p:nvPr/>
          </p:nvSpPr>
          <p:spPr bwMode="auto">
            <a:xfrm>
              <a:off x="3873500" y="6220718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A</a:t>
              </a:r>
            </a:p>
          </p:txBody>
        </p:sp>
        <p:sp>
          <p:nvSpPr>
            <p:cNvPr id="12" name="Text Box 1036"/>
            <p:cNvSpPr txBox="1">
              <a:spLocks noChangeArrowheads="1"/>
            </p:cNvSpPr>
            <p:nvPr/>
          </p:nvSpPr>
          <p:spPr bwMode="auto">
            <a:xfrm>
              <a:off x="3797300" y="55852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B</a:t>
              </a:r>
            </a:p>
          </p:txBody>
        </p:sp>
        <p:sp>
          <p:nvSpPr>
            <p:cNvPr id="13" name="Text Box 1037"/>
            <p:cNvSpPr txBox="1">
              <a:spLocks noChangeArrowheads="1"/>
            </p:cNvSpPr>
            <p:nvPr/>
          </p:nvSpPr>
          <p:spPr bwMode="auto">
            <a:xfrm>
              <a:off x="48514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C</a:t>
              </a:r>
            </a:p>
          </p:txBody>
        </p:sp>
        <p:sp>
          <p:nvSpPr>
            <p:cNvPr id="14" name="Text Box 1038"/>
            <p:cNvSpPr txBox="1">
              <a:spLocks noChangeArrowheads="1"/>
            </p:cNvSpPr>
            <p:nvPr/>
          </p:nvSpPr>
          <p:spPr bwMode="auto">
            <a:xfrm>
              <a:off x="5829300" y="5534471"/>
              <a:ext cx="9144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200" b="1">
                  <a:solidFill>
                    <a:srgbClr val="000000"/>
                  </a:solidFill>
                </a:rPr>
                <a:t>POJO D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1964457" y="5299967"/>
              <a:ext cx="1778868" cy="898525"/>
              <a:chOff x="3059832" y="4315271"/>
              <a:chExt cx="1778868" cy="898525"/>
            </a:xfrm>
          </p:grpSpPr>
          <p:sp>
            <p:nvSpPr>
              <p:cNvPr id="9" name="AutoShape 1033"/>
              <p:cNvSpPr>
                <a:spLocks noChangeArrowheads="1"/>
              </p:cNvSpPr>
              <p:nvPr/>
            </p:nvSpPr>
            <p:spPr bwMode="auto">
              <a:xfrm flipH="1" flipV="1">
                <a:off x="3390900" y="4315271"/>
                <a:ext cx="374650" cy="855663"/>
              </a:xfrm>
              <a:prstGeom prst="curvedLeftArrow">
                <a:avLst>
                  <a:gd name="adj1" fmla="val 45678"/>
                  <a:gd name="adj2" fmla="val 91356"/>
                  <a:gd name="adj3" fmla="val 33333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635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 latinLnBrk="1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0" name="그룹 19"/>
              <p:cNvGrpSpPr/>
              <p:nvPr/>
            </p:nvGrpSpPr>
            <p:grpSpPr>
              <a:xfrm>
                <a:off x="3059832" y="4391471"/>
                <a:ext cx="1778868" cy="822325"/>
                <a:chOff x="3059832" y="4391471"/>
                <a:chExt cx="1778868" cy="822325"/>
              </a:xfrm>
            </p:grpSpPr>
            <p:sp>
              <p:nvSpPr>
                <p:cNvPr id="10" name="AutoShape 1034"/>
                <p:cNvSpPr>
                  <a:spLocks noChangeArrowheads="1"/>
                </p:cNvSpPr>
                <p:nvPr/>
              </p:nvSpPr>
              <p:spPr bwMode="auto">
                <a:xfrm>
                  <a:off x="3924300" y="4391471"/>
                  <a:ext cx="387350" cy="822325"/>
                </a:xfrm>
                <a:prstGeom prst="curvedLeftArrow">
                  <a:avLst>
                    <a:gd name="adj1" fmla="val 42459"/>
                    <a:gd name="adj2" fmla="val 84918"/>
                    <a:gd name="adj3" fmla="val 33333"/>
                  </a:avLst>
                </a:prstGeom>
                <a:gradFill rotWithShape="0">
                  <a:gsLst>
                    <a:gs pos="0">
                      <a:srgbClr val="FF3300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635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 latinLnBrk="1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ko-KR" altLang="en-US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5" name="Text Box 1039"/>
                <p:cNvSpPr txBox="1">
                  <a:spLocks noChangeArrowheads="1"/>
                </p:cNvSpPr>
                <p:nvPr/>
              </p:nvSpPr>
              <p:spPr bwMode="auto">
                <a:xfrm>
                  <a:off x="3059832" y="4924871"/>
                  <a:ext cx="559668" cy="246063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Create</a:t>
                  </a:r>
                </a:p>
              </p:txBody>
            </p:sp>
            <p:sp>
              <p:nvSpPr>
                <p:cNvPr id="16" name="Text Box 1040"/>
                <p:cNvSpPr txBox="1">
                  <a:spLocks noChangeArrowheads="1"/>
                </p:cNvSpPr>
                <p:nvPr/>
              </p:nvSpPr>
              <p:spPr bwMode="auto">
                <a:xfrm>
                  <a:off x="3086100" y="4467671"/>
                  <a:ext cx="6096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Init</a:t>
                  </a:r>
                </a:p>
              </p:txBody>
            </p:sp>
            <p:sp>
              <p:nvSpPr>
                <p:cNvPr id="17" name="Text Box 1041"/>
                <p:cNvSpPr txBox="1">
                  <a:spLocks noChangeArrowheads="1"/>
                </p:cNvSpPr>
                <p:nvPr/>
              </p:nvSpPr>
              <p:spPr bwMode="auto">
                <a:xfrm>
                  <a:off x="4229100" y="4391471"/>
                  <a:ext cx="609600" cy="246221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Service</a:t>
                  </a:r>
                </a:p>
              </p:txBody>
            </p:sp>
            <p:sp>
              <p:nvSpPr>
                <p:cNvPr id="18" name="Text Box 1042"/>
                <p:cNvSpPr txBox="1">
                  <a:spLocks noChangeArrowheads="1"/>
                </p:cNvSpPr>
                <p:nvPr/>
              </p:nvSpPr>
              <p:spPr bwMode="auto">
                <a:xfrm>
                  <a:off x="4152900" y="4924871"/>
                  <a:ext cx="685800" cy="254000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ko-KR" sz="1000" b="1">
                      <a:solidFill>
                        <a:srgbClr val="000000"/>
                      </a:solidFill>
                    </a:rPr>
                    <a:t>Destory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174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011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ademicPresentation2(2)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AcademicPresentation2(2)</Template>
  <TotalTime>0</TotalTime>
  <Words>4421</Words>
  <Application>Microsoft Office PowerPoint</Application>
  <PresentationFormat>화면 슬라이드 쇼(4:3)</PresentationFormat>
  <Paragraphs>1118</Paragraphs>
  <Slides>92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92</vt:i4>
      </vt:variant>
    </vt:vector>
  </HeadingPairs>
  <TitlesOfParts>
    <vt:vector size="93" baseType="lpstr">
      <vt:lpstr>AcademicPresentation2(2)</vt:lpstr>
      <vt:lpstr>FRAMEWORK 입문</vt:lpstr>
      <vt:lpstr>자바 기술 </vt:lpstr>
      <vt:lpstr>자바와 객체지향 프로그램 </vt:lpstr>
      <vt:lpstr>Java </vt:lpstr>
      <vt:lpstr>웹서버에서 JSP작동</vt:lpstr>
      <vt:lpstr>회원 로그인 페이지 </vt:lpstr>
      <vt:lpstr>LoginForm </vt:lpstr>
      <vt:lpstr>LoginForm</vt:lpstr>
      <vt:lpstr>회원인증</vt:lpstr>
      <vt:lpstr>회원인증</vt:lpstr>
      <vt:lpstr>회원인증</vt:lpstr>
      <vt:lpstr>Java Beans</vt:lpstr>
      <vt:lpstr>MVC 모델 </vt:lpstr>
      <vt:lpstr>MVC 모델 </vt:lpstr>
      <vt:lpstr>JSP에서 Javabean의 인스턴스 생성 규칙</vt:lpstr>
      <vt:lpstr>자바 빈 연습 (bean의 생성)</vt:lpstr>
      <vt:lpstr>Java  클래스 main( ) 에서 bean 객체 생성 실행</vt:lpstr>
      <vt:lpstr>Jsp에서 bean 객체 실행 - JSP 파일 생성 </vt:lpstr>
      <vt:lpstr>Jsp에서 Java bean의 활용 연습(액션태그) </vt:lpstr>
      <vt:lpstr>Jsp에서 Java bean의 활용 연습(import 활용)</vt:lpstr>
      <vt:lpstr>실행 </vt:lpstr>
      <vt:lpstr>Jsp에서 Java bean의 활용 연습(import 활용)</vt:lpstr>
      <vt:lpstr>웹서버로 이전 서비스 개시 </vt:lpstr>
      <vt:lpstr>Java Bean을 이용한 회원관리 </vt:lpstr>
      <vt:lpstr>Java Bean을 이용한 회원관리 </vt:lpstr>
      <vt:lpstr>자바 빈을 활용한 회원인증 JSP 작성   </vt:lpstr>
      <vt:lpstr>생성자와 conection 객체 생성 메서드 member_Dao.java </vt:lpstr>
      <vt:lpstr>로그인 메서드 MemberDao.java-userOk() </vt:lpstr>
      <vt:lpstr>useBean을 이용한 회원인증 member_ok_Bean.jsp </vt:lpstr>
      <vt:lpstr>import를 이용한 회원인증 - member_ok_Java .jsp </vt:lpstr>
      <vt:lpstr>Framework 란?</vt:lpstr>
      <vt:lpstr>Enterprice Application</vt:lpstr>
      <vt:lpstr>J2EE(Java 2 Enterprise Edition)</vt:lpstr>
      <vt:lpstr>스트럿츠(STRUTS) framework </vt:lpstr>
      <vt:lpstr>Spring framework</vt:lpstr>
      <vt:lpstr>Spring framework 특징-p53 </vt:lpstr>
      <vt:lpstr>Spring framework 특징 </vt:lpstr>
      <vt:lpstr>Spring framework 3.2.8</vt:lpstr>
      <vt:lpstr>Spring framework 4.0 – p.19 </vt:lpstr>
      <vt:lpstr>객체 지향(Object-Oriented)과 의존관계</vt:lpstr>
      <vt:lpstr>의존 관계 Dependency RelationShip</vt:lpstr>
      <vt:lpstr>의존관계 연습</vt:lpstr>
      <vt:lpstr>데이터 전달객체(DTO:Data Transper Object )구성 </vt:lpstr>
      <vt:lpstr>초난감 DAO(Data Access Object) – Dependency  project 생성 </vt:lpstr>
      <vt:lpstr>초난감  DAO(Data Access Object)  구성 </vt:lpstr>
      <vt:lpstr>문제점 개선 방향</vt:lpstr>
      <vt:lpstr>초난감  DAO(Data Access Object)  구성 </vt:lpstr>
      <vt:lpstr>중복코드를 별도 메소드로 추출(spring 패키지 복사) </vt:lpstr>
      <vt:lpstr>DB 커넥션 독립 : 상속을 통한 확장</vt:lpstr>
      <vt:lpstr>추상 클래스로 변경  </vt:lpstr>
      <vt:lpstr>추상 클래스의 상속클래스 생성 </vt:lpstr>
      <vt:lpstr>디자인 패턴 (Design pattern)</vt:lpstr>
      <vt:lpstr>getConnection 메소드를 별도의 클래스로 분리  </vt:lpstr>
      <vt:lpstr>UserDao 변경  </vt:lpstr>
      <vt:lpstr>의존관계의 약화  </vt:lpstr>
      <vt:lpstr>인터페이스와 상속클래스 생성  </vt:lpstr>
      <vt:lpstr>인터페이스를 활용한 UserDao  </vt:lpstr>
      <vt:lpstr>관계설정 책임의 분리</vt:lpstr>
      <vt:lpstr>관계설정 책임의 분리</vt:lpstr>
      <vt:lpstr>관계설정 책임의 분리  </vt:lpstr>
      <vt:lpstr>관계설정 책임의 분리- spring6 </vt:lpstr>
      <vt:lpstr>객체지향 설계원칙과 패턴</vt:lpstr>
      <vt:lpstr>제어의 역전(IoC : Inversion of Control)</vt:lpstr>
      <vt:lpstr>제어의 역전(IoC) – </vt:lpstr>
      <vt:lpstr>제어의 역전(IoC) – spring7</vt:lpstr>
      <vt:lpstr>Framework 관련 용어  </vt:lpstr>
      <vt:lpstr>Dependency 정리 </vt:lpstr>
      <vt:lpstr>Dependency 정리 </vt:lpstr>
      <vt:lpstr>Error message</vt:lpstr>
      <vt:lpstr>의존관계 연습 프로젝트 생성</vt:lpstr>
      <vt:lpstr>전체 project 구성 </vt:lpstr>
      <vt:lpstr>의존성 관계 예제      </vt:lpstr>
      <vt:lpstr>의존성 관계 약화(인터페이스 사용)</vt:lpstr>
      <vt:lpstr>의존성 관계 약화- HelloApp : sample2</vt:lpstr>
      <vt:lpstr>의존성 관계 약화- HelloApp : sample2</vt:lpstr>
      <vt:lpstr>Spring에 의한 구현 HelloApp : sample3 </vt:lpstr>
      <vt:lpstr>Spring MVC의 환경 구성 </vt:lpstr>
      <vt:lpstr>Spring MVC 프로젝트 생성 </vt:lpstr>
      <vt:lpstr>beans.xml</vt:lpstr>
      <vt:lpstr>스프링을 이용한 구현  </vt:lpstr>
      <vt:lpstr>Application Context(애플리케이션 컨텍스트)</vt:lpstr>
      <vt:lpstr>ApplicationContext를 이용한 IoC - sample4 </vt:lpstr>
      <vt:lpstr>ApplicationContext를 이용한 IoC - spring8 </vt:lpstr>
      <vt:lpstr>Application Context를 이용한 IoC </vt:lpstr>
      <vt:lpstr>ApplicationContext.xml을 이용한 IoC – spring9 </vt:lpstr>
      <vt:lpstr>ApplicationContext.xml을 이용한 IoC – spring9 </vt:lpstr>
      <vt:lpstr>ApplicationContext.xml을 이용한 IoC – spring9 </vt:lpstr>
      <vt:lpstr>Set프로퍼티를 이용한 의존관계주입(DI) spring10 </vt:lpstr>
      <vt:lpstr>SetProperty를 이용한 의존관계주입(DI)- spring10 </vt:lpstr>
      <vt:lpstr>SetProperty를 이용한 의존관계주입(DI)- spring10 </vt:lpstr>
      <vt:lpstr>IoC( Spring에서는 DI) Container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2011-02-23T03:33:06Z</dcterms:created>
  <dcterms:modified xsi:type="dcterms:W3CDTF">2016-12-07T10:44:21Z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