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72"/>
  </p:notesMasterIdLst>
  <p:sldIdLst>
    <p:sldId id="256" r:id="rId3"/>
    <p:sldId id="467" r:id="rId4"/>
    <p:sldId id="541" r:id="rId5"/>
    <p:sldId id="452" r:id="rId6"/>
    <p:sldId id="540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461" r:id="rId15"/>
    <p:sldId id="462" r:id="rId16"/>
    <p:sldId id="542" r:id="rId17"/>
    <p:sldId id="543" r:id="rId18"/>
    <p:sldId id="463" r:id="rId19"/>
    <p:sldId id="544" r:id="rId20"/>
    <p:sldId id="497" r:id="rId21"/>
    <p:sldId id="545" r:id="rId22"/>
    <p:sldId id="498" r:id="rId23"/>
    <p:sldId id="499" r:id="rId24"/>
    <p:sldId id="500" r:id="rId25"/>
    <p:sldId id="501" r:id="rId26"/>
    <p:sldId id="502" r:id="rId27"/>
    <p:sldId id="546" r:id="rId28"/>
    <p:sldId id="503" r:id="rId29"/>
    <p:sldId id="548" r:id="rId30"/>
    <p:sldId id="508" r:id="rId31"/>
    <p:sldId id="509" r:id="rId32"/>
    <p:sldId id="510" r:id="rId33"/>
    <p:sldId id="511" r:id="rId34"/>
    <p:sldId id="550" r:id="rId35"/>
    <p:sldId id="512" r:id="rId36"/>
    <p:sldId id="513" r:id="rId37"/>
    <p:sldId id="514" r:id="rId38"/>
    <p:sldId id="515" r:id="rId39"/>
    <p:sldId id="516" r:id="rId40"/>
    <p:sldId id="518" r:id="rId41"/>
    <p:sldId id="517" r:id="rId42"/>
    <p:sldId id="519" r:id="rId43"/>
    <p:sldId id="520" r:id="rId44"/>
    <p:sldId id="464" r:id="rId45"/>
    <p:sldId id="528" r:id="rId46"/>
    <p:sldId id="529" r:id="rId47"/>
    <p:sldId id="530" r:id="rId48"/>
    <p:sldId id="521" r:id="rId49"/>
    <p:sldId id="525" r:id="rId50"/>
    <p:sldId id="479" r:id="rId51"/>
    <p:sldId id="480" r:id="rId52"/>
    <p:sldId id="481" r:id="rId53"/>
    <p:sldId id="531" r:id="rId54"/>
    <p:sldId id="483" r:id="rId55"/>
    <p:sldId id="522" r:id="rId56"/>
    <p:sldId id="523" r:id="rId57"/>
    <p:sldId id="484" r:id="rId58"/>
    <p:sldId id="482" r:id="rId59"/>
    <p:sldId id="465" r:id="rId60"/>
    <p:sldId id="532" r:id="rId61"/>
    <p:sldId id="526" r:id="rId62"/>
    <p:sldId id="527" r:id="rId63"/>
    <p:sldId id="533" r:id="rId64"/>
    <p:sldId id="538" r:id="rId65"/>
    <p:sldId id="534" r:id="rId66"/>
    <p:sldId id="535" r:id="rId67"/>
    <p:sldId id="536" r:id="rId68"/>
    <p:sldId id="537" r:id="rId69"/>
    <p:sldId id="466" r:id="rId70"/>
    <p:sldId id="539" r:id="rId7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  <a:srgbClr val="1C74D4"/>
    <a:srgbClr val="CC3300"/>
    <a:srgbClr val="000000"/>
    <a:srgbClr val="0033CC"/>
    <a:srgbClr val="5A5AD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3" autoAdjust="0"/>
    <p:restoredTop sz="94684" autoAdjust="0"/>
  </p:normalViewPr>
  <p:slideViewPr>
    <p:cSldViewPr>
      <p:cViewPr>
        <p:scale>
          <a:sx n="100" d="100"/>
          <a:sy n="100" d="100"/>
        </p:scale>
        <p:origin x="-588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-13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12/25/2016 11:11 AM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12/25/2016 11:11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12/25/2016 11:11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>
            <a:lvl1pPr>
              <a:defRPr baseline="0">
                <a:latin typeface="HY강B" pitchFamily="18" charset="-127"/>
                <a:ea typeface="HY강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4896544"/>
          </a:xfrm>
        </p:spPr>
        <p:txBody>
          <a:bodyPr/>
          <a:lstStyle>
            <a:lvl1pPr>
              <a:defRPr baseline="0">
                <a:latin typeface="HY강B" pitchFamily="18" charset="-127"/>
              </a:defRPr>
            </a:lvl1pPr>
            <a:lvl2pPr>
              <a:defRPr baseline="0">
                <a:latin typeface="HY강B" pitchFamily="18" charset="-127"/>
              </a:defRPr>
            </a:lvl2pPr>
            <a:lvl3pPr>
              <a:defRPr baseline="0">
                <a:latin typeface="HY강B" pitchFamily="18" charset="-127"/>
              </a:defRPr>
            </a:lvl3pPr>
            <a:lvl4pPr>
              <a:defRPr baseline="0">
                <a:latin typeface="HY강B" pitchFamily="18" charset="-127"/>
              </a:defRPr>
            </a:lvl4pPr>
            <a:lvl5pPr>
              <a:defRPr baseline="0">
                <a:latin typeface="HY강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12/25/2016 11:11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40"/>
            <a:ext cx="8153400" cy="576064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3886200" cy="45720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16016" y="1052736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12/25/2016 11:11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57606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1560" y="1628800"/>
            <a:ext cx="3886200" cy="35814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12/25/2016 11:11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11560" y="90872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6016" y="90872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12/25/2016 11:11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12/25/2016 11:11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12/25/2016 11:11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12/25/2016 11:11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9552" y="492671"/>
            <a:ext cx="8604448" cy="1440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5486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8153400" cy="4929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2196"/>
            <a:ext cx="467544" cy="1440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1" hangingPunct="1">
        <a:spcBef>
          <a:spcPct val="0"/>
        </a:spcBef>
        <a:buNone/>
        <a:defRPr sz="3200" kern="1200">
          <a:solidFill>
            <a:schemeClr val="tx2"/>
          </a:solidFill>
          <a:latin typeface="HY강B" pitchFamily="18" charset="-127"/>
          <a:ea typeface="HY강B" pitchFamily="18" charset="-127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 2" pitchFamily="18" charset="2"/>
        <a:buChar char=""/>
        <a:defRPr sz="20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 pitchFamily="18" charset="2"/>
        <a:buChar char=""/>
        <a:defRPr sz="18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16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14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12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unfuture.springnote.com/pages/3606303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o.wikipedia.org/wiki/%EC%95%84%ED%8C%8C%EC%B9%98_%EB%9D%BC%EC%9D%B4%EC%84%A0%EC%8A%A4" TargetMode="External"/><Relationship Id="rId2" Type="http://schemas.openxmlformats.org/officeDocument/2006/relationships/hyperlink" Target="http://www.wrox.com/WileyCDA/WroxTitle/productCd-076454385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장안대학교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o-KR" altLang="en-US" dirty="0" smtClean="0"/>
              <a:t>인터넷정보통신과 </a:t>
            </a:r>
            <a:r>
              <a:rPr lang="en-US" altLang="ko-KR" dirty="0" smtClean="0"/>
              <a:t>3</a:t>
            </a:r>
            <a:r>
              <a:rPr lang="ko-KR" altLang="en-US" dirty="0" smtClean="0"/>
              <a:t>학년</a:t>
            </a:r>
            <a:endParaRPr lang="en-US" dirty="0" smtClean="0"/>
          </a:p>
        </p:txBody>
      </p:sp>
      <p:pic>
        <p:nvPicPr>
          <p:cNvPr id="43010" name="Picture 2" descr="http://blogfiles.naver.net/20120127_65/wjaeordl1_1327635328479kXd2K_JPEG/%C4%C4%C7%BB%C5%CD_%B9%E8%B0%E6%C8%AD%B8%E9_%C0%CC%B9%CC%C1%F6%BA%BD%C7%B3%B0%E6%BB%E7%C1%F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4392488" cy="1447800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</a:rPr>
              <a:t>FRAMEWORK </a:t>
            </a:r>
            <a:r>
              <a:rPr lang="ko-KR" altLang="en-US" sz="3600" dirty="0" smtClean="0">
                <a:solidFill>
                  <a:schemeClr val="bg1"/>
                </a:solidFill>
              </a:rPr>
              <a:t>입문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framework </a:t>
            </a:r>
            <a:r>
              <a:rPr lang="ko-KR" altLang="en-US" dirty="0" smtClean="0"/>
              <a:t>특징</a:t>
            </a:r>
            <a:r>
              <a:rPr lang="en-US" altLang="ko-KR" dirty="0" smtClean="0"/>
              <a:t>-</a:t>
            </a:r>
            <a:r>
              <a:rPr lang="en-US" altLang="ko-KR" sz="2800" dirty="0" smtClean="0">
                <a:solidFill>
                  <a:srgbClr val="0000FF"/>
                </a:solidFill>
              </a:rPr>
              <a:t>p53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852779"/>
            <a:ext cx="8424936" cy="5312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b="1" dirty="0" smtClean="0">
                <a:solidFill>
                  <a:srgbClr val="0000FF"/>
                </a:solidFill>
              </a:rPr>
              <a:t>1</a:t>
            </a:r>
            <a:r>
              <a:rPr lang="en-US" altLang="ko-KR" sz="1800" b="1" dirty="0">
                <a:solidFill>
                  <a:srgbClr val="0000FF"/>
                </a:solidFill>
              </a:rPr>
              <a:t>.</a:t>
            </a:r>
            <a:r>
              <a:rPr lang="ko-KR" altLang="en-US" sz="1800" b="1" dirty="0">
                <a:solidFill>
                  <a:srgbClr val="0000FF"/>
                </a:solidFill>
              </a:rPr>
              <a:t> 스프링은 경량 컨테이너이다</a:t>
            </a:r>
            <a:r>
              <a:rPr lang="en-US" altLang="ko-KR" sz="1800" b="1" dirty="0">
                <a:solidFill>
                  <a:srgbClr val="0000FF"/>
                </a:solidFill>
              </a:rPr>
              <a:t>.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ko-KR" altLang="en-US" sz="1800" dirty="0"/>
              <a:t>스프링은 자바 객체를 담고 있는 컨테이너이다</a:t>
            </a:r>
            <a:r>
              <a:rPr lang="en-US" altLang="ko-KR" sz="1800" dirty="0"/>
              <a:t>. </a:t>
            </a:r>
            <a:r>
              <a:rPr lang="ko-KR" altLang="en-US" sz="1800" dirty="0"/>
              <a:t>스프링은 이들 자바 객체의 생성</a:t>
            </a:r>
            <a:r>
              <a:rPr lang="en-US" altLang="ko-KR" sz="1800" dirty="0"/>
              <a:t>, </a:t>
            </a:r>
            <a:r>
              <a:rPr lang="ko-KR" altLang="en-US" sz="1800" dirty="0"/>
              <a:t>소멸과 같은 라이프 사이클을 </a:t>
            </a:r>
            <a:r>
              <a:rPr lang="ko-KR" altLang="en-US" sz="1800" dirty="0" smtClean="0"/>
              <a:t>관리하며</a:t>
            </a:r>
            <a:r>
              <a:rPr lang="en-US" altLang="ko-KR" sz="1800" dirty="0" smtClean="0"/>
              <a:t>, </a:t>
            </a:r>
            <a:r>
              <a:rPr lang="ko-KR" altLang="en-US" sz="1800" dirty="0"/>
              <a:t>스프링으로부터 필요한 객체를 가져와 사용할 수 있다</a:t>
            </a:r>
            <a:r>
              <a:rPr lang="en-US" altLang="ko-KR" sz="1800" dirty="0"/>
              <a:t>.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en-US" altLang="ko-KR" sz="1800" b="1" dirty="0">
                <a:solidFill>
                  <a:srgbClr val="0000FF"/>
                </a:solidFill>
              </a:rPr>
              <a:t>2.</a:t>
            </a:r>
            <a:r>
              <a:rPr lang="ko-KR" altLang="en-US" sz="1800" b="1" dirty="0">
                <a:solidFill>
                  <a:srgbClr val="0000FF"/>
                </a:solidFill>
              </a:rPr>
              <a:t> 스프링은 </a:t>
            </a:r>
            <a:r>
              <a:rPr lang="en-US" altLang="ko-KR" sz="1800" b="1" dirty="0" smtClean="0">
                <a:solidFill>
                  <a:srgbClr val="0000FF"/>
                </a:solidFill>
              </a:rPr>
              <a:t>DI </a:t>
            </a:r>
            <a:r>
              <a:rPr lang="en-US" altLang="ko-KR" sz="1800" b="1" dirty="0" smtClean="0">
                <a:solidFill>
                  <a:srgbClr val="7030A0"/>
                </a:solidFill>
              </a:rPr>
              <a:t>(</a:t>
            </a:r>
            <a:r>
              <a:rPr lang="en-US" altLang="ko-KR" sz="1800" b="1" dirty="0">
                <a:solidFill>
                  <a:srgbClr val="7030A0"/>
                </a:solidFill>
              </a:rPr>
              <a:t>Dependency Injection</a:t>
            </a:r>
            <a:r>
              <a:rPr lang="en-US" altLang="ko-KR" sz="1800" b="1" dirty="0" smtClean="0">
                <a:solidFill>
                  <a:srgbClr val="7030A0"/>
                </a:solidFill>
              </a:rPr>
              <a:t>) </a:t>
            </a:r>
            <a:r>
              <a:rPr lang="ko-KR" altLang="en-US" sz="1800" b="1" dirty="0" smtClean="0">
                <a:solidFill>
                  <a:srgbClr val="0000FF"/>
                </a:solidFill>
              </a:rPr>
              <a:t>패턴을 </a:t>
            </a:r>
            <a:r>
              <a:rPr lang="ko-KR" altLang="en-US" sz="1800" b="1" dirty="0">
                <a:solidFill>
                  <a:srgbClr val="0000FF"/>
                </a:solidFill>
              </a:rPr>
              <a:t>지원한다</a:t>
            </a:r>
            <a:r>
              <a:rPr lang="en-US" altLang="ko-KR" sz="1800" b="1" dirty="0">
                <a:solidFill>
                  <a:srgbClr val="0000FF"/>
                </a:solidFill>
              </a:rPr>
              <a:t>. 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ko-KR" altLang="en-US" sz="1800" dirty="0"/>
              <a:t>스프링은 설정파일을 통해서 객체간의 의존관계를 설정할 수 있도록 하고 있다</a:t>
            </a:r>
            <a:r>
              <a:rPr lang="en-US" altLang="ko-KR" sz="1800" dirty="0"/>
              <a:t>. </a:t>
            </a:r>
            <a:r>
              <a:rPr lang="ko-KR" altLang="en-US" sz="1800" dirty="0"/>
              <a:t>따라서 객체는 직접 의존하고 있는 객체를 생성하거나 검색할 필요가 없다</a:t>
            </a:r>
            <a:r>
              <a:rPr lang="en-US" altLang="ko-KR" sz="1800" dirty="0"/>
              <a:t>. 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en-US" altLang="ko-KR" sz="1800" b="1" dirty="0">
                <a:solidFill>
                  <a:srgbClr val="0000FF"/>
                </a:solidFill>
              </a:rPr>
              <a:t>3.</a:t>
            </a:r>
            <a:r>
              <a:rPr lang="ko-KR" altLang="en-US" sz="1800" b="1" dirty="0">
                <a:solidFill>
                  <a:srgbClr val="0000FF"/>
                </a:solidFill>
              </a:rPr>
              <a:t> 스프링은 </a:t>
            </a:r>
            <a:r>
              <a:rPr lang="en-US" altLang="ko-KR" sz="1800" b="1" dirty="0" smtClean="0">
                <a:solidFill>
                  <a:srgbClr val="0000FF"/>
                </a:solidFill>
              </a:rPr>
              <a:t>AOP </a:t>
            </a:r>
            <a:r>
              <a:rPr lang="en-US" altLang="ko-KR" sz="1800" b="1" dirty="0" smtClean="0">
                <a:solidFill>
                  <a:srgbClr val="7030A0"/>
                </a:solidFill>
              </a:rPr>
              <a:t>(</a:t>
            </a:r>
            <a:r>
              <a:rPr lang="en-US" altLang="ko-KR" sz="1800" b="1" dirty="0">
                <a:solidFill>
                  <a:srgbClr val="7030A0"/>
                </a:solidFill>
              </a:rPr>
              <a:t>Aspect Oriented Programming</a:t>
            </a:r>
            <a:r>
              <a:rPr lang="en-US" altLang="ko-KR" sz="1800" b="1" dirty="0" smtClean="0">
                <a:solidFill>
                  <a:srgbClr val="7030A0"/>
                </a:solidFill>
              </a:rPr>
              <a:t>) </a:t>
            </a:r>
            <a:r>
              <a:rPr lang="ko-KR" altLang="en-US" sz="1800" b="1" dirty="0" smtClean="0">
                <a:solidFill>
                  <a:srgbClr val="0000FF"/>
                </a:solidFill>
              </a:rPr>
              <a:t>를 </a:t>
            </a:r>
            <a:r>
              <a:rPr lang="ko-KR" altLang="en-US" sz="1800" b="1" dirty="0">
                <a:solidFill>
                  <a:srgbClr val="0000FF"/>
                </a:solidFill>
              </a:rPr>
              <a:t>지원한다</a:t>
            </a:r>
            <a:r>
              <a:rPr lang="en-US" altLang="ko-KR" sz="1800" b="1" dirty="0">
                <a:solidFill>
                  <a:srgbClr val="0000FF"/>
                </a:solidFill>
              </a:rPr>
              <a:t>. 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ko-KR" altLang="en-US" sz="1800" dirty="0"/>
              <a:t>스프링은 자체적으로 </a:t>
            </a:r>
            <a:r>
              <a:rPr lang="en-US" altLang="ko-KR" sz="1800" dirty="0"/>
              <a:t>AOP</a:t>
            </a:r>
            <a:r>
              <a:rPr lang="ko-KR" altLang="en-US" sz="1800" dirty="0"/>
              <a:t>를 지원하고 있기 때문에 트랜잭션이나 </a:t>
            </a:r>
            <a:r>
              <a:rPr lang="ko-KR" altLang="en-US" sz="1800" dirty="0" err="1"/>
              <a:t>로깅</a:t>
            </a:r>
            <a:r>
              <a:rPr lang="en-US" altLang="ko-KR" sz="1800" dirty="0"/>
              <a:t>, </a:t>
            </a:r>
            <a:r>
              <a:rPr lang="ko-KR" altLang="en-US" sz="1800" dirty="0"/>
              <a:t>보안과 같이 여러 모듈에서 공통으로 필요로 하지만 실제 모듈의 핵심은 아닌 기능들을 분리해서 각 모듈에 적용할 수 있다</a:t>
            </a:r>
            <a:r>
              <a:rPr lang="en-US" altLang="ko-KR" sz="1800" dirty="0"/>
              <a:t>. 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en-US" altLang="ko-KR" sz="1800" b="1" dirty="0">
                <a:solidFill>
                  <a:srgbClr val="0000FF"/>
                </a:solidFill>
              </a:rPr>
              <a:t>4.</a:t>
            </a:r>
            <a:r>
              <a:rPr lang="ko-KR" altLang="en-US" sz="1800" b="1" dirty="0">
                <a:solidFill>
                  <a:srgbClr val="0000FF"/>
                </a:solidFill>
              </a:rPr>
              <a:t> 스프링은 </a:t>
            </a:r>
            <a:r>
              <a:rPr lang="en-US" altLang="ko-KR" sz="1800" b="1" dirty="0" smtClean="0">
                <a:solidFill>
                  <a:srgbClr val="0000FF"/>
                </a:solidFill>
              </a:rPr>
              <a:t>POJO </a:t>
            </a:r>
            <a:r>
              <a:rPr lang="en-US" altLang="ko-KR" sz="1800" b="1" dirty="0" smtClean="0">
                <a:solidFill>
                  <a:srgbClr val="7030A0"/>
                </a:solidFill>
              </a:rPr>
              <a:t>(Plain </a:t>
            </a:r>
            <a:r>
              <a:rPr lang="en-US" altLang="ko-KR" sz="1800" b="1" dirty="0">
                <a:solidFill>
                  <a:srgbClr val="7030A0"/>
                </a:solidFill>
              </a:rPr>
              <a:t>Old Java Object</a:t>
            </a:r>
            <a:r>
              <a:rPr lang="en-US" altLang="ko-KR" sz="1800" b="1" dirty="0" smtClean="0">
                <a:solidFill>
                  <a:srgbClr val="7030A0"/>
                </a:solidFill>
              </a:rPr>
              <a:t>) </a:t>
            </a:r>
            <a:r>
              <a:rPr lang="ko-KR" altLang="en-US" sz="1800" b="1" dirty="0" smtClean="0">
                <a:solidFill>
                  <a:srgbClr val="0000FF"/>
                </a:solidFill>
              </a:rPr>
              <a:t>를 </a:t>
            </a:r>
            <a:r>
              <a:rPr lang="ko-KR" altLang="en-US" sz="1800" b="1" dirty="0">
                <a:solidFill>
                  <a:srgbClr val="0000FF"/>
                </a:solidFill>
              </a:rPr>
              <a:t>지원한다</a:t>
            </a:r>
            <a:r>
              <a:rPr lang="en-US" altLang="ko-KR" sz="1800" b="1" dirty="0">
                <a:solidFill>
                  <a:srgbClr val="0000FF"/>
                </a:solidFill>
              </a:rPr>
              <a:t>. 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ko-KR" altLang="en-US" sz="1800" dirty="0"/>
              <a:t>스프링 컨테이너에 저장되는 자바 객체는 특정한 인터페이스를 구현하거나 클래스를 상속받지 않아도 된다</a:t>
            </a:r>
            <a:r>
              <a:rPr lang="en-US" altLang="ko-KR" sz="1800" dirty="0"/>
              <a:t>. </a:t>
            </a:r>
            <a:r>
              <a:rPr lang="ko-KR" altLang="en-US" sz="1800" dirty="0"/>
              <a:t>따라서 기존에 작성한 코드를 수정할 필요 없이 스프링에서 사용할 수 있다</a:t>
            </a:r>
            <a:r>
              <a:rPr lang="en-US" altLang="ko-KR" sz="1800" dirty="0"/>
              <a:t>. </a:t>
            </a:r>
            <a:endParaRPr lang="en-US" altLang="ko-KR" sz="1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805264"/>
            <a:ext cx="2376264" cy="52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7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framework </a:t>
            </a:r>
            <a:r>
              <a:rPr lang="ko-KR" altLang="en-US" dirty="0" smtClean="0"/>
              <a:t>특징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452289"/>
            <a:ext cx="842493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rgbClr val="0000FF"/>
                </a:solidFill>
              </a:rPr>
              <a:t>5</a:t>
            </a:r>
            <a:r>
              <a:rPr lang="en-US" altLang="ko-KR" sz="1800" b="1" dirty="0">
                <a:solidFill>
                  <a:srgbClr val="0000FF"/>
                </a:solidFill>
              </a:rPr>
              <a:t>.</a:t>
            </a:r>
            <a:r>
              <a:rPr lang="ko-KR" altLang="en-US" sz="1800" b="1" dirty="0">
                <a:solidFill>
                  <a:srgbClr val="0000FF"/>
                </a:solidFill>
              </a:rPr>
              <a:t> 트랜잭션 처리를 위한 일관된 방법을 제공한다</a:t>
            </a:r>
            <a:r>
              <a:rPr lang="en-US" altLang="ko-KR" sz="1800" b="1" dirty="0">
                <a:solidFill>
                  <a:srgbClr val="0000FF"/>
                </a:solidFill>
              </a:rPr>
              <a:t>. 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en-US" altLang="ko-KR" sz="1800" dirty="0"/>
              <a:t>JDBC</a:t>
            </a:r>
            <a:r>
              <a:rPr lang="ko-KR" altLang="en-US" sz="1800" dirty="0"/>
              <a:t>를 사용하든</a:t>
            </a:r>
            <a:r>
              <a:rPr lang="en-US" altLang="ko-KR" sz="1800" dirty="0"/>
              <a:t>, JTA</a:t>
            </a:r>
            <a:r>
              <a:rPr lang="ko-KR" altLang="en-US" sz="1800" dirty="0"/>
              <a:t>를 사용하든</a:t>
            </a:r>
            <a:r>
              <a:rPr lang="en-US" altLang="ko-KR" sz="1800" dirty="0"/>
              <a:t>, </a:t>
            </a:r>
            <a:r>
              <a:rPr lang="ko-KR" altLang="en-US" sz="1800" dirty="0"/>
              <a:t>또는 컨테이너가 제공하는 트랜잭션을 사용하든</a:t>
            </a:r>
            <a:r>
              <a:rPr lang="en-US" altLang="ko-KR" sz="1800" dirty="0"/>
              <a:t>, </a:t>
            </a:r>
            <a:r>
              <a:rPr lang="ko-KR" altLang="en-US" sz="1800" dirty="0"/>
              <a:t>설정 파일을 통해 트랜잭션 관련 정보를 입력하기 때문에</a:t>
            </a:r>
            <a:r>
              <a:rPr lang="en-US" altLang="ko-KR" sz="1800" dirty="0"/>
              <a:t>, </a:t>
            </a:r>
            <a:r>
              <a:rPr lang="ko-KR" altLang="en-US" sz="1800" dirty="0"/>
              <a:t>트랜잭션 구현에 상관없이 동일한 코드를 여러 환경에서 사용할 수 있다</a:t>
            </a:r>
            <a:r>
              <a:rPr lang="en-US" altLang="ko-KR" sz="1800" dirty="0"/>
              <a:t>. 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en-US" altLang="ko-KR" sz="1800" b="1" dirty="0">
                <a:solidFill>
                  <a:srgbClr val="0000FF"/>
                </a:solidFill>
              </a:rPr>
              <a:t>6.</a:t>
            </a:r>
            <a:r>
              <a:rPr lang="ko-KR" altLang="en-US" sz="1800" b="1" dirty="0">
                <a:solidFill>
                  <a:srgbClr val="0000FF"/>
                </a:solidFill>
              </a:rPr>
              <a:t> 영속성과 관련된 다양한 </a:t>
            </a:r>
            <a:r>
              <a:rPr lang="en-US" altLang="ko-KR" sz="1800" b="1" dirty="0">
                <a:solidFill>
                  <a:srgbClr val="0000FF"/>
                </a:solidFill>
              </a:rPr>
              <a:t>API</a:t>
            </a:r>
            <a:r>
              <a:rPr lang="ko-KR" altLang="en-US" sz="1800" b="1" dirty="0">
                <a:solidFill>
                  <a:srgbClr val="0000FF"/>
                </a:solidFill>
              </a:rPr>
              <a:t>를 지원한다</a:t>
            </a:r>
            <a:r>
              <a:rPr lang="en-US" altLang="ko-KR" sz="1800" b="1" dirty="0">
                <a:solidFill>
                  <a:srgbClr val="0000FF"/>
                </a:solidFill>
              </a:rPr>
              <a:t>. 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ko-KR" altLang="en-US" sz="1800" dirty="0"/>
              <a:t>스프링은 </a:t>
            </a:r>
            <a:r>
              <a:rPr lang="en-US" altLang="ko-KR" sz="1800" dirty="0"/>
              <a:t>JDBC</a:t>
            </a:r>
            <a:r>
              <a:rPr lang="ko-KR" altLang="en-US" sz="1800" dirty="0"/>
              <a:t>를 비롯하여 </a:t>
            </a:r>
            <a:r>
              <a:rPr lang="en-US" altLang="ko-KR" sz="1800" dirty="0" err="1"/>
              <a:t>iBatis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하이버네이트</a:t>
            </a:r>
            <a:r>
              <a:rPr lang="en-US" altLang="ko-KR" sz="1800" dirty="0"/>
              <a:t>, JPA, JDO</a:t>
            </a:r>
            <a:r>
              <a:rPr lang="ko-KR" altLang="en-US" sz="1800" dirty="0"/>
              <a:t>등 데이터베이스 처리와 관련하여 널리 사용되는 라이브러리와의 연동을 지원하고 있다</a:t>
            </a:r>
            <a:r>
              <a:rPr lang="en-US" altLang="ko-KR" sz="1800" dirty="0"/>
              <a:t>.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en-US" altLang="ko-KR" sz="1800" b="1" dirty="0">
                <a:solidFill>
                  <a:srgbClr val="0000FF"/>
                </a:solidFill>
              </a:rPr>
              <a:t>7.</a:t>
            </a:r>
            <a:r>
              <a:rPr lang="ko-KR" altLang="en-US" sz="1800" b="1" dirty="0">
                <a:solidFill>
                  <a:srgbClr val="0000FF"/>
                </a:solidFill>
              </a:rPr>
              <a:t> 다양한 </a:t>
            </a:r>
            <a:r>
              <a:rPr lang="en-US" altLang="ko-KR" sz="1800" b="1" dirty="0">
                <a:solidFill>
                  <a:srgbClr val="0000FF"/>
                </a:solidFill>
              </a:rPr>
              <a:t>API</a:t>
            </a:r>
            <a:r>
              <a:rPr lang="ko-KR" altLang="en-US" sz="1800" b="1" dirty="0">
                <a:solidFill>
                  <a:srgbClr val="0000FF"/>
                </a:solidFill>
              </a:rPr>
              <a:t>에 대한 연동을 지원한다</a:t>
            </a:r>
            <a:r>
              <a:rPr lang="en-US" altLang="ko-KR" sz="1800" b="1" dirty="0">
                <a:solidFill>
                  <a:srgbClr val="0000FF"/>
                </a:solidFill>
              </a:rPr>
              <a:t>. 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ko-KR" altLang="en-US" sz="1800" dirty="0"/>
              <a:t>스프링은 </a:t>
            </a:r>
            <a:r>
              <a:rPr lang="en-US" altLang="ko-KR" sz="1800" dirty="0"/>
              <a:t>JMS, </a:t>
            </a:r>
            <a:r>
              <a:rPr lang="ko-KR" altLang="en-US" sz="1800" dirty="0"/>
              <a:t>메일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스케쥴링</a:t>
            </a:r>
            <a:r>
              <a:rPr lang="ko-KR" altLang="en-US" sz="1800" dirty="0"/>
              <a:t> 등 엔터프라이즈 어플리케이션을 개발하는데 필요한 다양한 </a:t>
            </a:r>
            <a:r>
              <a:rPr lang="en-US" altLang="ko-KR" sz="1800" dirty="0"/>
              <a:t>API</a:t>
            </a:r>
            <a:r>
              <a:rPr lang="ko-KR" altLang="en-US" sz="1800" dirty="0"/>
              <a:t>를 설정파일을 통해서 손쉽게 사용할 수 </a:t>
            </a:r>
            <a:r>
              <a:rPr lang="ko-KR" altLang="en-US" sz="1600" dirty="0"/>
              <a:t>있도록</a:t>
            </a:r>
            <a:r>
              <a:rPr lang="ko-KR" altLang="en-US" sz="1800" dirty="0"/>
              <a:t> 하고 있다</a:t>
            </a:r>
            <a:r>
              <a:rPr lang="en-US" altLang="ko-KR" sz="1800" dirty="0"/>
              <a:t>. 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872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 smtClean="0"/>
              <a:t>framework </a:t>
            </a:r>
            <a:r>
              <a:rPr lang="en-US" altLang="ko-KR" dirty="0" smtClean="0"/>
              <a:t>3.0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74890"/>
            <a:ext cx="7113264" cy="580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16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 smtClean="0"/>
              <a:t>framework 4.0 </a:t>
            </a:r>
            <a:r>
              <a:rPr lang="en-US" altLang="ko-KR" dirty="0" smtClean="0"/>
              <a:t>– 5.0</a:t>
            </a:r>
            <a:r>
              <a:rPr lang="ko-KR" altLang="en-US" sz="2400" dirty="0" smtClean="0">
                <a:solidFill>
                  <a:srgbClr val="0000FF"/>
                </a:solidFill>
              </a:rPr>
              <a:t> 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847725"/>
            <a:ext cx="687705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11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9"/>
          <p:cNvSpPr txBox="1">
            <a:spLocks noChangeArrowheads="1"/>
          </p:cNvSpPr>
          <p:nvPr/>
        </p:nvSpPr>
        <p:spPr bwMode="auto">
          <a:xfrm>
            <a:off x="411214" y="866775"/>
            <a:ext cx="848126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just"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>
                <a:latin typeface="HY강B" pitchFamily="18" charset="-127"/>
                <a:ea typeface="HY강B" pitchFamily="18" charset="-127"/>
              </a:rPr>
              <a:t>소프트웨어는 객체의 모임으로 이루어진다</a:t>
            </a:r>
            <a:r>
              <a:rPr lang="en-US" altLang="ko-KR" sz="1700" b="0" dirty="0">
                <a:latin typeface="HY강B" pitchFamily="18" charset="-127"/>
                <a:ea typeface="HY강B" pitchFamily="18" charset="-127"/>
              </a:rPr>
              <a:t>.</a:t>
            </a:r>
          </a:p>
          <a:p>
            <a:pPr algn="just"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객체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- 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컴포넌트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java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bean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700" b="0" dirty="0" smtClean="0">
              <a:latin typeface="HY강B" pitchFamily="18" charset="-127"/>
              <a:ea typeface="HY강B" pitchFamily="18" charset="-127"/>
            </a:endParaRPr>
          </a:p>
          <a:p>
            <a:pPr algn="just"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하나의 클래스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객체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는 다른 객체를 사용하거나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포함하는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등의 </a:t>
            </a:r>
            <a:r>
              <a:rPr lang="ko-KR" altLang="en-US" sz="1700" b="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관계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를 가지고 작동한다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 algn="just"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클래스가 </a:t>
            </a:r>
            <a:r>
              <a:rPr lang="ko-KR" altLang="en-US" sz="1700" b="0" dirty="0">
                <a:latin typeface="HY강B" pitchFamily="18" charset="-127"/>
                <a:ea typeface="HY강B" pitchFamily="18" charset="-127"/>
              </a:rPr>
              <a:t>다른 클래스를 사용하는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관계를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700" b="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의존관계</a:t>
            </a:r>
            <a:r>
              <a:rPr lang="en-US" altLang="ko-KR" sz="1700" b="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(Dependency </a:t>
            </a:r>
            <a:r>
              <a:rPr lang="en-US" altLang="ko-KR" sz="1700" b="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라 한다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 algn="just"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의존관계에서는 사용되는 클래스가 변경되면 사용하는 클래스까지 영향을 받는다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. </a:t>
            </a:r>
          </a:p>
        </p:txBody>
      </p:sp>
      <p:grpSp>
        <p:nvGrpSpPr>
          <p:cNvPr id="10244" name="Group 42"/>
          <p:cNvGrpSpPr>
            <a:grpSpLocks/>
          </p:cNvGrpSpPr>
          <p:nvPr/>
        </p:nvGrpSpPr>
        <p:grpSpPr bwMode="auto">
          <a:xfrm>
            <a:off x="4792989" y="2847692"/>
            <a:ext cx="4057567" cy="2778635"/>
            <a:chOff x="1292" y="1888"/>
            <a:chExt cx="3959" cy="1587"/>
          </a:xfrm>
        </p:grpSpPr>
        <p:grpSp>
          <p:nvGrpSpPr>
            <p:cNvPr id="10250" name="Group 20"/>
            <p:cNvGrpSpPr>
              <a:grpSpLocks/>
            </p:cNvGrpSpPr>
            <p:nvPr/>
          </p:nvGrpSpPr>
          <p:grpSpPr bwMode="auto">
            <a:xfrm>
              <a:off x="1292" y="1888"/>
              <a:ext cx="3901" cy="1587"/>
              <a:chOff x="1066" y="1525"/>
              <a:chExt cx="3901" cy="1587"/>
            </a:xfrm>
          </p:grpSpPr>
          <p:sp>
            <p:nvSpPr>
              <p:cNvPr id="10267" name="Oval 8"/>
              <p:cNvSpPr>
                <a:spLocks noChangeArrowheads="1"/>
              </p:cNvSpPr>
              <p:nvPr/>
            </p:nvSpPr>
            <p:spPr bwMode="auto">
              <a:xfrm>
                <a:off x="1066" y="1525"/>
                <a:ext cx="3901" cy="158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268" name="Oval 12"/>
              <p:cNvSpPr>
                <a:spLocks noChangeArrowheads="1"/>
              </p:cNvSpPr>
              <p:nvPr/>
            </p:nvSpPr>
            <p:spPr bwMode="auto">
              <a:xfrm>
                <a:off x="1746" y="2115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69" name="Oval 13"/>
              <p:cNvSpPr>
                <a:spLocks noChangeArrowheads="1"/>
              </p:cNvSpPr>
              <p:nvPr/>
            </p:nvSpPr>
            <p:spPr bwMode="auto">
              <a:xfrm>
                <a:off x="2472" y="1842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0" name="Oval 14"/>
              <p:cNvSpPr>
                <a:spLocks noChangeArrowheads="1"/>
              </p:cNvSpPr>
              <p:nvPr/>
            </p:nvSpPr>
            <p:spPr bwMode="auto">
              <a:xfrm>
                <a:off x="2981" y="2251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1" name="Oval 15"/>
              <p:cNvSpPr>
                <a:spLocks noChangeArrowheads="1"/>
              </p:cNvSpPr>
              <p:nvPr/>
            </p:nvSpPr>
            <p:spPr bwMode="auto">
              <a:xfrm>
                <a:off x="3379" y="1979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2" name="Oval 17"/>
              <p:cNvSpPr>
                <a:spLocks noChangeArrowheads="1"/>
              </p:cNvSpPr>
              <p:nvPr/>
            </p:nvSpPr>
            <p:spPr bwMode="auto">
              <a:xfrm>
                <a:off x="2472" y="2614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3" name="Oval 18"/>
              <p:cNvSpPr>
                <a:spLocks noChangeArrowheads="1"/>
              </p:cNvSpPr>
              <p:nvPr/>
            </p:nvSpPr>
            <p:spPr bwMode="auto">
              <a:xfrm>
                <a:off x="3606" y="2478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</p:grpSp>
        <p:sp>
          <p:nvSpPr>
            <p:cNvPr id="10256" name="Text Box 29"/>
            <p:cNvSpPr txBox="1">
              <a:spLocks noChangeArrowheads="1"/>
            </p:cNvSpPr>
            <p:nvPr/>
          </p:nvSpPr>
          <p:spPr bwMode="auto">
            <a:xfrm>
              <a:off x="2381" y="1933"/>
              <a:ext cx="836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r>
                <a:rPr lang="ko-KR" altLang="en-US">
                  <a:solidFill>
                    <a:srgbClr val="0033CC"/>
                  </a:solidFill>
                  <a:latin typeface="HY강B" pitchFamily="18" charset="-127"/>
                  <a:ea typeface="HY강B" pitchFamily="18" charset="-127"/>
                </a:rPr>
                <a:t>소프트웨어</a:t>
              </a:r>
            </a:p>
          </p:txBody>
        </p:sp>
        <p:sp>
          <p:nvSpPr>
            <p:cNvPr id="10257" name="Line 30"/>
            <p:cNvSpPr>
              <a:spLocks noChangeShapeType="1"/>
            </p:cNvSpPr>
            <p:nvPr/>
          </p:nvSpPr>
          <p:spPr bwMode="auto">
            <a:xfrm flipH="1">
              <a:off x="2799" y="2478"/>
              <a:ext cx="156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58" name="Line 31"/>
            <p:cNvSpPr>
              <a:spLocks noChangeShapeType="1"/>
            </p:cNvSpPr>
            <p:nvPr/>
          </p:nvSpPr>
          <p:spPr bwMode="auto">
            <a:xfrm flipV="1">
              <a:off x="2330" y="2369"/>
              <a:ext cx="36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59" name="Line 32"/>
            <p:cNvSpPr>
              <a:spLocks noChangeShapeType="1"/>
            </p:cNvSpPr>
            <p:nvPr/>
          </p:nvSpPr>
          <p:spPr bwMode="auto">
            <a:xfrm flipH="1" flipV="1">
              <a:off x="3106" y="2342"/>
              <a:ext cx="500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60" name="Line 33"/>
            <p:cNvSpPr>
              <a:spLocks noChangeShapeType="1"/>
            </p:cNvSpPr>
            <p:nvPr/>
          </p:nvSpPr>
          <p:spPr bwMode="auto">
            <a:xfrm flipV="1">
              <a:off x="3106" y="3067"/>
              <a:ext cx="727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66" name="Text Box 41"/>
            <p:cNvSpPr txBox="1">
              <a:spLocks noChangeArrowheads="1"/>
            </p:cNvSpPr>
            <p:nvPr/>
          </p:nvSpPr>
          <p:spPr bwMode="auto">
            <a:xfrm>
              <a:off x="5135" y="2707"/>
              <a:ext cx="116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V="1">
              <a:off x="3015" y="2841"/>
              <a:ext cx="202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3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객체 지향</a:t>
            </a:r>
            <a:r>
              <a:rPr lang="en-US" altLang="ko-KR" dirty="0" smtClean="0"/>
              <a:t>(Object-Oriented)</a:t>
            </a:r>
            <a:r>
              <a:rPr lang="ko-KR" altLang="en-US" dirty="0" smtClean="0"/>
              <a:t>과 의존관계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5" y="3700804"/>
            <a:ext cx="591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9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9"/>
          <p:cNvSpPr txBox="1">
            <a:spLocks noChangeArrowheads="1"/>
          </p:cNvSpPr>
          <p:nvPr/>
        </p:nvSpPr>
        <p:spPr bwMode="auto">
          <a:xfrm>
            <a:off x="411214" y="866775"/>
            <a:ext cx="50248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>
                <a:latin typeface="HY강B" pitchFamily="18" charset="-127"/>
                <a:ea typeface="HY강B" pitchFamily="18" charset="-127"/>
              </a:rPr>
              <a:t>소프트웨어는 객체의 모임으로 이루어진다</a:t>
            </a:r>
            <a:r>
              <a:rPr lang="en-US" altLang="ko-KR" sz="1700" b="0" dirty="0">
                <a:latin typeface="HY강B" pitchFamily="18" charset="-127"/>
                <a:ea typeface="HY강B" pitchFamily="18" charset="-127"/>
              </a:rPr>
              <a:t>.</a:t>
            </a:r>
          </a:p>
          <a:p>
            <a:pPr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객체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- 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컴포넌트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java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bean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700" b="0" dirty="0" smtClean="0">
              <a:latin typeface="HY강B" pitchFamily="18" charset="-127"/>
              <a:ea typeface="HY강B" pitchFamily="18" charset="-127"/>
            </a:endParaRPr>
          </a:p>
          <a:p>
            <a:pPr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하나의 클래스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객체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는 다른 객체를 사용하거나  포함하는 등의 </a:t>
            </a:r>
            <a:r>
              <a:rPr lang="ko-KR" altLang="en-US" sz="1700" b="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관계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를 가지고 작동한다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클래스가 </a:t>
            </a:r>
            <a:r>
              <a:rPr lang="ko-KR" altLang="en-US" sz="1700" b="0" dirty="0">
                <a:latin typeface="HY강B" pitchFamily="18" charset="-127"/>
                <a:ea typeface="HY강B" pitchFamily="18" charset="-127"/>
              </a:rPr>
              <a:t>다른 클래스를 사용하는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관계를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700" b="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의존관계</a:t>
            </a:r>
            <a:r>
              <a:rPr lang="en-US" altLang="ko-KR" sz="1700" b="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(Dependency </a:t>
            </a:r>
            <a:r>
              <a:rPr lang="en-US" altLang="ko-KR" sz="1700" b="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라 한다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의존관계에서는 사용되는 클래스가 변경되면 사용하는 클래스까지 영향을 받는다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. </a:t>
            </a:r>
          </a:p>
        </p:txBody>
      </p:sp>
      <p:grpSp>
        <p:nvGrpSpPr>
          <p:cNvPr id="10244" name="Group 42"/>
          <p:cNvGrpSpPr>
            <a:grpSpLocks/>
          </p:cNvGrpSpPr>
          <p:nvPr/>
        </p:nvGrpSpPr>
        <p:grpSpPr bwMode="auto">
          <a:xfrm>
            <a:off x="5086433" y="722373"/>
            <a:ext cx="4057567" cy="2778635"/>
            <a:chOff x="1292" y="1888"/>
            <a:chExt cx="3959" cy="1587"/>
          </a:xfrm>
        </p:grpSpPr>
        <p:grpSp>
          <p:nvGrpSpPr>
            <p:cNvPr id="10250" name="Group 20"/>
            <p:cNvGrpSpPr>
              <a:grpSpLocks/>
            </p:cNvGrpSpPr>
            <p:nvPr/>
          </p:nvGrpSpPr>
          <p:grpSpPr bwMode="auto">
            <a:xfrm>
              <a:off x="1292" y="1888"/>
              <a:ext cx="3901" cy="1587"/>
              <a:chOff x="1066" y="1525"/>
              <a:chExt cx="3901" cy="1587"/>
            </a:xfrm>
          </p:grpSpPr>
          <p:sp>
            <p:nvSpPr>
              <p:cNvPr id="10267" name="Oval 8"/>
              <p:cNvSpPr>
                <a:spLocks noChangeArrowheads="1"/>
              </p:cNvSpPr>
              <p:nvPr/>
            </p:nvSpPr>
            <p:spPr bwMode="auto">
              <a:xfrm>
                <a:off x="1066" y="1525"/>
                <a:ext cx="3901" cy="158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268" name="Oval 12"/>
              <p:cNvSpPr>
                <a:spLocks noChangeArrowheads="1"/>
              </p:cNvSpPr>
              <p:nvPr/>
            </p:nvSpPr>
            <p:spPr bwMode="auto">
              <a:xfrm>
                <a:off x="1746" y="2115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69" name="Oval 13"/>
              <p:cNvSpPr>
                <a:spLocks noChangeArrowheads="1"/>
              </p:cNvSpPr>
              <p:nvPr/>
            </p:nvSpPr>
            <p:spPr bwMode="auto">
              <a:xfrm>
                <a:off x="2472" y="1842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0" name="Oval 14"/>
              <p:cNvSpPr>
                <a:spLocks noChangeArrowheads="1"/>
              </p:cNvSpPr>
              <p:nvPr/>
            </p:nvSpPr>
            <p:spPr bwMode="auto">
              <a:xfrm>
                <a:off x="2981" y="2251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1" name="Oval 15"/>
              <p:cNvSpPr>
                <a:spLocks noChangeArrowheads="1"/>
              </p:cNvSpPr>
              <p:nvPr/>
            </p:nvSpPr>
            <p:spPr bwMode="auto">
              <a:xfrm>
                <a:off x="3379" y="1979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2" name="Oval 17"/>
              <p:cNvSpPr>
                <a:spLocks noChangeArrowheads="1"/>
              </p:cNvSpPr>
              <p:nvPr/>
            </p:nvSpPr>
            <p:spPr bwMode="auto">
              <a:xfrm>
                <a:off x="2472" y="2614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3" name="Oval 18"/>
              <p:cNvSpPr>
                <a:spLocks noChangeArrowheads="1"/>
              </p:cNvSpPr>
              <p:nvPr/>
            </p:nvSpPr>
            <p:spPr bwMode="auto">
              <a:xfrm>
                <a:off x="3606" y="2478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</p:grpSp>
        <p:sp>
          <p:nvSpPr>
            <p:cNvPr id="10256" name="Text Box 29"/>
            <p:cNvSpPr txBox="1">
              <a:spLocks noChangeArrowheads="1"/>
            </p:cNvSpPr>
            <p:nvPr/>
          </p:nvSpPr>
          <p:spPr bwMode="auto">
            <a:xfrm>
              <a:off x="2381" y="1933"/>
              <a:ext cx="836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r>
                <a:rPr lang="ko-KR" altLang="en-US">
                  <a:solidFill>
                    <a:srgbClr val="0033CC"/>
                  </a:solidFill>
                  <a:latin typeface="HY강B" pitchFamily="18" charset="-127"/>
                  <a:ea typeface="HY강B" pitchFamily="18" charset="-127"/>
                </a:rPr>
                <a:t>소프트웨어</a:t>
              </a:r>
            </a:p>
          </p:txBody>
        </p:sp>
        <p:sp>
          <p:nvSpPr>
            <p:cNvPr id="10257" name="Line 30"/>
            <p:cNvSpPr>
              <a:spLocks noChangeShapeType="1"/>
            </p:cNvSpPr>
            <p:nvPr/>
          </p:nvSpPr>
          <p:spPr bwMode="auto">
            <a:xfrm flipH="1">
              <a:off x="2799" y="2478"/>
              <a:ext cx="156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58" name="Line 31"/>
            <p:cNvSpPr>
              <a:spLocks noChangeShapeType="1"/>
            </p:cNvSpPr>
            <p:nvPr/>
          </p:nvSpPr>
          <p:spPr bwMode="auto">
            <a:xfrm flipV="1">
              <a:off x="2330" y="2369"/>
              <a:ext cx="36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59" name="Line 32"/>
            <p:cNvSpPr>
              <a:spLocks noChangeShapeType="1"/>
            </p:cNvSpPr>
            <p:nvPr/>
          </p:nvSpPr>
          <p:spPr bwMode="auto">
            <a:xfrm flipH="1" flipV="1">
              <a:off x="3106" y="2342"/>
              <a:ext cx="500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60" name="Line 33"/>
            <p:cNvSpPr>
              <a:spLocks noChangeShapeType="1"/>
            </p:cNvSpPr>
            <p:nvPr/>
          </p:nvSpPr>
          <p:spPr bwMode="auto">
            <a:xfrm flipV="1">
              <a:off x="3106" y="3067"/>
              <a:ext cx="727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66" name="Text Box 41"/>
            <p:cNvSpPr txBox="1">
              <a:spLocks noChangeArrowheads="1"/>
            </p:cNvSpPr>
            <p:nvPr/>
          </p:nvSpPr>
          <p:spPr bwMode="auto">
            <a:xfrm>
              <a:off x="5135" y="2707"/>
              <a:ext cx="116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V="1">
              <a:off x="3015" y="2841"/>
              <a:ext cx="202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3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객체 지향</a:t>
            </a:r>
            <a:r>
              <a:rPr lang="en-US" altLang="ko-KR" dirty="0" smtClean="0"/>
              <a:t>(Object-Oriented)</a:t>
            </a:r>
            <a:r>
              <a:rPr lang="ko-KR" altLang="en-US" dirty="0" smtClean="0"/>
              <a:t>과 의존관계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94509"/>
            <a:ext cx="7521290" cy="2180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0656" y="376377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돋움체" panose="020B0609000101010101" pitchFamily="49" charset="-127"/>
                <a:ea typeface="돋움체" panose="020B0609000101010101" pitchFamily="49" charset="-127"/>
              </a:rPr>
              <a:t>상속관계</a:t>
            </a:r>
            <a:endParaRPr lang="ko-KR" altLang="en-US" sz="1600" b="1" dirty="0"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1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의존관계와 연관관계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067944" y="980728"/>
            <a:ext cx="4824536" cy="489654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연관관계 </a:t>
            </a:r>
            <a:r>
              <a:rPr lang="en-US" altLang="ko-KR" b="1" dirty="0" smtClean="0">
                <a:solidFill>
                  <a:srgbClr val="0000FF"/>
                </a:solidFill>
              </a:rPr>
              <a:t>(association)</a:t>
            </a:r>
          </a:p>
          <a:p>
            <a:pPr lvl="1"/>
            <a:r>
              <a:rPr lang="ko-KR" altLang="en-US" sz="1600" dirty="0"/>
              <a:t>한 객체가 다른 객체와 연결되어 </a:t>
            </a:r>
            <a:r>
              <a:rPr lang="ko-KR" altLang="en-US" sz="1600" dirty="0" smtClean="0"/>
              <a:t>있는 </a:t>
            </a:r>
            <a:r>
              <a:rPr lang="ko-KR" altLang="en-US" sz="1600" dirty="0" err="1" smtClean="0"/>
              <a:t>구조적관계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pPr lvl="1"/>
            <a:r>
              <a:rPr lang="ko-KR" altLang="en-US" sz="1600" b="1" dirty="0"/>
              <a:t>독립적인 객체</a:t>
            </a:r>
            <a:r>
              <a:rPr lang="ko-KR" altLang="en-US" sz="1600" dirty="0"/>
              <a:t>가 서로 상호작용하기 위해 멤버로 </a:t>
            </a:r>
            <a:r>
              <a:rPr lang="ko-KR" altLang="en-US" sz="1600" dirty="0" smtClean="0"/>
              <a:t>참조하는 관계</a:t>
            </a:r>
            <a:endParaRPr lang="en-US" altLang="ko-KR" sz="1600" dirty="0" smtClean="0"/>
          </a:p>
          <a:p>
            <a:pPr lvl="1"/>
            <a:r>
              <a:rPr lang="ko-KR" altLang="en-US" sz="1600" dirty="0" err="1" smtClean="0"/>
              <a:t>인스턴스</a:t>
            </a:r>
            <a:r>
              <a:rPr lang="ko-KR" altLang="en-US" sz="1600" dirty="0" smtClean="0"/>
              <a:t> 참조를 계속적으로 유지하는 관계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A→C, A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→B, A→D </a:t>
            </a:r>
            <a:r>
              <a:rPr lang="ko-KR" altLang="en-US" sz="1600" dirty="0" smtClean="0"/>
              <a:t>클래스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관계</a:t>
            </a:r>
            <a:r>
              <a:rPr lang="en-US" altLang="ko-KR" sz="1600" dirty="0" smtClean="0"/>
              <a:t> </a:t>
            </a:r>
            <a:endParaRPr lang="en-US" altLang="ko-KR" dirty="0"/>
          </a:p>
          <a:p>
            <a:r>
              <a:rPr lang="ko-KR" altLang="en-US" b="1" dirty="0" smtClean="0">
                <a:solidFill>
                  <a:srgbClr val="0000FF"/>
                </a:solidFill>
              </a:rPr>
              <a:t>의존관계</a:t>
            </a:r>
            <a:r>
              <a:rPr lang="en-US" altLang="ko-KR" b="1" dirty="0" smtClean="0">
                <a:solidFill>
                  <a:srgbClr val="0000FF"/>
                </a:solidFill>
              </a:rPr>
              <a:t>(</a:t>
            </a:r>
            <a:r>
              <a:rPr kumimoji="1" lang="ko-KR" altLang="ko-KR" b="1" dirty="0">
                <a:solidFill>
                  <a:srgbClr val="0000FF"/>
                </a:solidFill>
                <a:cs typeface="Tahoma" pitchFamily="34" charset="0"/>
              </a:rPr>
              <a:t>Dependency</a:t>
            </a:r>
            <a:r>
              <a:rPr kumimoji="1" lang="en-US" altLang="ko-KR" b="1" dirty="0">
                <a:solidFill>
                  <a:srgbClr val="0000FF"/>
                </a:solidFill>
                <a:cs typeface="Tahoma" pitchFamily="34" charset="0"/>
              </a:rPr>
              <a:t> </a:t>
            </a:r>
            <a:r>
              <a:rPr kumimoji="1" lang="en-US" altLang="ko-KR" b="1" dirty="0" smtClean="0">
                <a:solidFill>
                  <a:srgbClr val="0000FF"/>
                </a:solidFill>
                <a:cs typeface="Tahoma" pitchFamily="34" charset="0"/>
              </a:rPr>
              <a:t>)</a:t>
            </a:r>
            <a:endParaRPr lang="en-US" altLang="ko-KR" b="1" dirty="0" smtClean="0">
              <a:solidFill>
                <a:srgbClr val="0000FF"/>
              </a:solidFill>
            </a:endParaRPr>
          </a:p>
          <a:p>
            <a:pPr lvl="1"/>
            <a:r>
              <a:rPr lang="ko-KR" altLang="en-US" sz="1600" dirty="0" smtClean="0"/>
              <a:t>한 클래스가 다른 클래스를 사용하는 관계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클래스 </a:t>
            </a:r>
            <a:r>
              <a:rPr lang="ko-KR" altLang="en-US" sz="1600" dirty="0" err="1"/>
              <a:t>인스턴스의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레퍼런스를</a:t>
            </a:r>
            <a:r>
              <a:rPr lang="ko-KR" altLang="en-US" sz="1600" dirty="0"/>
              <a:t> </a:t>
            </a:r>
            <a:r>
              <a:rPr lang="ko-KR" altLang="en-US" sz="1600" dirty="0" err="1" smtClean="0"/>
              <a:t>유지하고있지</a:t>
            </a:r>
            <a:r>
              <a:rPr lang="ko-KR" altLang="en-US" sz="1600" dirty="0" smtClean="0"/>
              <a:t> 않음</a:t>
            </a:r>
            <a:endParaRPr lang="en-US" altLang="ko-KR" sz="1600" dirty="0" smtClean="0"/>
          </a:p>
          <a:p>
            <a:pPr lvl="1"/>
            <a:r>
              <a:rPr lang="ko-KR" altLang="en-US" sz="1600" dirty="0" err="1" smtClean="0"/>
              <a:t>레퍼런스를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계속적으로 유지하게 되면 이는 </a:t>
            </a:r>
            <a:r>
              <a:rPr lang="en-US" altLang="ko-KR" sz="1600" dirty="0" smtClean="0"/>
              <a:t>association</a:t>
            </a:r>
          </a:p>
          <a:p>
            <a:pPr lvl="1"/>
            <a:r>
              <a:rPr lang="en-US" altLang="ko-KR" sz="1600" dirty="0" smtClean="0"/>
              <a:t>A--&gt;E</a:t>
            </a:r>
            <a:endParaRPr lang="ko-KR" altLang="en-US" sz="1600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24744"/>
            <a:ext cx="3312368" cy="48013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public class 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A </a:t>
            </a:r>
            <a:r>
              <a:rPr kumimoji="1" lang="ko-KR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{</a:t>
            </a:r>
            <a:endParaRPr kumimoji="1" lang="en-US" altLang="ko-KR" dirty="0" smtClean="0">
              <a:latin typeface="HY강B" panose="02030600000101010101" pitchFamily="18" charset="-127"/>
              <a:ea typeface="HY강B" panose="02030600000101010101" pitchFamily="18" charset="-127"/>
              <a:cs typeface="굴림" pitchFamily="50" charset="-127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B </a:t>
            </a:r>
            <a:r>
              <a:rPr kumimoji="1"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b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;</a:t>
            </a: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C </a:t>
            </a:r>
            <a:r>
              <a:rPr kumimoji="1"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c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;</a:t>
            </a:r>
            <a:endParaRPr kumimoji="1" lang="en-US" altLang="ko-KR" dirty="0">
              <a:latin typeface="HY강B" panose="02030600000101010101" pitchFamily="18" charset="-127"/>
              <a:ea typeface="HY강B" panose="02030600000101010101" pitchFamily="18" charset="-127"/>
              <a:cs typeface="굴림" pitchFamily="50" charset="-127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D </a:t>
            </a:r>
            <a:r>
              <a:rPr kumimoji="1"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d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;</a:t>
            </a: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altLang="ko-KR" dirty="0" smtClean="0">
              <a:latin typeface="HY강B" panose="02030600000101010101" pitchFamily="18" charset="-127"/>
              <a:ea typeface="HY강B" panose="02030600000101010101" pitchFamily="18" charset="-127"/>
              <a:cs typeface="굴림" pitchFamily="50" charset="-127"/>
            </a:endParaRP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c = </a:t>
            </a:r>
            <a:r>
              <a:rPr kumimoji="1" lang="en-US" altLang="ko-KR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new 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C();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altLang="ko-KR" dirty="0">
              <a:latin typeface="HY강B" panose="02030600000101010101" pitchFamily="18" charset="-127"/>
              <a:ea typeface="HY강B" panose="02030600000101010101" pitchFamily="18" charset="-127"/>
              <a:cs typeface="굴림" pitchFamily="50" charset="-127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public A() {</a:t>
            </a: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    b = new B();</a:t>
            </a:r>
            <a:endParaRPr kumimoji="1" lang="en-US" altLang="ko-KR" dirty="0" smtClean="0">
              <a:latin typeface="HY강B" panose="02030600000101010101" pitchFamily="18" charset="-127"/>
              <a:ea typeface="HY강B" panose="02030600000101010101" pitchFamily="18" charset="-127"/>
              <a:cs typeface="굴림" pitchFamily="50" charset="-127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}</a:t>
            </a:r>
            <a:r>
              <a:rPr kumimoji="1" lang="ko-KR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/>
            </a:r>
            <a:br>
              <a:rPr kumimoji="1" lang="ko-KR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</a:b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</a:t>
            </a:r>
            <a:r>
              <a:rPr kumimoji="1" lang="ko-KR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p</a:t>
            </a:r>
            <a:r>
              <a:rPr kumimoji="1" lang="en-US" altLang="ko-KR" dirty="0" err="1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ublic</a:t>
            </a: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void </a:t>
            </a:r>
            <a:r>
              <a:rPr kumimoji="1" lang="ko-KR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use</a:t>
            </a: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d( D d)  </a:t>
            </a:r>
            <a:r>
              <a:rPr kumimoji="1" lang="ko-KR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{</a:t>
            </a:r>
            <a:br>
              <a:rPr kumimoji="1" lang="ko-KR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</a:b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     </a:t>
            </a:r>
            <a:r>
              <a:rPr kumimoji="1" lang="en-US" altLang="ko-KR" dirty="0" err="1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this.d</a:t>
            </a: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= d;</a:t>
            </a:r>
            <a:endParaRPr kumimoji="1" lang="ko-KR" altLang="ko-KR" dirty="0" smtClean="0">
              <a:solidFill>
                <a:srgbClr val="1C74D4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</a:t>
            </a:r>
            <a:r>
              <a:rPr kumimoji="1" lang="ko-KR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}</a:t>
            </a:r>
            <a:endParaRPr kumimoji="1" lang="en-US" altLang="ko-KR" dirty="0" smtClean="0">
              <a:solidFill>
                <a:srgbClr val="1C74D4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</a:t>
            </a:r>
            <a:r>
              <a:rPr kumimoji="1"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</a:t>
            </a:r>
            <a:r>
              <a:rPr kumimoji="1" lang="ko-KR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p</a:t>
            </a:r>
            <a:r>
              <a:rPr kumimoji="1" lang="en-US" altLang="ko-KR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ublic</a:t>
            </a:r>
            <a:r>
              <a:rPr kumimoji="1"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</a:t>
            </a:r>
            <a:r>
              <a:rPr kumimoji="1" lang="en-US" altLang="ko-KR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int</a:t>
            </a:r>
            <a:r>
              <a:rPr kumimoji="1"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</a:t>
            </a:r>
            <a:r>
              <a:rPr kumimoji="1" lang="en-US" altLang="ko-KR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depen</a:t>
            </a:r>
            <a:r>
              <a:rPr kumimoji="1"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( E e)  </a:t>
            </a:r>
            <a:r>
              <a:rPr kumimoji="1" lang="ko-KR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{</a:t>
            </a:r>
            <a:br>
              <a:rPr kumimoji="1" lang="ko-KR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</a:br>
            <a:r>
              <a:rPr kumimoji="1"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     </a:t>
            </a:r>
            <a:r>
              <a:rPr kumimoji="1"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return </a:t>
            </a:r>
            <a:r>
              <a:rPr kumimoji="1" lang="en-US" altLang="ko-KR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e.number</a:t>
            </a:r>
            <a:r>
              <a:rPr kumimoji="1"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();</a:t>
            </a:r>
            <a:endParaRPr kumimoji="1" lang="ko-KR" altLang="ko-KR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</a:t>
            </a:r>
            <a:r>
              <a:rPr kumimoji="1" lang="ko-KR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}</a:t>
            </a:r>
            <a:endParaRPr kumimoji="1" lang="en-US" altLang="ko-KR" dirty="0" smtClean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} </a:t>
            </a:r>
            <a:endParaRPr kumimoji="1" lang="ko-KR" altLang="ko-KR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9574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b="1" dirty="0" smtClean="0">
                <a:solidFill>
                  <a:srgbClr val="0000FF"/>
                </a:solidFill>
                <a:cs typeface="Tahoma" pitchFamily="34" charset="0"/>
              </a:rPr>
              <a:t>의존 관계 </a:t>
            </a:r>
            <a:r>
              <a:rPr kumimoji="1" lang="ko-KR" altLang="ko-KR" b="1" dirty="0" smtClean="0">
                <a:solidFill>
                  <a:srgbClr val="0000FF"/>
                </a:solidFill>
                <a:cs typeface="Tahoma" pitchFamily="34" charset="0"/>
              </a:rPr>
              <a:t>Dependency</a:t>
            </a:r>
            <a:r>
              <a:rPr kumimoji="1" lang="en-US" altLang="ko-KR" b="1" dirty="0" smtClean="0">
                <a:solidFill>
                  <a:srgbClr val="0000FF"/>
                </a:solidFill>
                <a:cs typeface="Tahoma" pitchFamily="34" charset="0"/>
              </a:rPr>
              <a:t> </a:t>
            </a:r>
            <a:r>
              <a:rPr kumimoji="1" lang="ko-KR" altLang="ko-KR" b="1" dirty="0">
                <a:solidFill>
                  <a:srgbClr val="0000FF"/>
                </a:solidFill>
                <a:cs typeface="Tahoma" pitchFamily="34" charset="0"/>
              </a:rPr>
              <a:t>RelationShip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715541" y="901755"/>
            <a:ext cx="8397180" cy="4896544"/>
          </a:xfrm>
        </p:spPr>
        <p:txBody>
          <a:bodyPr>
            <a:normAutofit/>
          </a:bodyPr>
          <a:lstStyle/>
          <a:p>
            <a:r>
              <a:rPr kumimoji="1" lang="ko-KR" altLang="ko-KR" sz="1600" dirty="0" smtClean="0">
                <a:cs typeface="굴림" pitchFamily="50" charset="-127"/>
              </a:rPr>
              <a:t>하나의 </a:t>
            </a:r>
            <a:r>
              <a:rPr kumimoji="1" lang="ko-KR" altLang="ko-KR" sz="1600" dirty="0">
                <a:cs typeface="굴림" pitchFamily="50" charset="-127"/>
              </a:rPr>
              <a:t>클래스가 다른 클래스를 </a:t>
            </a:r>
            <a:r>
              <a:rPr kumimoji="1" lang="ko-KR" altLang="ko-KR" sz="1600" dirty="0" smtClean="0">
                <a:cs typeface="굴림" pitchFamily="50" charset="-127"/>
              </a:rPr>
              <a:t>사용하는 </a:t>
            </a:r>
            <a:r>
              <a:rPr kumimoji="1" lang="ko-KR" altLang="ko-KR" sz="1600" dirty="0" smtClean="0">
                <a:cs typeface="굴림" pitchFamily="50" charset="-127"/>
              </a:rPr>
              <a:t>관계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ko-KR" altLang="en-US" sz="1600" dirty="0" smtClean="0"/>
              <a:t>의존</a:t>
            </a:r>
            <a:r>
              <a:rPr lang="en-US" altLang="ko-KR" sz="1600" dirty="0" smtClean="0"/>
              <a:t>: B</a:t>
            </a:r>
            <a:r>
              <a:rPr lang="ko-KR" altLang="en-US" sz="1600" dirty="0" smtClean="0"/>
              <a:t>클래스 없이 </a:t>
            </a:r>
            <a:r>
              <a:rPr lang="en-US" altLang="ko-KR" sz="1600" dirty="0"/>
              <a:t>A</a:t>
            </a:r>
            <a:r>
              <a:rPr lang="ko-KR" altLang="en-US" sz="1600" dirty="0"/>
              <a:t>클래스는 동작도 컴파일도 할 수 </a:t>
            </a:r>
            <a:r>
              <a:rPr lang="ko-KR" altLang="en-US" sz="1600" dirty="0" smtClean="0"/>
              <a:t>없는 관계</a:t>
            </a:r>
            <a:endParaRPr lang="en-US" altLang="ko-KR" sz="1600" dirty="0" smtClean="0"/>
          </a:p>
          <a:p>
            <a:r>
              <a:rPr lang="ko-KR" altLang="en-US" sz="1600" dirty="0"/>
              <a:t>클래스가 </a:t>
            </a:r>
            <a:r>
              <a:rPr lang="en-US" altLang="ko-KR" sz="1600" dirty="0"/>
              <a:t>B </a:t>
            </a:r>
            <a:r>
              <a:rPr lang="ko-KR" altLang="en-US" sz="1600" dirty="0" smtClean="0"/>
              <a:t>클래스 변경되면 </a:t>
            </a:r>
            <a:r>
              <a:rPr lang="ko-KR" altLang="en-US" sz="1600" dirty="0"/>
              <a:t>그것을 </a:t>
            </a:r>
            <a:r>
              <a:rPr lang="ko-KR" altLang="en-US" sz="1600" dirty="0" smtClean="0"/>
              <a:t>사용하는 </a:t>
            </a:r>
            <a:r>
              <a:rPr lang="en-US" altLang="ko-KR" sz="1600" dirty="0"/>
              <a:t>A </a:t>
            </a:r>
            <a:r>
              <a:rPr lang="ko-KR" altLang="en-US" sz="1600" dirty="0" smtClean="0"/>
              <a:t>클래스도 같이 </a:t>
            </a:r>
            <a:r>
              <a:rPr lang="ko-KR" altLang="en-US" sz="1600" dirty="0" smtClean="0"/>
              <a:t>변경</a:t>
            </a:r>
            <a:endParaRPr lang="en-US" altLang="ko-KR" sz="1600" dirty="0" smtClean="0"/>
          </a:p>
          <a:p>
            <a:r>
              <a:rPr lang="ko-KR" altLang="en-US" sz="1600" dirty="0"/>
              <a:t> </a:t>
            </a:r>
            <a:r>
              <a:rPr lang="en-US" altLang="ko-KR" sz="1600" dirty="0" smtClean="0"/>
              <a:t>A </a:t>
            </a:r>
            <a:r>
              <a:rPr lang="en-US" altLang="ko-KR" sz="1600" dirty="0" smtClean="0"/>
              <a:t>Class</a:t>
            </a:r>
            <a:r>
              <a:rPr lang="ko-KR" altLang="en-US" sz="1600" dirty="0" smtClean="0"/>
              <a:t>에서 </a:t>
            </a:r>
            <a:r>
              <a:rPr lang="en-US" altLang="ko-KR" sz="1600" dirty="0" err="1" smtClean="0"/>
              <a:t>BClass</a:t>
            </a:r>
            <a:r>
              <a:rPr lang="ko-KR" altLang="en-US" sz="1600" dirty="0" smtClean="0"/>
              <a:t>를 멤버로 가지고 있지는 않으나 </a:t>
            </a:r>
            <a:r>
              <a:rPr lang="ko-KR" altLang="en-US" sz="1600" dirty="0" err="1" smtClean="0"/>
              <a:t>메소드</a:t>
            </a:r>
            <a:r>
              <a:rPr lang="ko-KR" altLang="en-US" sz="1600" dirty="0" smtClean="0"/>
              <a:t> 내에서 </a:t>
            </a:r>
            <a:r>
              <a:rPr lang="ko-KR" altLang="en-US" sz="1600" dirty="0" err="1" smtClean="0"/>
              <a:t>아규먼트로</a:t>
            </a:r>
            <a:r>
              <a:rPr lang="ko-KR" altLang="en-US" sz="1600" dirty="0" smtClean="0"/>
              <a:t> 사용하는 경우 </a:t>
            </a:r>
            <a:endParaRPr lang="en-US" altLang="ko-KR" sz="1600" dirty="0" smtClean="0"/>
          </a:p>
          <a:p>
            <a:r>
              <a:rPr lang="ko-KR" altLang="en-US" sz="1600" dirty="0" err="1" smtClean="0"/>
              <a:t>메소드내의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지역변수로 </a:t>
            </a:r>
            <a:r>
              <a:rPr lang="ko-KR" altLang="en-US" sz="1600" dirty="0" smtClean="0"/>
              <a:t>사용하는 </a:t>
            </a:r>
            <a:r>
              <a:rPr lang="ko-KR" altLang="en-US" sz="1600" dirty="0" smtClean="0"/>
              <a:t>경우</a:t>
            </a:r>
            <a:endParaRPr lang="en-US" altLang="ko-KR" sz="1600" dirty="0" smtClean="0"/>
          </a:p>
          <a:p>
            <a:r>
              <a:rPr lang="en-US" altLang="ko-KR" sz="1600" dirty="0"/>
              <a:t>B</a:t>
            </a:r>
            <a:r>
              <a:rPr lang="ko-KR" altLang="en-US" sz="1600" dirty="0"/>
              <a:t>는 </a:t>
            </a:r>
            <a:r>
              <a:rPr lang="en-US" altLang="ko-KR" sz="1600" dirty="0"/>
              <a:t>A</a:t>
            </a:r>
            <a:r>
              <a:rPr lang="ko-KR" altLang="en-US" sz="1600" dirty="0"/>
              <a:t>의 변화에 영향을 받지 않으므로 </a:t>
            </a:r>
            <a:r>
              <a:rPr lang="en-US" altLang="ko-KR" sz="1600" dirty="0"/>
              <a:t>B</a:t>
            </a:r>
            <a:r>
              <a:rPr lang="ko-KR" altLang="en-US" sz="1600" dirty="0"/>
              <a:t>는 </a:t>
            </a:r>
            <a:r>
              <a:rPr lang="en-US" altLang="ko-KR" sz="1600" dirty="0"/>
              <a:t>A</a:t>
            </a:r>
            <a:r>
              <a:rPr lang="ko-KR" altLang="en-US" sz="1600" dirty="0"/>
              <a:t>에 의존하고 있지 않다</a:t>
            </a:r>
            <a:r>
              <a:rPr lang="en-US" altLang="ko-KR" sz="1600" dirty="0"/>
              <a:t>. </a:t>
            </a:r>
          </a:p>
          <a:p>
            <a:endParaRPr lang="ko-KR" alt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39937"/>
            <a:ext cx="2905441" cy="139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932040" y="3539937"/>
            <a:ext cx="3312368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public class 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A </a:t>
            </a:r>
            <a:r>
              <a:rPr kumimoji="1" lang="ko-KR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{</a:t>
            </a:r>
            <a:endParaRPr kumimoji="1" lang="en-US" altLang="ko-KR" dirty="0" smtClean="0">
              <a:latin typeface="HY강B" panose="02030600000101010101" pitchFamily="18" charset="-127"/>
              <a:ea typeface="HY강B" panose="02030600000101010101" pitchFamily="18" charset="-127"/>
              <a:cs typeface="굴림" pitchFamily="50" charset="-127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B </a:t>
            </a:r>
            <a:r>
              <a:rPr kumimoji="1"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b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;</a:t>
            </a: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</a:t>
            </a:r>
            <a:r>
              <a:rPr kumimoji="1" lang="ko-KR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p</a:t>
            </a:r>
            <a:r>
              <a:rPr kumimoji="1" lang="en-US" altLang="ko-KR" dirty="0" err="1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ublic</a:t>
            </a: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void </a:t>
            </a:r>
            <a:r>
              <a:rPr kumimoji="1" lang="ko-KR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use</a:t>
            </a: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d( B b)  </a:t>
            </a:r>
            <a:r>
              <a:rPr kumimoji="1" lang="ko-KR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{</a:t>
            </a:r>
            <a:br>
              <a:rPr kumimoji="1" lang="ko-KR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</a:b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     </a:t>
            </a:r>
            <a:r>
              <a:rPr kumimoji="1" lang="en-US" altLang="ko-KR" dirty="0" err="1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this.b</a:t>
            </a: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= b;</a:t>
            </a:r>
            <a:endParaRPr kumimoji="1" lang="ko-KR" altLang="ko-KR" dirty="0" smtClean="0">
              <a:solidFill>
                <a:srgbClr val="1C74D4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</a:t>
            </a:r>
            <a:r>
              <a:rPr kumimoji="1" lang="ko-KR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}</a:t>
            </a:r>
            <a:endParaRPr kumimoji="1" lang="en-US" altLang="ko-KR" dirty="0" smtClean="0">
              <a:solidFill>
                <a:srgbClr val="1C74D4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</a:t>
            </a:r>
            <a:r>
              <a:rPr kumimoji="1"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</a:t>
            </a:r>
            <a:r>
              <a:rPr kumimoji="1" lang="ko-KR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p</a:t>
            </a:r>
            <a:r>
              <a:rPr kumimoji="1" lang="en-US" altLang="ko-KR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ublic</a:t>
            </a:r>
            <a:r>
              <a:rPr kumimoji="1"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</a:t>
            </a:r>
            <a:r>
              <a:rPr kumimoji="1" lang="en-US" altLang="ko-KR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int</a:t>
            </a:r>
            <a:r>
              <a:rPr kumimoji="1"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</a:t>
            </a:r>
            <a:r>
              <a:rPr kumimoji="1" lang="en-US" altLang="ko-KR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depen</a:t>
            </a:r>
            <a:r>
              <a:rPr kumimoji="1"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( E e)  </a:t>
            </a:r>
            <a:r>
              <a:rPr kumimoji="1" lang="ko-KR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{</a:t>
            </a:r>
            <a:br>
              <a:rPr kumimoji="1" lang="ko-KR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</a:br>
            <a:r>
              <a:rPr kumimoji="1"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     </a:t>
            </a:r>
            <a:r>
              <a:rPr kumimoji="1"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return </a:t>
            </a:r>
            <a:r>
              <a:rPr kumimoji="1" lang="en-US" altLang="ko-KR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e.number</a:t>
            </a:r>
            <a:r>
              <a:rPr kumimoji="1"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();</a:t>
            </a:r>
            <a:endParaRPr kumimoji="1" lang="ko-KR" altLang="ko-KR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</a:t>
            </a:r>
            <a:r>
              <a:rPr kumimoji="1" lang="ko-KR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}</a:t>
            </a:r>
            <a:endParaRPr kumimoji="1" lang="en-US" altLang="ko-KR" dirty="0" smtClean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} </a:t>
            </a:r>
            <a:endParaRPr kumimoji="1" lang="ko-KR" altLang="ko-KR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732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관계와 유지보수</a:t>
            </a:r>
            <a:r>
              <a:rPr lang="en-US" altLang="ko-KR" dirty="0" smtClean="0"/>
              <a:t>(maintenance)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 Box 19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539552" y="980728"/>
            <a:ext cx="8153400" cy="31675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HY강B" panose="02030600000101010101" pitchFamily="18" charset="-127"/>
              <a:buChar char="□"/>
            </a:pPr>
            <a:r>
              <a:rPr lang="ko-KR" altLang="en-US" sz="1800" b="0" dirty="0" smtClean="0">
                <a:latin typeface="HY강B" pitchFamily="18" charset="-127"/>
                <a:ea typeface="HY강B" pitchFamily="18" charset="-127"/>
              </a:rPr>
              <a:t>유지보수</a:t>
            </a:r>
            <a:endParaRPr lang="en-US" altLang="ko-KR" sz="1800" b="0" dirty="0" smtClean="0">
              <a:latin typeface="HY강B" pitchFamily="18" charset="-127"/>
              <a:ea typeface="HY강B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1600" b="0" dirty="0" smtClean="0">
                <a:latin typeface="HY강B" pitchFamily="18" charset="-127"/>
                <a:ea typeface="HY강B" pitchFamily="18" charset="-127"/>
              </a:rPr>
              <a:t>사용자의 </a:t>
            </a:r>
            <a:r>
              <a:rPr lang="ko-KR" altLang="en-US" sz="1600" b="0" dirty="0" smtClean="0">
                <a:latin typeface="HY강B" pitchFamily="18" charset="-127"/>
                <a:ea typeface="HY강B" pitchFamily="18" charset="-127"/>
              </a:rPr>
              <a:t>비즈니스 프로세스변경에 따라 요구사항은 끊임없이 바뀌고 발전한다</a:t>
            </a:r>
            <a:r>
              <a:rPr lang="en-US" altLang="ko-KR" sz="1600" b="0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600" b="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600" b="0" dirty="0" smtClean="0">
              <a:latin typeface="HY강B" pitchFamily="18" charset="-127"/>
              <a:ea typeface="HY강B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1600" b="0" dirty="0" smtClean="0">
                <a:latin typeface="HY강B" pitchFamily="18" charset="-127"/>
                <a:ea typeface="HY강B" pitchFamily="18" charset="-127"/>
              </a:rPr>
              <a:t>유지 </a:t>
            </a:r>
            <a:r>
              <a:rPr lang="ko-KR" altLang="en-US" sz="1600" b="0" dirty="0" err="1" smtClean="0">
                <a:latin typeface="HY강B" pitchFamily="18" charset="-127"/>
                <a:ea typeface="HY강B" pitchFamily="18" charset="-127"/>
              </a:rPr>
              <a:t>보수시에</a:t>
            </a:r>
            <a:r>
              <a:rPr lang="ko-KR" altLang="en-US" sz="1600" b="0" dirty="0" smtClean="0">
                <a:latin typeface="HY강B" pitchFamily="18" charset="-127"/>
                <a:ea typeface="HY강B" pitchFamily="18" charset="-127"/>
              </a:rPr>
              <a:t> 변화의 폭을 최소화 하는 것은 중요한 문제이다</a:t>
            </a:r>
            <a:r>
              <a:rPr lang="en-US" altLang="ko-KR" sz="1600" b="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endParaRPr lang="en-US" altLang="ko-KR" sz="1600" b="0" dirty="0" smtClean="0">
              <a:latin typeface="HY강B" pitchFamily="18" charset="-127"/>
              <a:ea typeface="HY강B" pitchFamily="18" charset="-127"/>
            </a:endParaRP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HY강B" panose="02030600000101010101" pitchFamily="18" charset="-127"/>
              <a:buChar char="□"/>
            </a:pPr>
            <a:r>
              <a:rPr lang="ko-KR" altLang="en-US" sz="1800" b="0" dirty="0" smtClean="0">
                <a:latin typeface="HY강B" pitchFamily="18" charset="-127"/>
                <a:ea typeface="HY강B" pitchFamily="18" charset="-127"/>
              </a:rPr>
              <a:t>관심사의 </a:t>
            </a:r>
            <a:r>
              <a:rPr lang="ko-KR" altLang="en-US" sz="1800" b="0" dirty="0" smtClean="0">
                <a:latin typeface="HY강B" pitchFamily="18" charset="-127"/>
                <a:ea typeface="HY강B" pitchFamily="18" charset="-127"/>
              </a:rPr>
              <a:t>분리</a:t>
            </a:r>
            <a:endParaRPr lang="en-US" altLang="ko-KR" sz="1800" b="0" dirty="0" smtClean="0">
              <a:latin typeface="HY강B" pitchFamily="18" charset="-127"/>
              <a:ea typeface="HY강B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1600" b="0" dirty="0" smtClean="0">
                <a:latin typeface="HY강B" pitchFamily="18" charset="-127"/>
                <a:ea typeface="HY강B" pitchFamily="18" charset="-127"/>
              </a:rPr>
              <a:t>관심이 </a:t>
            </a:r>
            <a:r>
              <a:rPr lang="ko-KR" altLang="en-US" sz="1600" b="0" dirty="0" smtClean="0">
                <a:latin typeface="HY강B" pitchFamily="18" charset="-127"/>
                <a:ea typeface="HY강B" pitchFamily="18" charset="-127"/>
              </a:rPr>
              <a:t>같은 것끼리는 하나의 객체 안으로 또는 친한 객체로 모이게 하고 관심이 다른 것은 가능한 따로 떨어져 서로 영향을 주지 않도록 분리하는 것    </a:t>
            </a:r>
            <a:endParaRPr lang="ko-KR" altLang="en-US" sz="1600" b="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377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의존관계</a:t>
            </a:r>
            <a:r>
              <a:rPr lang="en-US" altLang="ko-KR" dirty="0" smtClean="0"/>
              <a:t> </a:t>
            </a:r>
            <a:r>
              <a:rPr lang="ko-KR" altLang="en-US" dirty="0" smtClean="0"/>
              <a:t>연습</a:t>
            </a:r>
            <a:endParaRPr lang="ko-KR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52" y="1080910"/>
            <a:ext cx="5616624" cy="120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711578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DB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테이블 구성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2381408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Dependency Dynamic Web Project 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구성  </a:t>
            </a:r>
            <a:endParaRPr lang="ko-KR" altLang="en-US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852664" y="3442374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ojdbc6.jar 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복사</a:t>
            </a: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endParaRPr lang="ko-KR" altLang="en-US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852664" y="3811706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model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package </a:t>
            </a:r>
            <a:r>
              <a:rPr lang="ko-KR" altLang="en-US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dirty="0" smtClean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spring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package 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endParaRPr lang="ko-KR" altLang="en-US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50740"/>
            <a:ext cx="2664296" cy="322945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56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자바 기술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3960440" cy="4104456"/>
          </a:xfrm>
        </p:spPr>
        <p:txBody>
          <a:bodyPr>
            <a:normAutofit/>
          </a:bodyPr>
          <a:lstStyle/>
          <a:p>
            <a:r>
              <a:rPr lang="ko-KR" altLang="en-US" sz="2100" dirty="0" smtClean="0">
                <a:solidFill>
                  <a:srgbClr val="0000FF"/>
                </a:solidFill>
              </a:rPr>
              <a:t>자바</a:t>
            </a:r>
            <a:r>
              <a:rPr lang="en-US" altLang="ko-KR" sz="2100" dirty="0" smtClean="0">
                <a:solidFill>
                  <a:srgbClr val="0000FF"/>
                </a:solidFill>
              </a:rPr>
              <a:t> </a:t>
            </a:r>
            <a:r>
              <a:rPr lang="ko-KR" altLang="en-US" sz="2100" dirty="0" smtClean="0">
                <a:solidFill>
                  <a:srgbClr val="0000FF"/>
                </a:solidFill>
              </a:rPr>
              <a:t>기술 </a:t>
            </a:r>
            <a:endParaRPr lang="en-US" altLang="ko-KR" sz="21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2100" dirty="0" smtClean="0"/>
              <a:t>Java</a:t>
            </a:r>
            <a:r>
              <a:rPr lang="ko-KR" altLang="en-US" sz="2100" dirty="0" smtClean="0"/>
              <a:t> </a:t>
            </a:r>
            <a:endParaRPr lang="en-US" altLang="ko-KR" sz="2100" dirty="0" smtClean="0"/>
          </a:p>
          <a:p>
            <a:pPr lvl="1"/>
            <a:r>
              <a:rPr lang="en-US" altLang="ko-KR" sz="2100" dirty="0" err="1" smtClean="0"/>
              <a:t>jsp</a:t>
            </a:r>
            <a:endParaRPr lang="en-US" altLang="ko-KR" sz="2100" dirty="0" smtClean="0"/>
          </a:p>
          <a:p>
            <a:pPr lvl="1"/>
            <a:r>
              <a:rPr lang="en-US" altLang="ko-KR" sz="2100" dirty="0" smtClean="0"/>
              <a:t>Java</a:t>
            </a:r>
            <a:r>
              <a:rPr lang="ko-KR" altLang="en-US" sz="2100" dirty="0" smtClean="0"/>
              <a:t> </a:t>
            </a:r>
            <a:r>
              <a:rPr lang="en-US" altLang="ko-KR" sz="2100" dirty="0" smtClean="0"/>
              <a:t>Beans</a:t>
            </a:r>
          </a:p>
          <a:p>
            <a:pPr lvl="1"/>
            <a:r>
              <a:rPr lang="en-US" altLang="ko-KR" sz="2100" dirty="0" smtClean="0"/>
              <a:t>Java Framework</a:t>
            </a:r>
            <a:endParaRPr lang="en-US" altLang="ko-KR" sz="2100" dirty="0" smtClean="0"/>
          </a:p>
          <a:p>
            <a:pPr lvl="1"/>
            <a:r>
              <a:rPr lang="en-US" altLang="ko-KR" sz="2200" dirty="0" err="1" smtClean="0"/>
              <a:t>Javascript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Framework</a:t>
            </a:r>
            <a:endParaRPr lang="en-US" altLang="ko-KR" sz="1900" dirty="0" smtClean="0"/>
          </a:p>
          <a:p>
            <a:pPr lvl="2"/>
            <a:r>
              <a:rPr lang="en-US" altLang="ko-KR" sz="1900" dirty="0" err="1" smtClean="0"/>
              <a:t>Jquery</a:t>
            </a:r>
            <a:r>
              <a:rPr lang="en-US" altLang="ko-KR" sz="1900" dirty="0" smtClean="0"/>
              <a:t>-Ajax</a:t>
            </a:r>
            <a:endParaRPr lang="en-US" altLang="ko-KR" sz="1900" dirty="0" smtClean="0"/>
          </a:p>
          <a:p>
            <a:pPr lvl="2"/>
            <a:r>
              <a:rPr lang="en-US" altLang="ko-KR" sz="1800" dirty="0" smtClean="0"/>
              <a:t>React, AngularJS</a:t>
            </a:r>
          </a:p>
          <a:p>
            <a:pPr lvl="2"/>
            <a:r>
              <a:rPr lang="en-US" altLang="ko-KR" sz="2000" dirty="0" smtClean="0"/>
              <a:t>bootstrap</a:t>
            </a:r>
            <a:endParaRPr lang="en-US" altLang="ko-KR" sz="1900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9" name="내용 개체 틀 2"/>
          <p:cNvSpPr>
            <a:spLocks noGrp="1"/>
          </p:cNvSpPr>
          <p:nvPr>
            <p:ph sz="quarter" idx="1"/>
          </p:nvPr>
        </p:nvSpPr>
        <p:spPr>
          <a:xfrm>
            <a:off x="4139952" y="692696"/>
            <a:ext cx="3960440" cy="4104456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</a:rPr>
              <a:t>Front-end</a:t>
            </a:r>
            <a:r>
              <a:rPr lang="ko-KR" altLang="en-US" sz="2400" dirty="0" smtClean="0">
                <a:solidFill>
                  <a:srgbClr val="0000FF"/>
                </a:solidFill>
              </a:rPr>
              <a:t> 기술요소</a:t>
            </a:r>
            <a:endParaRPr lang="en-US" altLang="ko-KR" sz="24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2200" dirty="0" smtClean="0"/>
              <a:t>JavaScript</a:t>
            </a:r>
          </a:p>
          <a:p>
            <a:pPr lvl="1"/>
            <a:r>
              <a:rPr lang="en-US" altLang="ko-KR" sz="2200" dirty="0" smtClean="0"/>
              <a:t>HTML5</a:t>
            </a:r>
          </a:p>
          <a:p>
            <a:pPr lvl="1"/>
            <a:r>
              <a:rPr lang="en-US" altLang="ko-KR" sz="2200" dirty="0" smtClean="0"/>
              <a:t>CSS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827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DTO </a:t>
            </a:r>
            <a:r>
              <a:rPr lang="ko-KR" altLang="en-US" dirty="0" smtClean="0"/>
              <a:t>객체와</a:t>
            </a:r>
            <a:r>
              <a:rPr lang="en-US" altLang="ko-KR" dirty="0" smtClean="0"/>
              <a:t> DAO</a:t>
            </a:r>
            <a:r>
              <a:rPr lang="ko-KR" altLang="en-US" dirty="0" smtClean="0"/>
              <a:t> 객체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04528"/>
            <a:ext cx="8153400" cy="4896544"/>
          </a:xfrm>
        </p:spPr>
        <p:txBody>
          <a:bodyPr/>
          <a:lstStyle/>
          <a:p>
            <a:r>
              <a:rPr lang="en-US" altLang="ko-KR" dirty="0" smtClean="0"/>
              <a:t>DTO</a:t>
            </a:r>
            <a:r>
              <a:rPr lang="en-US" altLang="ko-KR" b="1" dirty="0" smtClean="0"/>
              <a:t>(Data </a:t>
            </a:r>
            <a:r>
              <a:rPr lang="en-US" altLang="ko-KR" b="1" dirty="0"/>
              <a:t>Transfer Object)</a:t>
            </a:r>
            <a:endParaRPr lang="en-US" altLang="ko-KR" dirty="0" smtClean="0"/>
          </a:p>
          <a:p>
            <a:pPr lvl="1"/>
            <a:r>
              <a:rPr lang="en-US" altLang="ko-KR" b="1" dirty="0"/>
              <a:t>VO(Value Object)</a:t>
            </a:r>
            <a:endParaRPr lang="en-US" altLang="ko-KR" dirty="0" smtClean="0"/>
          </a:p>
          <a:p>
            <a:pPr lvl="1"/>
            <a:r>
              <a:rPr lang="ko-KR" altLang="en-US" dirty="0"/>
              <a:t>데이터가 포함된 객체를 한 시스템에서 다른 시스템으로 전달하는 작업을 처리하는 </a:t>
            </a:r>
            <a:r>
              <a:rPr lang="ko-KR" altLang="en-US" dirty="0" smtClean="0"/>
              <a:t>객체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계층간 </a:t>
            </a:r>
            <a:r>
              <a:rPr lang="ko-KR" altLang="en-US" dirty="0"/>
              <a:t>데이터 교환을 위한 </a:t>
            </a:r>
            <a:r>
              <a:rPr lang="ko-KR" altLang="en-US" dirty="0" err="1" smtClean="0"/>
              <a:t>자바빈즈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DAO</a:t>
            </a:r>
            <a:r>
              <a:rPr lang="en-US" altLang="ko-KR" b="1" dirty="0"/>
              <a:t>(Data Access Object)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DB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사용해 데이터를 조회하거나 조작하는 기능을 전당하는 객체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일반적으로 </a:t>
            </a:r>
            <a:r>
              <a:rPr lang="en-US" altLang="ko-KR" dirty="0" smtClean="0"/>
              <a:t>SQL </a:t>
            </a:r>
            <a:r>
              <a:rPr lang="ko-KR" altLang="en-US" dirty="0" smtClean="0"/>
              <a:t>문을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사용하여 </a:t>
            </a:r>
            <a:r>
              <a:rPr lang="en-US" altLang="ko-KR" dirty="0" smtClean="0"/>
              <a:t>DB </a:t>
            </a:r>
            <a:r>
              <a:rPr lang="ko-KR" altLang="en-US" dirty="0" smtClean="0"/>
              <a:t>조작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Persistence</a:t>
            </a:r>
            <a:r>
              <a:rPr lang="ko-KR" altLang="en-US" dirty="0" smtClean="0"/>
              <a:t> 계층</a:t>
            </a:r>
            <a:r>
              <a:rPr lang="en-US" altLang="ko-KR" dirty="0" smtClean="0"/>
              <a:t> :</a:t>
            </a:r>
            <a:r>
              <a:rPr lang="ko-KR" altLang="en-US" dirty="0" smtClean="0"/>
              <a:t>데이터베이스</a:t>
            </a:r>
            <a:r>
              <a:rPr lang="en-US" altLang="ko-KR" dirty="0" smtClean="0"/>
              <a:t>(</a:t>
            </a:r>
            <a:r>
              <a:rPr lang="ko-KR" altLang="en-US" dirty="0" smtClean="0"/>
              <a:t>영구저장소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data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CRUD</a:t>
            </a:r>
            <a:r>
              <a:rPr lang="ko-KR" altLang="en-US" dirty="0" smtClean="0"/>
              <a:t>하는 계층 </a:t>
            </a:r>
            <a:r>
              <a:rPr lang="en-US" altLang="ko-KR" dirty="0" smtClean="0"/>
              <a:t>  </a:t>
            </a:r>
          </a:p>
          <a:p>
            <a:pPr lvl="1"/>
            <a:endParaRPr lang="en-US" altLang="ko-KR" dirty="0" smtClean="0"/>
          </a:p>
          <a:p>
            <a:r>
              <a:rPr lang="en-US" altLang="ko-KR" dirty="0"/>
              <a:t>DTO:</a:t>
            </a:r>
            <a:r>
              <a:rPr lang="ko-KR" altLang="en-US" dirty="0"/>
              <a:t> 데이터 저장 담당 클래스 </a:t>
            </a:r>
            <a:r>
              <a:rPr lang="en-US" altLang="ko-KR" dirty="0"/>
              <a:t>DAO:</a:t>
            </a:r>
            <a:r>
              <a:rPr lang="ko-KR" altLang="en-US" dirty="0"/>
              <a:t> 데이터 사용기능을 담당하는  클래스</a:t>
            </a:r>
            <a:endParaRPr lang="en-US" altLang="ko-KR" dirty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9157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데이터 전달객체</a:t>
            </a:r>
            <a:r>
              <a:rPr lang="en-US" altLang="ko-KR" dirty="0" smtClean="0"/>
              <a:t>(</a:t>
            </a:r>
            <a:r>
              <a:rPr lang="en-US" altLang="ko-KR" sz="3100" dirty="0" err="1" smtClean="0">
                <a:solidFill>
                  <a:srgbClr val="0000FF"/>
                </a:solidFill>
              </a:rPr>
              <a:t>DTO:Data</a:t>
            </a:r>
            <a:r>
              <a:rPr lang="en-US" altLang="ko-KR" sz="3100" dirty="0" smtClean="0">
                <a:solidFill>
                  <a:srgbClr val="0000FF"/>
                </a:solidFill>
              </a:rPr>
              <a:t> </a:t>
            </a:r>
            <a:r>
              <a:rPr lang="en-US" altLang="ko-KR" sz="3100" dirty="0" err="1" smtClean="0">
                <a:solidFill>
                  <a:srgbClr val="0000FF"/>
                </a:solidFill>
              </a:rPr>
              <a:t>Transper</a:t>
            </a:r>
            <a:r>
              <a:rPr lang="en-US" altLang="ko-KR" sz="3100" dirty="0" smtClean="0">
                <a:solidFill>
                  <a:srgbClr val="0000FF"/>
                </a:solidFill>
              </a:rPr>
              <a:t> Object</a:t>
            </a:r>
            <a:r>
              <a:rPr lang="en-US" altLang="ko-KR" dirty="0" smtClean="0"/>
              <a:t> )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764704"/>
            <a:ext cx="5322507" cy="590465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08720"/>
            <a:ext cx="4637980" cy="99804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2060848"/>
            <a:ext cx="2836643" cy="1944216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6444208" y="3032956"/>
            <a:ext cx="1411585" cy="39604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841441" y="4365104"/>
            <a:ext cx="2838790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우클릭</a:t>
            </a:r>
            <a:r>
              <a:rPr lang="en-US" altLang="ko-KR" dirty="0" smtClean="0"/>
              <a:t> &gt;Source&gt;</a:t>
            </a:r>
          </a:p>
          <a:p>
            <a:r>
              <a:rPr lang="en-US" altLang="ko-KR" dirty="0" smtClean="0"/>
              <a:t>Generate getters and setters</a:t>
            </a:r>
            <a:endParaRPr lang="ko-KR" altLang="en-US" dirty="0"/>
          </a:p>
        </p:txBody>
      </p:sp>
      <p:cxnSp>
        <p:nvCxnSpPr>
          <p:cNvPr id="8" name="직선 화살표 연결선 7"/>
          <p:cNvCxnSpPr>
            <a:stCxn id="3" idx="1"/>
          </p:cNvCxnSpPr>
          <p:nvPr/>
        </p:nvCxnSpPr>
        <p:spPr>
          <a:xfrm flipH="1" flipV="1">
            <a:off x="3563888" y="2204864"/>
            <a:ext cx="2277553" cy="2483406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519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51230"/>
            <a:ext cx="8604448" cy="646931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DAO(Data </a:t>
            </a:r>
            <a:r>
              <a:rPr lang="en-US" altLang="ko-KR" sz="2800" dirty="0" smtClean="0"/>
              <a:t>Access Object)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–</a:t>
            </a:r>
            <a:r>
              <a:rPr lang="ko-KR" altLang="en-US" sz="2800" dirty="0" smtClean="0"/>
              <a:t>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91252" y="783526"/>
            <a:ext cx="8568952" cy="5904656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600" dirty="0"/>
              <a:t>package </a:t>
            </a:r>
            <a:r>
              <a:rPr lang="en-US" altLang="ko-KR" sz="1600" b="1" dirty="0">
                <a:solidFill>
                  <a:srgbClr val="0000FF"/>
                </a:solidFill>
              </a:rPr>
              <a:t>spring</a:t>
            </a:r>
            <a:r>
              <a:rPr lang="en-US" altLang="ko-KR" sz="1600" dirty="0" smtClean="0"/>
              <a:t>;</a:t>
            </a:r>
          </a:p>
          <a:p>
            <a:pPr marL="0" indent="0">
              <a:lnSpc>
                <a:spcPts val="1200"/>
              </a:lnSpc>
              <a:buNone/>
            </a:pP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>public class </a:t>
            </a:r>
            <a:r>
              <a:rPr lang="en-US" altLang="ko-KR" sz="1600" b="1" dirty="0" err="1">
                <a:solidFill>
                  <a:srgbClr val="0000FF"/>
                </a:solidFill>
              </a:rPr>
              <a:t>UserDao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{</a:t>
            </a: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public </a:t>
            </a:r>
            <a:r>
              <a:rPr lang="en-US" altLang="ko-KR" sz="1600" dirty="0"/>
              <a:t>void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add( </a:t>
            </a:r>
            <a:r>
              <a:rPr lang="en-US" altLang="ko-KR" sz="1600" dirty="0" smtClean="0"/>
              <a:t>User </a:t>
            </a:r>
            <a:r>
              <a:rPr lang="en-US" altLang="ko-KR" sz="1600" dirty="0"/>
              <a:t>user</a:t>
            </a:r>
            <a:r>
              <a:rPr lang="en-US" altLang="ko-KR" sz="1600" b="1" dirty="0">
                <a:solidFill>
                  <a:srgbClr val="0000FF"/>
                </a:solidFill>
              </a:rPr>
              <a:t>)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/>
              <a:t>throws  Exception </a:t>
            </a:r>
            <a:r>
              <a:rPr lang="en-US" altLang="ko-KR" sz="1600" dirty="0"/>
              <a:t>{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Class.forName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oracle.jdbc.driver.OracleDriver</a:t>
            </a:r>
            <a:r>
              <a:rPr lang="en-US" altLang="ko-KR" sz="1600" dirty="0"/>
              <a:t>");</a:t>
            </a:r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Connection </a:t>
            </a:r>
            <a:r>
              <a:rPr lang="en-US" altLang="ko-KR" sz="1600" dirty="0"/>
              <a:t>conn = </a:t>
            </a:r>
            <a:r>
              <a:rPr lang="en-US" altLang="ko-KR" sz="1600" dirty="0" err="1"/>
              <a:t>DriverManager.getConnection</a:t>
            </a:r>
            <a:r>
              <a:rPr lang="en-US" altLang="ko-KR" sz="1600" dirty="0" smtClean="0"/>
              <a:t>( </a:t>
            </a:r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           </a:t>
            </a:r>
            <a:r>
              <a:rPr lang="en-US" altLang="ko-KR" sz="1600" dirty="0"/>
              <a:t>"</a:t>
            </a:r>
            <a:r>
              <a:rPr lang="en-US" altLang="ko-KR" sz="1600" dirty="0" err="1"/>
              <a:t>jdbc:oracle:thin</a:t>
            </a:r>
            <a:r>
              <a:rPr lang="en-US" altLang="ko-KR" sz="1600" dirty="0"/>
              <a:t>:@168.126.146.45:1521:orcl","jjin","jjinpang");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PreparedStatement</a:t>
            </a:r>
            <a:r>
              <a:rPr lang="en-US" altLang="ko-KR" sz="1600" dirty="0" smtClean="0"/>
              <a:t> </a:t>
            </a:r>
            <a:r>
              <a:rPr lang="en-US" altLang="ko-KR" sz="1600" dirty="0" err="1"/>
              <a:t>pstmt</a:t>
            </a:r>
            <a:r>
              <a:rPr lang="en-US" altLang="ko-KR" sz="1600" dirty="0"/>
              <a:t>= </a:t>
            </a:r>
            <a:r>
              <a:rPr lang="en-US" altLang="ko-KR" sz="1600" dirty="0" err="1"/>
              <a:t>conn.prepareStatement</a:t>
            </a:r>
            <a:r>
              <a:rPr lang="en-US" altLang="ko-KR" sz="1600" dirty="0" smtClean="0"/>
              <a:t>(  </a:t>
            </a:r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            "</a:t>
            </a:r>
            <a:r>
              <a:rPr lang="en-US" altLang="ko-KR" sz="1600" dirty="0"/>
              <a:t>insert into users(</a:t>
            </a:r>
            <a:r>
              <a:rPr lang="en-US" altLang="ko-KR" sz="1600" dirty="0" err="1"/>
              <a:t>id,name,password</a:t>
            </a:r>
            <a:r>
              <a:rPr lang="en-US" altLang="ko-KR" sz="1600" dirty="0"/>
              <a:t>) values(</a:t>
            </a:r>
            <a:r>
              <a:rPr lang="en-US" altLang="ko-KR" sz="1600" dirty="0">
                <a:solidFill>
                  <a:srgbClr val="0000FF"/>
                </a:solidFill>
              </a:rPr>
              <a:t>?,?,?</a:t>
            </a:r>
            <a:r>
              <a:rPr lang="en-US" altLang="ko-KR" sz="1600" dirty="0"/>
              <a:t>)");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pstmt.setString</a:t>
            </a:r>
            <a:r>
              <a:rPr lang="en-US" altLang="ko-KR" sz="1600" dirty="0" smtClean="0"/>
              <a:t>(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1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user.getId</a:t>
            </a:r>
            <a:r>
              <a:rPr lang="en-US" altLang="ko-KR" sz="1600" dirty="0"/>
              <a:t>());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pstmt.setString</a:t>
            </a:r>
            <a:r>
              <a:rPr lang="en-US" altLang="ko-KR" sz="1600" dirty="0" smtClean="0"/>
              <a:t>(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2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user.getName</a:t>
            </a:r>
            <a:r>
              <a:rPr lang="en-US" altLang="ko-KR" sz="1600" dirty="0"/>
              <a:t>());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pstmt.setString</a:t>
            </a:r>
            <a:r>
              <a:rPr lang="en-US" altLang="ko-KR" sz="1600" dirty="0" smtClean="0"/>
              <a:t>(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3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user.getPassword</a:t>
            </a:r>
            <a:r>
              <a:rPr lang="en-US" altLang="ko-KR" sz="1600" dirty="0"/>
              <a:t>());</a:t>
            </a:r>
          </a:p>
          <a:p>
            <a:pPr marL="0" indent="0">
              <a:buNone/>
            </a:pPr>
            <a:r>
              <a:rPr lang="en-US" altLang="ko-KR" sz="1600" dirty="0"/>
              <a:t>		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pstmt.executeUpdate</a:t>
            </a:r>
            <a:r>
              <a:rPr lang="en-US" altLang="ko-KR" sz="1600" dirty="0"/>
              <a:t>();</a:t>
            </a:r>
          </a:p>
          <a:p>
            <a:pPr marL="0" indent="0">
              <a:buNone/>
            </a:pPr>
            <a:r>
              <a:rPr lang="en-US" altLang="ko-KR" sz="1600" dirty="0"/>
              <a:t>			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pstmt.close</a:t>
            </a:r>
            <a:r>
              <a:rPr lang="en-US" altLang="ko-KR" sz="1600" dirty="0"/>
              <a:t>();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conn.close</a:t>
            </a:r>
            <a:r>
              <a:rPr lang="en-US" altLang="ko-KR" sz="1600" dirty="0"/>
              <a:t>();</a:t>
            </a:r>
          </a:p>
          <a:p>
            <a:pPr marL="0" indent="0">
              <a:buNone/>
            </a:pPr>
            <a:r>
              <a:rPr lang="en-US" altLang="ko-KR" sz="1600" dirty="0" smtClean="0"/>
              <a:t>  }</a:t>
            </a:r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380312" y="620688"/>
            <a:ext cx="1479892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main()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포함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7236296" y="1124744"/>
            <a:ext cx="1000794" cy="1250684"/>
            <a:chOff x="7236296" y="1124744"/>
            <a:chExt cx="1000794" cy="1250684"/>
          </a:xfrm>
        </p:grpSpPr>
        <p:sp>
          <p:nvSpPr>
            <p:cNvPr id="5" name="직사각형 4"/>
            <p:cNvSpPr/>
            <p:nvPr/>
          </p:nvSpPr>
          <p:spPr>
            <a:xfrm>
              <a:off x="7244580" y="1637058"/>
              <a:ext cx="992510" cy="7383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b="1" dirty="0" smtClean="0">
                  <a:solidFill>
                    <a:srgbClr val="0000FF"/>
                  </a:solidFill>
                </a:rPr>
                <a:t>add()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get()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main()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7236296" y="1124744"/>
              <a:ext cx="1000794" cy="4137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69" y="4038947"/>
            <a:ext cx="2836643" cy="1944216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6830463" y="5423046"/>
            <a:ext cx="1411585" cy="56011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9566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DAO(Data </a:t>
            </a:r>
            <a:r>
              <a:rPr lang="en-US" altLang="ko-KR" dirty="0"/>
              <a:t>Access Object)</a:t>
            </a:r>
            <a:r>
              <a:rPr lang="ko-KR" altLang="en-US" dirty="0"/>
              <a:t>  구성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8153400" cy="5832648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 public User </a:t>
            </a:r>
            <a:r>
              <a:rPr lang="en-US" altLang="ko-KR" sz="1600" b="1" dirty="0">
                <a:solidFill>
                  <a:srgbClr val="0000FF"/>
                </a:solidFill>
              </a:rPr>
              <a:t>get(String id)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/>
              <a:t>throws  Exception </a:t>
            </a:r>
            <a:r>
              <a:rPr lang="en-US" altLang="ko-KR" sz="1600" dirty="0"/>
              <a:t>{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Class.forName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oracle.jdbc.driver.OracleDriver</a:t>
            </a:r>
            <a:r>
              <a:rPr lang="en-US" altLang="ko-KR" sz="1600" dirty="0"/>
              <a:t>");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/>
              <a:t>Connection conn = </a:t>
            </a:r>
            <a:r>
              <a:rPr lang="en-US" altLang="ko-KR" sz="1600" dirty="0" err="1"/>
              <a:t>DriverManager.getConnection</a:t>
            </a:r>
            <a:r>
              <a:rPr lang="en-US" altLang="ko-KR" sz="1600" dirty="0"/>
              <a:t>(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/>
              <a:t>    "</a:t>
            </a:r>
            <a:r>
              <a:rPr lang="en-US" altLang="ko-KR" sz="1600" dirty="0" err="1"/>
              <a:t>jdbc:oracle:thin</a:t>
            </a:r>
            <a:r>
              <a:rPr lang="en-US" altLang="ko-KR" sz="1600" dirty="0"/>
              <a:t>:@168.126.146.45:1521:orcl","jjin","jjinpang");</a:t>
            </a:r>
          </a:p>
          <a:p>
            <a:pPr marL="320040" lvl="1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PreparedStatement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pstmt</a:t>
            </a:r>
            <a:r>
              <a:rPr lang="en-US" altLang="ko-KR" sz="1600" dirty="0"/>
              <a:t>= </a:t>
            </a:r>
            <a:r>
              <a:rPr lang="en-US" altLang="ko-KR" sz="1600" dirty="0" err="1"/>
              <a:t>conn.prepareStatement</a:t>
            </a:r>
            <a:r>
              <a:rPr lang="en-US" altLang="ko-KR" sz="1600" dirty="0"/>
              <a:t>("select * from users where id=?");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pstmt.setString</a:t>
            </a:r>
            <a:r>
              <a:rPr lang="en-US" altLang="ko-KR" sz="1600" dirty="0"/>
              <a:t>(1, id);</a:t>
            </a:r>
          </a:p>
          <a:p>
            <a:pPr marL="320040" lvl="1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ResultSet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rs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pstmt.executeQuery</a:t>
            </a:r>
            <a:r>
              <a:rPr lang="en-US" altLang="ko-KR" sz="1600" dirty="0" smtClean="0"/>
              <a:t>();</a:t>
            </a:r>
            <a:endParaRPr lang="ko-KR" altLang="en-US" sz="1600" dirty="0"/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rs.next</a:t>
            </a:r>
            <a:r>
              <a:rPr lang="en-US" altLang="ko-KR" sz="1600" dirty="0"/>
              <a:t>();</a:t>
            </a:r>
          </a:p>
          <a:p>
            <a:pPr marL="320040" lvl="1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/>
              <a:t>User </a:t>
            </a:r>
            <a:r>
              <a:rPr lang="en-US" altLang="ko-KR" sz="1600" dirty="0" err="1"/>
              <a:t>user</a:t>
            </a:r>
            <a:r>
              <a:rPr lang="en-US" altLang="ko-KR" sz="1600" dirty="0"/>
              <a:t> = new User();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 smtClean="0"/>
              <a:t>user.setId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rs.getString</a:t>
            </a:r>
            <a:r>
              <a:rPr lang="en-US" altLang="ko-KR" sz="1600" dirty="0"/>
              <a:t>("id"));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 smtClean="0"/>
              <a:t>user.setName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rs.getString</a:t>
            </a:r>
            <a:r>
              <a:rPr lang="en-US" altLang="ko-KR" sz="1600" dirty="0"/>
              <a:t>("name"));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 smtClean="0"/>
              <a:t>user.setPassword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rs.getString</a:t>
            </a:r>
            <a:r>
              <a:rPr lang="en-US" altLang="ko-KR" sz="1600" dirty="0"/>
              <a:t>("password"));</a:t>
            </a:r>
          </a:p>
          <a:p>
            <a:pPr marL="320040" lvl="1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rs.close</a:t>
            </a:r>
            <a:r>
              <a:rPr lang="en-US" altLang="ko-KR" sz="1600" dirty="0"/>
              <a:t>();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pstmt.close</a:t>
            </a:r>
            <a:r>
              <a:rPr lang="en-US" altLang="ko-KR" sz="1600" dirty="0"/>
              <a:t>();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conn.close</a:t>
            </a:r>
            <a:r>
              <a:rPr lang="en-US" altLang="ko-KR" sz="1600" dirty="0"/>
              <a:t>();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ko-KR" altLang="en-US" sz="1400" dirty="0"/>
              <a:t>    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/>
              <a:t>return user;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}</a:t>
            </a:r>
            <a:endParaRPr lang="ko-KR" altLang="en-US" sz="1600" dirty="0"/>
          </a:p>
        </p:txBody>
      </p:sp>
      <p:grpSp>
        <p:nvGrpSpPr>
          <p:cNvPr id="4" name="그룹 3"/>
          <p:cNvGrpSpPr/>
          <p:nvPr/>
        </p:nvGrpSpPr>
        <p:grpSpPr>
          <a:xfrm>
            <a:off x="7452320" y="706281"/>
            <a:ext cx="1000794" cy="1250684"/>
            <a:chOff x="7236296" y="1124744"/>
            <a:chExt cx="1000794" cy="1250684"/>
          </a:xfrm>
        </p:grpSpPr>
        <p:sp>
          <p:nvSpPr>
            <p:cNvPr id="5" name="직사각형 4"/>
            <p:cNvSpPr/>
            <p:nvPr/>
          </p:nvSpPr>
          <p:spPr>
            <a:xfrm>
              <a:off x="7244580" y="1637058"/>
              <a:ext cx="992510" cy="7383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400" b="1" dirty="0" smtClean="0">
                  <a:solidFill>
                    <a:srgbClr val="0000FF"/>
                  </a:solidFill>
                </a:rPr>
                <a:t>get()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main()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7236296" y="1124744"/>
              <a:ext cx="1000794" cy="4137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0239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DAO(Data </a:t>
            </a:r>
            <a:r>
              <a:rPr lang="en-US" altLang="ko-KR" dirty="0"/>
              <a:t>Access Object)</a:t>
            </a:r>
            <a:r>
              <a:rPr lang="ko-KR" altLang="en-US" dirty="0"/>
              <a:t>  구성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153400" cy="5832648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320040" lvl="1" indent="0">
              <a:buNone/>
            </a:pPr>
            <a:r>
              <a:rPr lang="en-US" altLang="ko-KR" sz="1600" dirty="0"/>
              <a:t>public static void </a:t>
            </a:r>
            <a:r>
              <a:rPr lang="en-US" altLang="ko-KR" sz="1600" b="1" dirty="0">
                <a:solidFill>
                  <a:srgbClr val="0000FF"/>
                </a:solidFill>
              </a:rPr>
              <a:t>main</a:t>
            </a:r>
            <a:r>
              <a:rPr lang="en-US" altLang="ko-KR" sz="1600" dirty="0"/>
              <a:t>(String[] </a:t>
            </a:r>
            <a:r>
              <a:rPr lang="en-US" altLang="ko-KR" sz="1600" dirty="0" err="1"/>
              <a:t>args</a:t>
            </a:r>
            <a:r>
              <a:rPr lang="en-US" altLang="ko-KR" sz="1600" dirty="0"/>
              <a:t>) throws Exception </a:t>
            </a:r>
            <a:r>
              <a:rPr lang="en-US" altLang="ko-KR" sz="1600" dirty="0" smtClean="0"/>
              <a:t>{</a:t>
            </a:r>
            <a:endParaRPr lang="ko-KR" altLang="en-US" sz="1600" dirty="0"/>
          </a:p>
          <a:p>
            <a:pPr marL="320040" lvl="1" indent="0">
              <a:buNone/>
            </a:pPr>
            <a:r>
              <a:rPr lang="en-US" altLang="ko-KR" sz="1600" dirty="0" smtClean="0"/>
              <a:t>    </a:t>
            </a:r>
            <a:r>
              <a:rPr lang="en-US" altLang="ko-KR" sz="1600" dirty="0" err="1" smtClean="0"/>
              <a:t>UserDao</a:t>
            </a:r>
            <a:r>
              <a:rPr lang="en-US" altLang="ko-KR" sz="1600" dirty="0" smtClean="0"/>
              <a:t> </a:t>
            </a:r>
            <a:r>
              <a:rPr lang="en-US" altLang="ko-KR" sz="1600" dirty="0" err="1"/>
              <a:t>dao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= new </a:t>
            </a:r>
            <a:r>
              <a:rPr lang="en-US" altLang="ko-KR" sz="1600" dirty="0" err="1"/>
              <a:t>UserDao</a:t>
            </a:r>
            <a:r>
              <a:rPr lang="en-US" altLang="ko-KR" sz="1600" dirty="0"/>
              <a:t>();</a:t>
            </a:r>
          </a:p>
          <a:p>
            <a:pPr marL="320040" lvl="1" indent="0">
              <a:buNone/>
            </a:pPr>
            <a:r>
              <a:rPr lang="en-US" altLang="ko-KR" sz="1600" dirty="0"/>
              <a:t>    User </a:t>
            </a:r>
            <a:r>
              <a:rPr lang="en-US" altLang="ko-KR" sz="1600" dirty="0" err="1"/>
              <a:t>user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= new </a:t>
            </a:r>
            <a:r>
              <a:rPr lang="en-US" altLang="ko-KR" sz="1600" dirty="0"/>
              <a:t>User();</a:t>
            </a:r>
          </a:p>
          <a:p>
            <a:pPr marL="320040" lvl="1" indent="0">
              <a:buNone/>
            </a:pPr>
            <a:r>
              <a:rPr lang="ko-KR" altLang="en-US" sz="1600" dirty="0"/>
              <a:t>    </a:t>
            </a:r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user.setId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kim</a:t>
            </a:r>
            <a:r>
              <a:rPr lang="en-US" altLang="ko-KR" sz="1600" dirty="0"/>
              <a:t>");</a:t>
            </a:r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user.setName</a:t>
            </a:r>
            <a:r>
              <a:rPr lang="en-US" altLang="ko-KR" sz="1600" dirty="0"/>
              <a:t>("</a:t>
            </a:r>
            <a:r>
              <a:rPr lang="ko-KR" altLang="en-US" sz="1600" dirty="0"/>
              <a:t>김한석</a:t>
            </a:r>
            <a:r>
              <a:rPr lang="en-US" altLang="ko-KR" sz="1600" dirty="0"/>
              <a:t>");</a:t>
            </a:r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user.setPassword</a:t>
            </a:r>
            <a:r>
              <a:rPr lang="en-US" altLang="ko-KR" sz="1600" dirty="0"/>
              <a:t>("1234");</a:t>
            </a:r>
          </a:p>
          <a:p>
            <a:pPr marL="320040" lvl="1" indent="0">
              <a:buNone/>
            </a:pPr>
            <a:r>
              <a:rPr lang="ko-KR" altLang="en-US" sz="1600" dirty="0"/>
              <a:t>    </a:t>
            </a:r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dao.add</a:t>
            </a:r>
            <a:r>
              <a:rPr lang="en-US" altLang="ko-KR" sz="1600" dirty="0"/>
              <a:t>(user);</a:t>
            </a:r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System.out.println</a:t>
            </a:r>
            <a:r>
              <a:rPr lang="en-US" altLang="ko-KR" sz="1600" dirty="0"/>
              <a:t>(</a:t>
            </a:r>
            <a:r>
              <a:rPr lang="en-US" altLang="ko-KR" sz="1600" dirty="0" err="1"/>
              <a:t>user.getId</a:t>
            </a:r>
            <a:r>
              <a:rPr lang="en-US" altLang="ko-KR" sz="1600" dirty="0"/>
              <a:t>()+": </a:t>
            </a:r>
            <a:r>
              <a:rPr lang="ko-KR" altLang="en-US" sz="1600" dirty="0"/>
              <a:t>등록성공</a:t>
            </a:r>
            <a:r>
              <a:rPr lang="en-US" altLang="ko-KR" sz="1600" dirty="0"/>
              <a:t>");</a:t>
            </a:r>
          </a:p>
          <a:p>
            <a:pPr marL="320040" lvl="1" indent="0">
              <a:buNone/>
            </a:pPr>
            <a:r>
              <a:rPr lang="ko-KR" altLang="en-US" sz="1600" dirty="0"/>
              <a:t>    </a:t>
            </a:r>
          </a:p>
          <a:p>
            <a:pPr marL="320040" lvl="1" indent="0">
              <a:buNone/>
            </a:pPr>
            <a:r>
              <a:rPr lang="en-US" altLang="ko-KR" sz="1600" dirty="0"/>
              <a:t>    User user2=</a:t>
            </a:r>
            <a:r>
              <a:rPr lang="en-US" altLang="ko-KR" sz="1600" dirty="0" err="1"/>
              <a:t>dao.get</a:t>
            </a:r>
            <a:r>
              <a:rPr lang="en-US" altLang="ko-KR" sz="1600" dirty="0"/>
              <a:t>(</a:t>
            </a:r>
            <a:r>
              <a:rPr lang="en-US" altLang="ko-KR" sz="1600" dirty="0" err="1"/>
              <a:t>user.getId</a:t>
            </a:r>
            <a:r>
              <a:rPr lang="en-US" altLang="ko-KR" sz="1600" dirty="0"/>
              <a:t>());</a:t>
            </a:r>
          </a:p>
          <a:p>
            <a:pPr marL="320040" lvl="1" indent="0">
              <a:buNone/>
            </a:pPr>
            <a:r>
              <a:rPr lang="ko-KR" altLang="en-US" sz="1600" dirty="0"/>
              <a:t>    </a:t>
            </a:r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System.out.println</a:t>
            </a:r>
            <a:r>
              <a:rPr lang="en-US" altLang="ko-KR" sz="1600" dirty="0"/>
              <a:t>(user2.getId</a:t>
            </a:r>
            <a:r>
              <a:rPr lang="en-US" altLang="ko-KR" sz="1600" dirty="0" smtClean="0"/>
              <a:t>());</a:t>
            </a:r>
            <a:endParaRPr lang="en-US" altLang="ko-KR" sz="1600" dirty="0"/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System.out.println</a:t>
            </a:r>
            <a:r>
              <a:rPr lang="en-US" altLang="ko-KR" sz="1600" dirty="0"/>
              <a:t>(user2.getName());</a:t>
            </a:r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System.out.println</a:t>
            </a:r>
            <a:r>
              <a:rPr lang="en-US" altLang="ko-KR" sz="1600" dirty="0"/>
              <a:t>(user2.getPassword()+": </a:t>
            </a:r>
            <a:r>
              <a:rPr lang="ko-KR" altLang="en-US" sz="1600" dirty="0"/>
              <a:t>조회성공</a:t>
            </a:r>
            <a:r>
              <a:rPr lang="en-US" altLang="ko-KR" sz="1600" dirty="0"/>
              <a:t>");</a:t>
            </a:r>
          </a:p>
          <a:p>
            <a:pPr marL="320040" lvl="1" indent="0">
              <a:buNone/>
            </a:pPr>
            <a:r>
              <a:rPr lang="en-US" altLang="ko-KR" sz="1600" dirty="0" smtClean="0"/>
              <a:t>}</a:t>
            </a:r>
            <a:endParaRPr lang="ko-KR" altLang="en-US" sz="1600" dirty="0"/>
          </a:p>
        </p:txBody>
      </p:sp>
      <p:grpSp>
        <p:nvGrpSpPr>
          <p:cNvPr id="4" name="그룹 3"/>
          <p:cNvGrpSpPr/>
          <p:nvPr/>
        </p:nvGrpSpPr>
        <p:grpSpPr>
          <a:xfrm>
            <a:off x="6965029" y="697015"/>
            <a:ext cx="1000794" cy="1160386"/>
            <a:chOff x="7236296" y="1215042"/>
            <a:chExt cx="1000794" cy="1160386"/>
          </a:xfrm>
        </p:grpSpPr>
        <p:sp>
          <p:nvSpPr>
            <p:cNvPr id="5" name="직사각형 4"/>
            <p:cNvSpPr/>
            <p:nvPr/>
          </p:nvSpPr>
          <p:spPr>
            <a:xfrm>
              <a:off x="7244580" y="1637058"/>
              <a:ext cx="992510" cy="7383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get()</a:t>
              </a:r>
            </a:p>
            <a:p>
              <a:r>
                <a:rPr lang="en-US" altLang="ko-KR" sz="1400" b="1" dirty="0" smtClean="0">
                  <a:solidFill>
                    <a:srgbClr val="0000FF"/>
                  </a:solidFill>
                </a:rPr>
                <a:t>main()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7236296" y="1215042"/>
              <a:ext cx="1000794" cy="3234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995936" y="2276872"/>
            <a:ext cx="4824536" cy="89255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en-US" altLang="ko-KR" dirty="0" err="1" smtClean="0"/>
              <a:t>UserDao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우클릭</a:t>
            </a:r>
            <a:r>
              <a:rPr lang="en-US" altLang="ko-KR" dirty="0" smtClean="0"/>
              <a:t> &gt; Run As &gt; Java application</a:t>
            </a:r>
          </a:p>
          <a:p>
            <a:r>
              <a:rPr lang="en-US" altLang="ko-KR" dirty="0" smtClean="0"/>
              <a:t>2. </a:t>
            </a:r>
            <a:r>
              <a:rPr lang="ko-KR" altLang="en-US" dirty="0" err="1" smtClean="0"/>
              <a:t>실행시</a:t>
            </a:r>
            <a:r>
              <a:rPr lang="en-US" altLang="ko-KR" dirty="0" smtClean="0"/>
              <a:t> </a:t>
            </a:r>
            <a:r>
              <a:rPr lang="ko-KR" altLang="en-US" dirty="0" smtClean="0"/>
              <a:t>마다 </a:t>
            </a:r>
            <a:r>
              <a:rPr lang="en-US" altLang="ko-KR" sz="1600" dirty="0" err="1"/>
              <a:t>user.setId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kim</a:t>
            </a:r>
            <a:r>
              <a:rPr lang="en-US" altLang="ko-KR" sz="1600" dirty="0" smtClean="0"/>
              <a:t>")</a:t>
            </a:r>
            <a:r>
              <a:rPr lang="ko-KR" altLang="en-US" sz="1600" dirty="0" smtClean="0"/>
              <a:t>와  데이터를  </a:t>
            </a:r>
            <a:r>
              <a:rPr lang="ko-KR" altLang="en-US" sz="1600" dirty="0" err="1" smtClean="0"/>
              <a:t>변경해야함</a:t>
            </a:r>
            <a:endParaRPr lang="en-US" altLang="ko-KR" sz="1600" dirty="0" smtClean="0"/>
          </a:p>
          <a:p>
            <a:r>
              <a:rPr lang="en-US" altLang="ko-KR" sz="1600" dirty="0" smtClean="0"/>
              <a:t>3.</a:t>
            </a:r>
            <a:r>
              <a:rPr lang="ko-KR" altLang="en-US" sz="1600" dirty="0"/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ORA-00001: </a:t>
            </a:r>
            <a:r>
              <a:rPr lang="ko-KR" altLang="en-US" sz="1600" dirty="0" err="1">
                <a:solidFill>
                  <a:srgbClr val="FF0000"/>
                </a:solidFill>
              </a:rPr>
              <a:t>무결성</a:t>
            </a:r>
            <a:r>
              <a:rPr lang="ko-KR" altLang="en-US" sz="1600" dirty="0">
                <a:solidFill>
                  <a:srgbClr val="FF0000"/>
                </a:solidFill>
              </a:rPr>
              <a:t> 제약 조건</a:t>
            </a:r>
            <a:r>
              <a:rPr lang="en-US" altLang="ko-KR" sz="1600" dirty="0">
                <a:solidFill>
                  <a:srgbClr val="FF0000"/>
                </a:solidFill>
              </a:rPr>
              <a:t>(JJIN.USERS_PK)</a:t>
            </a:r>
            <a:r>
              <a:rPr lang="ko-KR" altLang="en-US" sz="1600" dirty="0">
                <a:solidFill>
                  <a:srgbClr val="FF0000"/>
                </a:solidFill>
              </a:rPr>
              <a:t>에 </a:t>
            </a:r>
            <a:r>
              <a:rPr lang="ko-KR" altLang="en-US" sz="1600" dirty="0" smtClean="0">
                <a:solidFill>
                  <a:srgbClr val="FF0000"/>
                </a:solidFill>
              </a:rPr>
              <a:t>위배됩니다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667743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문제점 개선 방향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8153400" cy="4896544"/>
          </a:xfrm>
        </p:spPr>
        <p:txBody>
          <a:bodyPr/>
          <a:lstStyle/>
          <a:p>
            <a:pPr>
              <a:lnSpc>
                <a:spcPts val="2400"/>
              </a:lnSpc>
              <a:buFont typeface="Wingdings" pitchFamily="2" charset="2"/>
              <a:buChar char="l"/>
            </a:pPr>
            <a:r>
              <a:rPr lang="ko-KR" altLang="en-US" dirty="0">
                <a:solidFill>
                  <a:srgbClr val="0000FF"/>
                </a:solidFill>
              </a:rPr>
              <a:t>의존관계</a:t>
            </a:r>
            <a:r>
              <a:rPr lang="en-US" altLang="ko-KR" dirty="0">
                <a:solidFill>
                  <a:srgbClr val="0000FF"/>
                </a:solidFill>
              </a:rPr>
              <a:t>(Dependency </a:t>
            </a:r>
            <a:r>
              <a:rPr lang="en-US" altLang="ko-KR" dirty="0" smtClean="0">
                <a:solidFill>
                  <a:srgbClr val="0000FF"/>
                </a:solidFill>
              </a:rPr>
              <a:t>) -  </a:t>
            </a:r>
            <a:r>
              <a:rPr lang="ko-KR" altLang="en-US" dirty="0" smtClean="0"/>
              <a:t>클래스가 </a:t>
            </a:r>
            <a:r>
              <a:rPr lang="ko-KR" altLang="en-US" dirty="0"/>
              <a:t>다른 클래스를 사용하는 </a:t>
            </a:r>
            <a:r>
              <a:rPr lang="ko-KR" altLang="en-US" dirty="0" smtClean="0"/>
              <a:t>관계</a:t>
            </a:r>
            <a:endParaRPr lang="en-US" altLang="ko-KR" dirty="0" smtClean="0"/>
          </a:p>
          <a:p>
            <a:pPr lvl="1">
              <a:lnSpc>
                <a:spcPts val="2400"/>
              </a:lnSpc>
              <a:buFont typeface="Wingdings" pitchFamily="2" charset="2"/>
              <a:buChar char="l"/>
            </a:pPr>
            <a:r>
              <a:rPr lang="ko-KR" altLang="en-US" dirty="0" smtClean="0"/>
              <a:t>의존관계에서는 </a:t>
            </a:r>
            <a:r>
              <a:rPr lang="ko-KR" altLang="en-US" dirty="0"/>
              <a:t>사용되는 클래스가 변경되면 사용하는 클래스까지 영향을 받는다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>
              <a:lnSpc>
                <a:spcPts val="2400"/>
              </a:lnSpc>
              <a:buFont typeface="Wingdings" pitchFamily="2" charset="2"/>
              <a:buChar char="l"/>
            </a:pPr>
            <a:r>
              <a:rPr lang="ko-KR" altLang="en-US" dirty="0" smtClean="0">
                <a:solidFill>
                  <a:srgbClr val="0000FF"/>
                </a:solidFill>
              </a:rPr>
              <a:t>변화의 폭 최소화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>
              <a:lnSpc>
                <a:spcPts val="2400"/>
              </a:lnSpc>
              <a:buFont typeface="Wingdings" pitchFamily="2" charset="2"/>
              <a:buChar char="l"/>
            </a:pPr>
            <a:r>
              <a:rPr lang="ko-KR" altLang="en-US" dirty="0" smtClean="0">
                <a:solidFill>
                  <a:srgbClr val="0000FF"/>
                </a:solidFill>
              </a:rPr>
              <a:t>관심사의 분리</a:t>
            </a:r>
            <a:r>
              <a:rPr lang="en-US" altLang="ko-KR" dirty="0" smtClean="0">
                <a:solidFill>
                  <a:srgbClr val="0000FF"/>
                </a:solidFill>
              </a:rPr>
              <a:t>(separation of Concerns) –</a:t>
            </a:r>
            <a:r>
              <a:rPr lang="en-US" altLang="ko-KR" dirty="0" err="1" smtClean="0">
                <a:solidFill>
                  <a:srgbClr val="0000FF"/>
                </a:solidFill>
              </a:rPr>
              <a:t>UserDao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ts val="2400"/>
              </a:lnSpc>
              <a:buFont typeface="Wingdings" pitchFamily="2" charset="2"/>
              <a:buChar char="l"/>
            </a:pPr>
            <a:r>
              <a:rPr lang="en-US" altLang="ko-KR" dirty="0" smtClean="0"/>
              <a:t>DB Connection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 - </a:t>
            </a:r>
            <a:r>
              <a:rPr lang="ko-KR" altLang="en-US" dirty="0" smtClean="0">
                <a:solidFill>
                  <a:srgbClr val="FF0000"/>
                </a:solidFill>
              </a:rPr>
              <a:t>중복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1">
              <a:lnSpc>
                <a:spcPts val="2400"/>
              </a:lnSpc>
              <a:buFont typeface="Wingdings" pitchFamily="2" charset="2"/>
              <a:buChar char="l"/>
            </a:pPr>
            <a:r>
              <a:rPr lang="en-US" altLang="ko-KR" dirty="0" smtClean="0"/>
              <a:t>SQL </a:t>
            </a:r>
            <a:r>
              <a:rPr lang="ko-KR" altLang="en-US" dirty="0" smtClean="0"/>
              <a:t>문장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및 실행</a:t>
            </a:r>
            <a:endParaRPr lang="en-US" altLang="ko-KR" dirty="0" smtClean="0"/>
          </a:p>
          <a:p>
            <a:pPr lvl="1">
              <a:lnSpc>
                <a:spcPts val="2400"/>
              </a:lnSpc>
              <a:buFont typeface="Wingdings" pitchFamily="2" charset="2"/>
              <a:buChar char="l"/>
            </a:pPr>
            <a:r>
              <a:rPr lang="ko-KR" altLang="en-US" dirty="0" smtClean="0"/>
              <a:t>자원반환</a:t>
            </a:r>
            <a:r>
              <a:rPr lang="en-US" altLang="ko-KR" dirty="0" smtClean="0"/>
              <a:t>(close)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lvl="1">
              <a:lnSpc>
                <a:spcPts val="2400"/>
              </a:lnSpc>
              <a:buFont typeface="Wingdings" pitchFamily="2" charset="2"/>
              <a:buChar char="l"/>
            </a:pPr>
            <a:r>
              <a:rPr lang="ko-KR" altLang="en-US" dirty="0" smtClean="0"/>
              <a:t>클래스 실행</a:t>
            </a:r>
            <a:r>
              <a:rPr lang="en-US" altLang="ko-KR" dirty="0" smtClean="0"/>
              <a:t>(main())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r>
              <a:rPr lang="en-US" altLang="ko-KR" dirty="0">
                <a:solidFill>
                  <a:srgbClr val="0000FF"/>
                </a:solidFill>
              </a:rPr>
              <a:t>Refactoring : </a:t>
            </a:r>
          </a:p>
          <a:p>
            <a:pPr lvl="1"/>
            <a:r>
              <a:rPr lang="ko-KR" altLang="en-US" dirty="0">
                <a:latin typeface="+mn-ea"/>
              </a:rPr>
              <a:t>기능에는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 err="1">
                <a:latin typeface="+mn-ea"/>
              </a:rPr>
              <a:t>변화없이</a:t>
            </a:r>
            <a:r>
              <a:rPr lang="ko-KR" altLang="en-US" dirty="0">
                <a:latin typeface="+mn-ea"/>
              </a:rPr>
              <a:t> 내부구조를 변경해서 재구성하는 작업 </a:t>
            </a:r>
            <a:r>
              <a:rPr lang="en-US" altLang="ko-KR" dirty="0">
                <a:latin typeface="+mn-ea"/>
              </a:rPr>
              <a:t>– </a:t>
            </a:r>
            <a:r>
              <a:rPr lang="ko-KR" altLang="en-US" dirty="0">
                <a:latin typeface="+mn-ea"/>
              </a:rPr>
              <a:t>코드 내부설계 개선</a:t>
            </a:r>
            <a:endParaRPr lang="en-US" altLang="ko-KR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6421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중복코드 개선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userDao</a:t>
            </a:r>
            <a:r>
              <a:rPr lang="en-US" altLang="ko-KR" dirty="0" smtClean="0"/>
              <a:t>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" y="764704"/>
            <a:ext cx="4464496" cy="590465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330003" y="961678"/>
            <a:ext cx="4176464" cy="57606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205036" y="3491483"/>
            <a:ext cx="4291905" cy="50405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537" y="1959707"/>
            <a:ext cx="5256584" cy="137348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직선 화살표 연결선 7"/>
          <p:cNvCxnSpPr/>
          <p:nvPr/>
        </p:nvCxnSpPr>
        <p:spPr>
          <a:xfrm>
            <a:off x="4211960" y="1537742"/>
            <a:ext cx="648072" cy="39585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V="1">
            <a:off x="4067944" y="3311462"/>
            <a:ext cx="936104" cy="360041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49685"/>
            <a:ext cx="3990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19" y="3921994"/>
            <a:ext cx="3990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직선 화살표 연결선 15"/>
          <p:cNvCxnSpPr>
            <a:stCxn id="15" idx="1"/>
          </p:cNvCxnSpPr>
          <p:nvPr/>
        </p:nvCxnSpPr>
        <p:spPr>
          <a:xfrm flipH="1" flipV="1">
            <a:off x="4355976" y="3861049"/>
            <a:ext cx="397743" cy="260970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stCxn id="5123" idx="1"/>
          </p:cNvCxnSpPr>
          <p:nvPr/>
        </p:nvCxnSpPr>
        <p:spPr>
          <a:xfrm flipH="1" flipV="1">
            <a:off x="3491880" y="1124744"/>
            <a:ext cx="1152128" cy="124966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48064" y="268528"/>
            <a:ext cx="3596630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spring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내용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 spring2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에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복사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후 개선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5453062" y="4408150"/>
            <a:ext cx="1296144" cy="1574756"/>
            <a:chOff x="7236296" y="1215042"/>
            <a:chExt cx="1000794" cy="1160386"/>
          </a:xfrm>
        </p:grpSpPr>
        <p:sp>
          <p:nvSpPr>
            <p:cNvPr id="26" name="직사각형 25"/>
            <p:cNvSpPr/>
            <p:nvPr/>
          </p:nvSpPr>
          <p:spPr>
            <a:xfrm>
              <a:off x="7244580" y="1637058"/>
              <a:ext cx="992510" cy="7383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get()</a:t>
              </a:r>
            </a:p>
            <a:p>
              <a:r>
                <a:rPr lang="en-US" altLang="ko-KR" sz="1400" b="1" dirty="0" err="1" smtClean="0">
                  <a:solidFill>
                    <a:srgbClr val="0000FF"/>
                  </a:solidFill>
                </a:rPr>
                <a:t>getConnection</a:t>
              </a:r>
              <a:endParaRPr lang="en-US" altLang="ko-KR" sz="1400" b="1" dirty="0" smtClean="0">
                <a:solidFill>
                  <a:srgbClr val="0000FF"/>
                </a:solidFill>
              </a:endParaRP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main()</a:t>
              </a: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236296" y="1215042"/>
              <a:ext cx="1000794" cy="3234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1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4720" y="92373"/>
            <a:ext cx="8689280" cy="646931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중복코드를 별도 </a:t>
            </a:r>
            <a:r>
              <a:rPr lang="ko-KR" altLang="en-US" dirty="0" err="1" smtClean="0"/>
              <a:t>메소드로</a:t>
            </a:r>
            <a:r>
              <a:rPr lang="ko-KR" altLang="en-US" dirty="0" smtClean="0"/>
              <a:t> </a:t>
            </a:r>
            <a:r>
              <a:rPr lang="ko-KR" altLang="en-US" dirty="0" smtClean="0"/>
              <a:t>추출</a:t>
            </a:r>
            <a:r>
              <a:rPr lang="ko-KR" altLang="en-US" sz="2200" dirty="0" smtClean="0">
                <a:solidFill>
                  <a:srgbClr val="0000FF"/>
                </a:solidFill>
              </a:rPr>
              <a:t> </a:t>
            </a:r>
            <a:endParaRPr lang="ko-KR" altLang="en-US" sz="2200" dirty="0">
              <a:solidFill>
                <a:srgbClr val="0000FF"/>
              </a:solidFill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H="1" flipV="1">
            <a:off x="3419872" y="1196752"/>
            <a:ext cx="2427444" cy="205013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H="1" flipV="1">
            <a:off x="3419872" y="1196752"/>
            <a:ext cx="936104" cy="3756744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75472" y="3766068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00FF"/>
                </a:solidFill>
              </a:rPr>
              <a:t>나머지 코드는 그대로 </a:t>
            </a:r>
            <a:r>
              <a:rPr lang="en-US" altLang="ko-KR" dirty="0" smtClean="0">
                <a:solidFill>
                  <a:srgbClr val="0000FF"/>
                </a:solidFill>
              </a:rPr>
              <a:t>…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8776" y="5402200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00FF"/>
                </a:solidFill>
              </a:rPr>
              <a:t>나머지 코드는 그대로 </a:t>
            </a:r>
            <a:r>
              <a:rPr lang="en-US" altLang="ko-KR" dirty="0" smtClean="0">
                <a:solidFill>
                  <a:srgbClr val="0000FF"/>
                </a:solidFill>
              </a:rPr>
              <a:t>…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436904" y="494173"/>
            <a:ext cx="7838144" cy="3202891"/>
            <a:chOff x="7236296" y="-716697"/>
            <a:chExt cx="6052080" cy="2360105"/>
          </a:xfrm>
        </p:grpSpPr>
        <p:sp>
          <p:nvSpPr>
            <p:cNvPr id="22" name="직사각형 21"/>
            <p:cNvSpPr/>
            <p:nvPr/>
          </p:nvSpPr>
          <p:spPr>
            <a:xfrm>
              <a:off x="12295866" y="-716697"/>
              <a:ext cx="992510" cy="7383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get()</a:t>
              </a:r>
            </a:p>
            <a:p>
              <a:r>
                <a:rPr lang="en-US" altLang="ko-KR" sz="1400" b="1" dirty="0" err="1" smtClean="0">
                  <a:solidFill>
                    <a:srgbClr val="0000FF"/>
                  </a:solidFill>
                </a:rPr>
                <a:t>getConnection</a:t>
              </a:r>
              <a:endParaRPr lang="en-US" altLang="ko-KR" sz="1400" b="1" dirty="0" smtClean="0">
                <a:solidFill>
                  <a:srgbClr val="0000FF"/>
                </a:solidFill>
              </a:endParaRP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main()</a:t>
              </a: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7236296" y="1215042"/>
              <a:ext cx="1000794" cy="3234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7" y="586780"/>
            <a:ext cx="6346751" cy="624110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211960" y="2244385"/>
            <a:ext cx="4824536" cy="89255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en-US" altLang="ko-KR" dirty="0" err="1" smtClean="0"/>
              <a:t>UserDao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우클릭</a:t>
            </a:r>
            <a:r>
              <a:rPr lang="en-US" altLang="ko-KR" dirty="0" smtClean="0"/>
              <a:t> &gt; Run As &gt; Java application</a:t>
            </a:r>
          </a:p>
          <a:p>
            <a:r>
              <a:rPr lang="en-US" altLang="ko-KR" dirty="0" smtClean="0"/>
              <a:t>2. </a:t>
            </a:r>
            <a:r>
              <a:rPr lang="ko-KR" altLang="en-US" dirty="0" err="1" smtClean="0"/>
              <a:t>실행시</a:t>
            </a:r>
            <a:r>
              <a:rPr lang="en-US" altLang="ko-KR" dirty="0" smtClean="0"/>
              <a:t> </a:t>
            </a:r>
            <a:r>
              <a:rPr lang="ko-KR" altLang="en-US" dirty="0" smtClean="0"/>
              <a:t>마다 </a:t>
            </a:r>
            <a:r>
              <a:rPr lang="en-US" altLang="ko-KR" sz="1600" dirty="0" err="1"/>
              <a:t>user.setId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kim</a:t>
            </a:r>
            <a:r>
              <a:rPr lang="en-US" altLang="ko-KR" sz="1600" dirty="0" smtClean="0"/>
              <a:t>")</a:t>
            </a:r>
            <a:r>
              <a:rPr lang="ko-KR" altLang="en-US" sz="1600" dirty="0" smtClean="0"/>
              <a:t>와  데이터를  </a:t>
            </a:r>
            <a:r>
              <a:rPr lang="ko-KR" altLang="en-US" sz="1600" dirty="0" err="1" smtClean="0"/>
              <a:t>변경해야함</a:t>
            </a:r>
            <a:endParaRPr lang="en-US" altLang="ko-KR" sz="1600" dirty="0" smtClean="0"/>
          </a:p>
          <a:p>
            <a:r>
              <a:rPr lang="en-US" altLang="ko-KR" sz="1600" dirty="0" smtClean="0"/>
              <a:t>3.</a:t>
            </a:r>
            <a:r>
              <a:rPr lang="ko-KR" altLang="en-US" sz="1600" dirty="0"/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ORA-00001: </a:t>
            </a:r>
            <a:r>
              <a:rPr lang="ko-KR" altLang="en-US" sz="1600" dirty="0" err="1">
                <a:solidFill>
                  <a:srgbClr val="FF0000"/>
                </a:solidFill>
              </a:rPr>
              <a:t>무결성</a:t>
            </a:r>
            <a:r>
              <a:rPr lang="ko-KR" altLang="en-US" sz="1600" dirty="0">
                <a:solidFill>
                  <a:srgbClr val="FF0000"/>
                </a:solidFill>
              </a:rPr>
              <a:t> 제약 조건</a:t>
            </a:r>
            <a:r>
              <a:rPr lang="en-US" altLang="ko-KR" sz="1600" dirty="0">
                <a:solidFill>
                  <a:srgbClr val="FF0000"/>
                </a:solidFill>
              </a:rPr>
              <a:t>(JJIN.USERS_PK)</a:t>
            </a:r>
            <a:r>
              <a:rPr lang="ko-KR" altLang="en-US" sz="1600" dirty="0">
                <a:solidFill>
                  <a:srgbClr val="FF0000"/>
                </a:solidFill>
              </a:rPr>
              <a:t>에 </a:t>
            </a:r>
            <a:r>
              <a:rPr lang="ko-KR" altLang="en-US" sz="1600" dirty="0" smtClean="0">
                <a:solidFill>
                  <a:srgbClr val="FF0000"/>
                </a:solidFill>
              </a:rPr>
              <a:t>위배됩니다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4024699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DB </a:t>
            </a:r>
            <a:r>
              <a:rPr lang="ko-KR" altLang="en-US" dirty="0" smtClean="0"/>
              <a:t>커넥션</a:t>
            </a:r>
            <a:r>
              <a:rPr lang="en-US" altLang="ko-KR" dirty="0" smtClean="0"/>
              <a:t> </a:t>
            </a:r>
            <a:r>
              <a:rPr lang="ko-KR" altLang="en-US" dirty="0" smtClean="0"/>
              <a:t>독립 </a:t>
            </a:r>
            <a:r>
              <a:rPr lang="ko-KR" altLang="en-US" dirty="0" smtClean="0"/>
              <a:t>개선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25780" y="791294"/>
            <a:ext cx="8153400" cy="4896544"/>
          </a:xfrm>
        </p:spPr>
        <p:txBody>
          <a:bodyPr/>
          <a:lstStyle/>
          <a:p>
            <a:r>
              <a:rPr lang="ko-KR" altLang="en-US" sz="1800" dirty="0" err="1" smtClean="0"/>
              <a:t>고객사</a:t>
            </a:r>
            <a:r>
              <a:rPr lang="ko-KR" altLang="en-US" sz="1800" dirty="0" smtClean="0"/>
              <a:t> 마다 여러 종류의 </a:t>
            </a:r>
            <a:r>
              <a:rPr lang="en-US" altLang="ko-KR" sz="1800" dirty="0" smtClean="0"/>
              <a:t>DB </a:t>
            </a:r>
            <a:r>
              <a:rPr lang="ko-KR" altLang="en-US" sz="1800" dirty="0" smtClean="0"/>
              <a:t>사용 및 </a:t>
            </a:r>
            <a:r>
              <a:rPr lang="en-US" altLang="ko-KR" sz="1800" dirty="0" smtClean="0"/>
              <a:t>DB </a:t>
            </a:r>
            <a:r>
              <a:rPr lang="ko-KR" altLang="en-US" sz="1800" dirty="0" smtClean="0"/>
              <a:t>연결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방법의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다양성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반영 필요</a:t>
            </a:r>
            <a:endParaRPr lang="en-US" altLang="ko-KR" sz="1800" dirty="0" smtClean="0"/>
          </a:p>
          <a:p>
            <a:r>
              <a:rPr lang="en-US" altLang="ko-KR" sz="1800" dirty="0" err="1" smtClean="0"/>
              <a:t>UserDao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소스는 공개 되어서는 안됨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실행 파일만 제공</a:t>
            </a:r>
            <a:r>
              <a:rPr lang="en-US" altLang="ko-KR" sz="1800" dirty="0" smtClean="0"/>
              <a:t> </a:t>
            </a:r>
          </a:p>
          <a:p>
            <a:endParaRPr lang="en-US" altLang="ko-KR" sz="1800" dirty="0" smtClean="0"/>
          </a:p>
          <a:p>
            <a:r>
              <a:rPr lang="ko-KR" altLang="en-US" sz="1800" dirty="0" err="1" smtClean="0"/>
              <a:t>고객사에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맞추어 스스로 </a:t>
            </a:r>
            <a:r>
              <a:rPr lang="en-US" altLang="ko-KR" sz="1800" dirty="0" smtClean="0"/>
              <a:t>DB </a:t>
            </a:r>
            <a:r>
              <a:rPr lang="ko-KR" altLang="en-US" sz="1800" dirty="0" smtClean="0"/>
              <a:t>커넥션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생성 방식 결정하도록 구성 하려면</a:t>
            </a:r>
            <a:r>
              <a:rPr lang="en-US" altLang="ko-KR" sz="1800" dirty="0" smtClean="0"/>
              <a:t>?</a:t>
            </a:r>
          </a:p>
          <a:p>
            <a:endParaRPr lang="en-US" altLang="ko-KR" sz="1800" dirty="0" smtClean="0"/>
          </a:p>
          <a:p>
            <a:pPr lvl="1"/>
            <a:r>
              <a:rPr lang="en-US" altLang="ko-KR" sz="1600" dirty="0" smtClean="0"/>
              <a:t>DB connection </a:t>
            </a:r>
            <a:r>
              <a:rPr lang="ko-KR" altLang="en-US" sz="1600" dirty="0" smtClean="0"/>
              <a:t>부분만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별도의 클래스로 구성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하고 </a:t>
            </a:r>
            <a:r>
              <a:rPr lang="en-US" altLang="ko-KR" sz="1600" dirty="0" err="1" smtClean="0"/>
              <a:t>UserDao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클래스에서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연관 </a:t>
            </a:r>
            <a:r>
              <a:rPr lang="ko-KR" altLang="en-US" sz="1600" dirty="0" err="1" smtClean="0"/>
              <a:t>관계설정하는</a:t>
            </a:r>
            <a:r>
              <a:rPr lang="ko-KR" altLang="en-US" sz="1600" dirty="0" smtClean="0"/>
              <a:t> 방법</a:t>
            </a:r>
            <a:endParaRPr lang="en-US" altLang="ko-KR" sz="1600" dirty="0" smtClean="0"/>
          </a:p>
          <a:p>
            <a:pPr lvl="1"/>
            <a:r>
              <a:rPr lang="en-US" altLang="ko-KR" sz="1600" dirty="0" err="1" smtClean="0"/>
              <a:t>UserDao</a:t>
            </a:r>
            <a:r>
              <a:rPr lang="ko-KR" altLang="en-US" sz="1600" dirty="0"/>
              <a:t>를 추상 클래스로 만들어 판매하고 </a:t>
            </a:r>
            <a:r>
              <a:rPr lang="ko-KR" altLang="en-US" sz="1600" dirty="0" err="1"/>
              <a:t>고객사는</a:t>
            </a:r>
            <a:r>
              <a:rPr lang="ko-KR" altLang="en-US" sz="1600" dirty="0"/>
              <a:t> 이를 상속받아 </a:t>
            </a:r>
            <a:r>
              <a:rPr lang="en-US" altLang="ko-KR" sz="1600" dirty="0"/>
              <a:t>DB </a:t>
            </a:r>
            <a:r>
              <a:rPr lang="ko-KR" altLang="en-US" sz="1600" dirty="0"/>
              <a:t>커넥션</a:t>
            </a:r>
            <a:r>
              <a:rPr lang="en-US" altLang="ko-KR" sz="1600" dirty="0"/>
              <a:t> </a:t>
            </a:r>
            <a:r>
              <a:rPr lang="ko-KR" altLang="en-US" sz="1600" dirty="0"/>
              <a:t>부분을 각각 </a:t>
            </a:r>
            <a:r>
              <a:rPr lang="ko-KR" altLang="en-US" sz="1600" dirty="0" smtClean="0"/>
              <a:t>결정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  </a:t>
            </a:r>
            <a:endParaRPr lang="en-US" altLang="ko-KR" sz="1600" dirty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066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9" y="2204864"/>
            <a:ext cx="8363569" cy="378054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getConnection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메소드를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별도의 클래스로 분리 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881018"/>
            <a:ext cx="3168352" cy="107721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spring4  package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spring2 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내용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복사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SimpleConnection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getConnection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()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메서드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복사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4283968" y="764704"/>
            <a:ext cx="1224136" cy="1344042"/>
            <a:chOff x="7236296" y="1215042"/>
            <a:chExt cx="1000794" cy="116038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직사각형 7"/>
            <p:cNvSpPr/>
            <p:nvPr/>
          </p:nvSpPr>
          <p:spPr>
            <a:xfrm>
              <a:off x="7244580" y="1637058"/>
              <a:ext cx="992510" cy="7383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200" dirty="0" smtClean="0">
                  <a:solidFill>
                    <a:schemeClr val="tx1"/>
                  </a:solidFill>
                </a:rPr>
                <a:t>get()</a:t>
              </a:r>
            </a:p>
            <a:p>
              <a:r>
                <a:rPr lang="en-US" altLang="ko-KR" sz="1200" b="1" dirty="0" err="1" smtClean="0">
                  <a:solidFill>
                    <a:srgbClr val="0000FF"/>
                  </a:solidFill>
                </a:rPr>
                <a:t>getConnection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()</a:t>
              </a:r>
            </a:p>
            <a:p>
              <a:r>
                <a:rPr lang="en-US" altLang="ko-KR" sz="1200" dirty="0" smtClean="0">
                  <a:solidFill>
                    <a:schemeClr val="tx1"/>
                  </a:solidFill>
                </a:rPr>
                <a:t>main()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236296" y="1215042"/>
              <a:ext cx="1000794" cy="3234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5863951" y="673646"/>
            <a:ext cx="3015928" cy="1454150"/>
            <a:chOff x="5863951" y="673646"/>
            <a:chExt cx="3015928" cy="1454150"/>
          </a:xfrm>
        </p:grpSpPr>
        <p:sp>
          <p:nvSpPr>
            <p:cNvPr id="34" name="직사각형 33"/>
            <p:cNvSpPr/>
            <p:nvPr/>
          </p:nvSpPr>
          <p:spPr>
            <a:xfrm>
              <a:off x="5863951" y="673646"/>
              <a:ext cx="3015928" cy="14541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5940151" y="764704"/>
              <a:ext cx="1152129" cy="1235490"/>
              <a:chOff x="7236296" y="1215042"/>
              <a:chExt cx="1000794" cy="116038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6" name="직사각형 15"/>
              <p:cNvSpPr/>
              <p:nvPr/>
            </p:nvSpPr>
            <p:spPr>
              <a:xfrm>
                <a:off x="7244580" y="1681045"/>
                <a:ext cx="992510" cy="69438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main()</a:t>
                </a:r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7236296" y="1215042"/>
                <a:ext cx="1000794" cy="32346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7244580" y="1539968"/>
                <a:ext cx="992510" cy="14107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err="1" smtClean="0">
                    <a:solidFill>
                      <a:schemeClr val="tx1"/>
                    </a:solidFill>
                  </a:rPr>
                  <a:t>simpleConnection</a:t>
                </a:r>
                <a:r>
                  <a:rPr lang="ko-KR" altLang="en-US" sz="11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>
              <a:off x="7380312" y="881018"/>
              <a:ext cx="1382191" cy="769920"/>
              <a:chOff x="7244580" y="1215042"/>
              <a:chExt cx="992510" cy="94896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0" name="직사각형 19"/>
              <p:cNvSpPr/>
              <p:nvPr/>
            </p:nvSpPr>
            <p:spPr>
              <a:xfrm>
                <a:off x="7244580" y="1637059"/>
                <a:ext cx="992510" cy="52695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 err="1">
                    <a:solidFill>
                      <a:srgbClr val="0000FF"/>
                    </a:solidFill>
                  </a:rPr>
                  <a:t>getConnection</a:t>
                </a:r>
                <a:r>
                  <a:rPr lang="en-US" altLang="ko-KR" sz="1200" b="1" dirty="0">
                    <a:solidFill>
                      <a:srgbClr val="0000FF"/>
                    </a:solidFill>
                  </a:rPr>
                  <a:t>()</a:t>
                </a: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7244580" y="1215042"/>
                <a:ext cx="992510" cy="32346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SimpleConnection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7244580" y="1539969"/>
                <a:ext cx="992510" cy="10343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5" name="직선 화살표 연결선 24"/>
            <p:cNvCxnSpPr>
              <a:stCxn id="18" idx="3"/>
              <a:endCxn id="22" idx="1"/>
            </p:cNvCxnSpPr>
            <p:nvPr/>
          </p:nvCxnSpPr>
          <p:spPr>
            <a:xfrm>
              <a:off x="7092280" y="1185764"/>
              <a:ext cx="288032" cy="8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오른쪽 화살표 35"/>
          <p:cNvSpPr/>
          <p:nvPr/>
        </p:nvSpPr>
        <p:spPr>
          <a:xfrm>
            <a:off x="5580112" y="1223410"/>
            <a:ext cx="216024" cy="372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77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Java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언어의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특징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352928" cy="4608512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ko-KR" altLang="en-US" dirty="0" smtClean="0"/>
              <a:t>자바는 </a:t>
            </a:r>
            <a:r>
              <a:rPr lang="ko-KR" altLang="en-US" dirty="0"/>
              <a:t>운영체제에 </a:t>
            </a:r>
            <a:r>
              <a:rPr lang="ko-KR" altLang="en-US" dirty="0" smtClean="0"/>
              <a:t> </a:t>
            </a:r>
            <a:r>
              <a:rPr lang="ko-KR" altLang="en-US" dirty="0" smtClean="0"/>
              <a:t>독립적인 언어이다</a:t>
            </a:r>
            <a:r>
              <a:rPr lang="en-US" altLang="ko-KR" dirty="0" smtClean="0"/>
              <a:t>.  </a:t>
            </a:r>
            <a:r>
              <a:rPr lang="en-US" altLang="ko-KR" dirty="0" smtClean="0"/>
              <a:t>-</a:t>
            </a:r>
            <a:r>
              <a:rPr lang="en-US" altLang="ko-KR" dirty="0" smtClean="0"/>
              <a:t>JVM</a:t>
            </a:r>
          </a:p>
          <a:p>
            <a:pPr>
              <a:lnSpc>
                <a:spcPct val="160000"/>
              </a:lnSpc>
            </a:pPr>
            <a:r>
              <a:rPr lang="ko-KR" altLang="en-US" dirty="0"/>
              <a:t>자바는 객체지향 </a:t>
            </a:r>
            <a:r>
              <a:rPr lang="ko-KR" altLang="en-US" dirty="0" smtClean="0"/>
              <a:t>언어</a:t>
            </a:r>
            <a:r>
              <a:rPr lang="en-US" altLang="ko-KR" dirty="0"/>
              <a:t>(OOP: Object Oriented Programming Language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>
              <a:lnSpc>
                <a:spcPct val="160000"/>
              </a:lnSpc>
            </a:pPr>
            <a:r>
              <a:rPr lang="ko-KR" altLang="en-US" dirty="0" smtClean="0"/>
              <a:t>자바는 </a:t>
            </a:r>
            <a:r>
              <a:rPr lang="ko-KR" altLang="en-US" dirty="0"/>
              <a:t>쉬운</a:t>
            </a:r>
            <a:r>
              <a:rPr lang="en-US" altLang="ko-KR" dirty="0"/>
              <a:t> </a:t>
            </a:r>
            <a:r>
              <a:rPr lang="ko-KR" altLang="en-US" dirty="0"/>
              <a:t> 문법을 </a:t>
            </a:r>
            <a:r>
              <a:rPr lang="ko-KR" altLang="en-US" dirty="0" smtClean="0"/>
              <a:t>제공한다</a:t>
            </a:r>
            <a:r>
              <a:rPr lang="en-US" altLang="ko-KR" dirty="0" smtClean="0"/>
              <a:t>. </a:t>
            </a:r>
            <a:endParaRPr lang="en-US" altLang="ko-KR" dirty="0"/>
          </a:p>
          <a:p>
            <a:pPr>
              <a:lnSpc>
                <a:spcPct val="160000"/>
              </a:lnSpc>
            </a:pPr>
            <a:r>
              <a:rPr lang="ko-KR" altLang="en-US" dirty="0" smtClean="0"/>
              <a:t>자바는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편리한 언어 이다</a:t>
            </a:r>
            <a:r>
              <a:rPr lang="en-US" altLang="ko-KR" dirty="0" smtClean="0"/>
              <a:t>.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가베지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컬렉터</a:t>
            </a:r>
            <a:r>
              <a:rPr lang="en-US" altLang="ko-KR" dirty="0" smtClean="0"/>
              <a:t>(</a:t>
            </a:r>
            <a:r>
              <a:rPr lang="ko-KR" altLang="en-US" dirty="0" smtClean="0"/>
              <a:t>자동메모리관리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pPr>
              <a:lnSpc>
                <a:spcPct val="160000"/>
              </a:lnSpc>
            </a:pPr>
            <a:r>
              <a:rPr lang="ko-KR" altLang="en-US" dirty="0" smtClean="0"/>
              <a:t>자바는 </a:t>
            </a:r>
            <a:r>
              <a:rPr lang="ko-KR" altLang="en-US" dirty="0" err="1" smtClean="0"/>
              <a:t>멀티스레드</a:t>
            </a:r>
            <a:r>
              <a:rPr lang="ko-KR" altLang="en-US" dirty="0" smtClean="0"/>
              <a:t> 프로그래밍을 지원한다</a:t>
            </a:r>
            <a:r>
              <a:rPr lang="en-US" altLang="ko-KR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ko-KR" altLang="en-US" dirty="0"/>
              <a:t>네트워크와 </a:t>
            </a:r>
            <a:r>
              <a:rPr lang="ko-KR" altLang="en-US" dirty="0" smtClean="0"/>
              <a:t>분산처리지원</a:t>
            </a:r>
            <a:endParaRPr lang="en-US" altLang="ko-KR" dirty="0" smtClean="0"/>
          </a:p>
          <a:p>
            <a:pPr>
              <a:lnSpc>
                <a:spcPct val="160000"/>
              </a:lnSpc>
            </a:pPr>
            <a:r>
              <a:rPr lang="ko-KR" altLang="en-US" dirty="0"/>
              <a:t>동적 로딩</a:t>
            </a:r>
            <a:r>
              <a:rPr lang="en-US" altLang="ko-KR" dirty="0"/>
              <a:t>(Dynamic Loading)</a:t>
            </a:r>
            <a:r>
              <a:rPr lang="ko-KR" altLang="en-US" dirty="0"/>
              <a:t>을 </a:t>
            </a:r>
            <a:r>
              <a:rPr lang="ko-KR" altLang="en-US" dirty="0" smtClean="0"/>
              <a:t>지원</a:t>
            </a:r>
            <a:endParaRPr lang="en-US" altLang="ko-KR" dirty="0" smtClean="0"/>
          </a:p>
          <a:p>
            <a:pPr>
              <a:lnSpc>
                <a:spcPct val="160000"/>
              </a:lnSpc>
            </a:pPr>
            <a:r>
              <a:rPr lang="ko-KR" altLang="en-US" dirty="0" smtClean="0"/>
              <a:t>자바를 지원하는 수많은 </a:t>
            </a:r>
            <a:r>
              <a:rPr lang="ko-KR" altLang="en-US" dirty="0" err="1" smtClean="0"/>
              <a:t>오픈소스</a:t>
            </a:r>
            <a:r>
              <a:rPr lang="ko-KR" altLang="en-US" dirty="0" smtClean="0"/>
              <a:t> 프로젝트가 있다</a:t>
            </a:r>
            <a:r>
              <a:rPr lang="en-US" altLang="ko-KR" dirty="0" smtClean="0"/>
              <a:t>. </a:t>
            </a:r>
            <a:endParaRPr lang="ko-KR" altLang="en-US" sz="600" dirty="0"/>
          </a:p>
        </p:txBody>
      </p:sp>
    </p:spTree>
    <p:extLst>
      <p:ext uri="{BB962C8B-B14F-4D97-AF65-F5344CB8AC3E}">
        <p14:creationId xmlns:p14="http://schemas.microsoft.com/office/powerpoint/2010/main" val="703312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UserDao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변경  </a:t>
            </a:r>
            <a:endParaRPr lang="ko-KR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19"/>
            <a:ext cx="7560840" cy="536335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997000" y="2272680"/>
            <a:ext cx="5544616" cy="120292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691680" y="4077072"/>
            <a:ext cx="5760640" cy="3600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547664" y="5733256"/>
            <a:ext cx="5904656" cy="3600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65809" y="4559419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B050"/>
                </a:solidFill>
              </a:rPr>
              <a:t>나머지 코드는 그대로 </a:t>
            </a:r>
            <a:r>
              <a:rPr lang="en-US" altLang="ko-KR" dirty="0" smtClean="0">
                <a:solidFill>
                  <a:srgbClr val="00B050"/>
                </a:solidFill>
              </a:rPr>
              <a:t>…</a:t>
            </a:r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979712" y="3249181"/>
            <a:ext cx="5582682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600" b="1" dirty="0" err="1"/>
              <a:t>SimpleConnection</a:t>
            </a:r>
            <a:r>
              <a:rPr lang="en-US" altLang="ko-KR" sz="1600" b="1" dirty="0"/>
              <a:t> </a:t>
            </a:r>
            <a:r>
              <a:rPr lang="en-US" altLang="ko-KR" sz="1600" b="1" dirty="0" smtClean="0"/>
              <a:t> </a:t>
            </a:r>
            <a:r>
              <a:rPr lang="en-US" altLang="ko-KR" sz="1600" dirty="0" err="1" smtClean="0"/>
              <a:t>simpleConnection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= </a:t>
            </a:r>
            <a:r>
              <a:rPr lang="en-US" altLang="ko-KR" sz="1600" b="1" dirty="0"/>
              <a:t>new </a:t>
            </a:r>
            <a:r>
              <a:rPr lang="en-US" altLang="ko-KR" sz="1600" b="1" dirty="0" err="1"/>
              <a:t>SimpleConnection</a:t>
            </a:r>
            <a:r>
              <a:rPr lang="en-US" altLang="ko-KR" sz="1600" b="1" dirty="0"/>
              <a:t>();</a:t>
            </a:r>
            <a:endParaRPr lang="ko-KR" altLang="en-US" sz="1600" dirty="0"/>
          </a:p>
        </p:txBody>
      </p:sp>
      <p:sp>
        <p:nvSpPr>
          <p:cNvPr id="10" name="직사각형 9"/>
          <p:cNvSpPr/>
          <p:nvPr/>
        </p:nvSpPr>
        <p:spPr>
          <a:xfrm>
            <a:off x="6244155" y="2236753"/>
            <a:ext cx="1489510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600" dirty="0" smtClean="0"/>
              <a:t>1.</a:t>
            </a:r>
            <a:r>
              <a:rPr lang="ko-KR" altLang="en-US" sz="1600" dirty="0" smtClean="0"/>
              <a:t>연관관계 설정 추가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6116672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B050"/>
                </a:solidFill>
              </a:rPr>
              <a:t>나머지 코드는 그대로 </a:t>
            </a:r>
            <a:r>
              <a:rPr lang="en-US" altLang="ko-KR" dirty="0" smtClean="0">
                <a:solidFill>
                  <a:srgbClr val="00B050"/>
                </a:solidFill>
              </a:rPr>
              <a:t>…</a:t>
            </a:r>
            <a:endParaRPr lang="ko-KR" altLang="en-US" dirty="0">
              <a:solidFill>
                <a:srgbClr val="00B050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4771053" y="285158"/>
            <a:ext cx="3833395" cy="1775690"/>
            <a:chOff x="5863951" y="673646"/>
            <a:chExt cx="3015928" cy="1454150"/>
          </a:xfrm>
        </p:grpSpPr>
        <p:sp>
          <p:nvSpPr>
            <p:cNvPr id="24" name="직사각형 23"/>
            <p:cNvSpPr/>
            <p:nvPr/>
          </p:nvSpPr>
          <p:spPr>
            <a:xfrm>
              <a:off x="5863951" y="673646"/>
              <a:ext cx="3015928" cy="14541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5940150" y="764704"/>
              <a:ext cx="1296146" cy="1235490"/>
              <a:chOff x="7236295" y="1215042"/>
              <a:chExt cx="1125894" cy="116038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1" name="직사각형 30"/>
              <p:cNvSpPr/>
              <p:nvPr/>
            </p:nvSpPr>
            <p:spPr>
              <a:xfrm>
                <a:off x="7244580" y="1681045"/>
                <a:ext cx="1117609" cy="69438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/* </a:t>
                </a:r>
                <a:r>
                  <a:rPr lang="en-US" altLang="ko-KR" sz="1200" b="1" dirty="0" err="1" smtClean="0">
                    <a:solidFill>
                      <a:srgbClr val="0000FF"/>
                    </a:solidFill>
                  </a:rPr>
                  <a:t>getConnection</a:t>
                </a:r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() */</a:t>
                </a:r>
                <a:r>
                  <a:rPr lang="ko-KR" altLang="en-US" sz="1200" b="1" dirty="0" smtClean="0">
                    <a:solidFill>
                      <a:srgbClr val="0000FF"/>
                    </a:solidFill>
                  </a:rPr>
                  <a:t> </a:t>
                </a:r>
                <a:endParaRPr lang="en-US" altLang="ko-KR" sz="1200" b="1" dirty="0" smtClean="0">
                  <a:solidFill>
                    <a:srgbClr val="0000FF"/>
                  </a:solidFill>
                </a:endParaRP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main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</a:t>
                </a: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7236295" y="1215042"/>
                <a:ext cx="1125892" cy="32492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7244580" y="1539967"/>
                <a:ext cx="1117607" cy="14107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err="1" smtClean="0">
                    <a:solidFill>
                      <a:schemeClr val="tx1"/>
                    </a:solidFill>
                  </a:rPr>
                  <a:t>simpleConnection</a:t>
                </a:r>
                <a:r>
                  <a:rPr lang="ko-KR" altLang="en-US" sz="11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그룹 25"/>
            <p:cNvGrpSpPr/>
            <p:nvPr/>
          </p:nvGrpSpPr>
          <p:grpSpPr>
            <a:xfrm>
              <a:off x="7690184" y="849817"/>
              <a:ext cx="1072328" cy="934500"/>
              <a:chOff x="7467084" y="1176585"/>
              <a:chExt cx="770006" cy="1151821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8" name="직사각형 27"/>
              <p:cNvSpPr/>
              <p:nvPr/>
            </p:nvSpPr>
            <p:spPr>
              <a:xfrm>
                <a:off x="7467084" y="1598602"/>
                <a:ext cx="770006" cy="72980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 err="1">
                    <a:solidFill>
                      <a:srgbClr val="0000FF"/>
                    </a:solidFill>
                  </a:rPr>
                  <a:t>getConnection</a:t>
                </a:r>
                <a:r>
                  <a:rPr lang="en-US" altLang="ko-KR" sz="1200" b="1" dirty="0">
                    <a:solidFill>
                      <a:srgbClr val="0000FF"/>
                    </a:solidFill>
                  </a:rPr>
                  <a:t>()</a:t>
                </a: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7467084" y="1176585"/>
                <a:ext cx="770006" cy="44797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SimpleConnection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7467084" y="1501513"/>
                <a:ext cx="770006" cy="1432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7" name="직선 화살표 연결선 26"/>
            <p:cNvCxnSpPr>
              <a:endCxn id="30" idx="1"/>
            </p:cNvCxnSpPr>
            <p:nvPr/>
          </p:nvCxnSpPr>
          <p:spPr>
            <a:xfrm>
              <a:off x="7256944" y="1155398"/>
              <a:ext cx="433235" cy="1615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직사각형 33"/>
          <p:cNvSpPr/>
          <p:nvPr/>
        </p:nvSpPr>
        <p:spPr>
          <a:xfrm>
            <a:off x="3729980" y="6212051"/>
            <a:ext cx="3744416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/>
              <a:t>3. </a:t>
            </a:r>
            <a:r>
              <a:rPr lang="en-US" altLang="ko-KR" sz="1600" b="1" dirty="0" err="1" smtClean="0"/>
              <a:t>getConnection</a:t>
            </a:r>
            <a:r>
              <a:rPr lang="en-US" altLang="ko-KR" sz="1600" b="1" dirty="0" smtClean="0"/>
              <a:t>() </a:t>
            </a:r>
            <a:r>
              <a:rPr lang="ko-KR" altLang="en-US" sz="1600" b="1" dirty="0" err="1" smtClean="0"/>
              <a:t>메서드</a:t>
            </a:r>
            <a:r>
              <a:rPr lang="ko-KR" altLang="en-US" sz="1600" b="1" dirty="0" smtClean="0"/>
              <a:t> 삭제    </a:t>
            </a:r>
            <a:r>
              <a:rPr lang="en-US" altLang="ko-KR" sz="1600" b="1" dirty="0" smtClean="0"/>
              <a:t>/*  ~  */</a:t>
            </a:r>
            <a:endParaRPr lang="ko-KR" altLang="en-US" sz="1600" dirty="0"/>
          </a:p>
        </p:txBody>
      </p:sp>
      <p:sp>
        <p:nvSpPr>
          <p:cNvPr id="35" name="직사각형 34"/>
          <p:cNvSpPr/>
          <p:nvPr/>
        </p:nvSpPr>
        <p:spPr>
          <a:xfrm>
            <a:off x="6263661" y="2945859"/>
            <a:ext cx="131318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600" dirty="0" smtClean="0"/>
              <a:t>지역변수와 전역변수</a:t>
            </a:r>
            <a:endParaRPr lang="ko-KR" altLang="en-US" sz="1600" dirty="0"/>
          </a:p>
        </p:txBody>
      </p:sp>
      <p:sp>
        <p:nvSpPr>
          <p:cNvPr id="36" name="직사각형 35"/>
          <p:cNvSpPr/>
          <p:nvPr/>
        </p:nvSpPr>
        <p:spPr>
          <a:xfrm>
            <a:off x="6263661" y="4634111"/>
            <a:ext cx="612668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600" dirty="0" smtClean="0"/>
              <a:t>2. </a:t>
            </a:r>
            <a:r>
              <a:rPr lang="ko-KR" altLang="en-US" sz="1600" dirty="0" smtClean="0"/>
              <a:t>수정</a:t>
            </a:r>
            <a:endParaRPr lang="ko-KR" altLang="en-US" sz="1600" dirty="0"/>
          </a:p>
        </p:txBody>
      </p:sp>
      <p:sp>
        <p:nvSpPr>
          <p:cNvPr id="37" name="직사각형 36"/>
          <p:cNvSpPr/>
          <p:nvPr/>
        </p:nvSpPr>
        <p:spPr>
          <a:xfrm>
            <a:off x="7092280" y="5093652"/>
            <a:ext cx="1684115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4.</a:t>
            </a:r>
            <a:r>
              <a:rPr lang="ko-KR" altLang="en-US" sz="1600" dirty="0" smtClean="0"/>
              <a:t>데이터 수정 후 실행수정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05776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의존관계의 약화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 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80370" y="627532"/>
            <a:ext cx="8153400" cy="4896544"/>
          </a:xfrm>
        </p:spPr>
        <p:txBody>
          <a:bodyPr/>
          <a:lstStyle/>
          <a:p>
            <a:r>
              <a:rPr lang="ko-KR" altLang="en-US" sz="1800" dirty="0" smtClean="0"/>
              <a:t>별도의 클래스로 분리했으나 </a:t>
            </a:r>
            <a:r>
              <a:rPr lang="en-US" altLang="ko-KR" sz="1800" dirty="0" err="1" smtClean="0"/>
              <a:t>UserDao</a:t>
            </a:r>
            <a:r>
              <a:rPr lang="ko-KR" altLang="en-US" sz="1800" dirty="0" smtClean="0"/>
              <a:t>에서 별도의 클래스명과 </a:t>
            </a:r>
            <a:r>
              <a:rPr lang="ko-KR" altLang="en-US" sz="1800" dirty="0" err="1" smtClean="0"/>
              <a:t>메소드명을</a:t>
            </a:r>
            <a:r>
              <a:rPr lang="ko-KR" altLang="en-US" sz="1800" dirty="0" smtClean="0"/>
              <a:t> 알아야 하므로 </a:t>
            </a:r>
            <a:r>
              <a:rPr lang="en-US" altLang="ko-KR" sz="1800" dirty="0" err="1" smtClean="0"/>
              <a:t>UserDao</a:t>
            </a:r>
            <a:r>
              <a:rPr lang="ko-KR" altLang="en-US" sz="1800" dirty="0" smtClean="0"/>
              <a:t> 소스코드를 제공해야 함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인터페이스 </a:t>
            </a:r>
            <a:r>
              <a:rPr lang="ko-KR" altLang="en-US" dirty="0" smtClean="0"/>
              <a:t>도입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sz="1600" dirty="0" smtClean="0">
                <a:solidFill>
                  <a:srgbClr val="0000FF"/>
                </a:solidFill>
              </a:rPr>
              <a:t>의존관계의 </a:t>
            </a:r>
            <a:r>
              <a:rPr lang="ko-KR" altLang="en-US" sz="1600" dirty="0" smtClean="0">
                <a:solidFill>
                  <a:srgbClr val="0000FF"/>
                </a:solidFill>
              </a:rPr>
              <a:t>약화를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</a:rPr>
              <a:t>위해 별도의 클래스를 인터페이스와 구현 클래스로 나누어 구현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70744" y="1412775"/>
            <a:ext cx="6408712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err="1"/>
              <a:t>SimpleConnection</a:t>
            </a:r>
            <a:r>
              <a:rPr lang="en-US" altLang="ko-KR" b="1" dirty="0"/>
              <a:t> </a:t>
            </a:r>
            <a:r>
              <a:rPr lang="en-US" altLang="ko-KR" b="1" dirty="0" smtClean="0"/>
              <a:t> </a:t>
            </a:r>
            <a:r>
              <a:rPr lang="en-US" altLang="ko-KR" dirty="0" err="1" smtClean="0"/>
              <a:t>simpleConnection</a:t>
            </a:r>
            <a:r>
              <a:rPr lang="en-US" altLang="ko-KR" dirty="0" smtClean="0"/>
              <a:t> </a:t>
            </a:r>
            <a:r>
              <a:rPr lang="en-US" altLang="ko-KR" dirty="0"/>
              <a:t>= </a:t>
            </a:r>
            <a:r>
              <a:rPr lang="en-US" altLang="ko-KR" b="1" dirty="0"/>
              <a:t>new </a:t>
            </a:r>
            <a:r>
              <a:rPr lang="en-US" altLang="ko-KR" b="1" dirty="0" err="1"/>
              <a:t>SimpleConnection</a:t>
            </a:r>
            <a:r>
              <a:rPr lang="en-US" altLang="ko-KR" b="1" dirty="0" smtClean="0"/>
              <a:t>();</a:t>
            </a:r>
          </a:p>
          <a:p>
            <a:r>
              <a:rPr lang="en-US" altLang="ko-KR" dirty="0"/>
              <a:t>Connection conn = </a:t>
            </a:r>
            <a:r>
              <a:rPr lang="en-US" altLang="ko-KR" b="1" dirty="0" err="1"/>
              <a:t>simpleConnection.getConnection</a:t>
            </a:r>
            <a:r>
              <a:rPr lang="en-US" altLang="ko-KR" b="1" dirty="0"/>
              <a:t>(</a:t>
            </a:r>
            <a:r>
              <a:rPr lang="en-US" altLang="ko-KR" dirty="0"/>
              <a:t>);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1259632" y="3370163"/>
            <a:ext cx="6408712" cy="2075062"/>
            <a:chOff x="1043608" y="2348880"/>
            <a:chExt cx="5832648" cy="1854303"/>
          </a:xfrm>
        </p:grpSpPr>
        <p:grpSp>
          <p:nvGrpSpPr>
            <p:cNvPr id="7" name="그룹 6"/>
            <p:cNvGrpSpPr/>
            <p:nvPr/>
          </p:nvGrpSpPr>
          <p:grpSpPr>
            <a:xfrm>
              <a:off x="4029844" y="3283084"/>
              <a:ext cx="1872208" cy="288032"/>
              <a:chOff x="4427984" y="980728"/>
              <a:chExt cx="1872208" cy="288032"/>
            </a:xfrm>
          </p:grpSpPr>
          <p:sp>
            <p:nvSpPr>
              <p:cNvPr id="25" name="직사각형 24"/>
              <p:cNvSpPr/>
              <p:nvPr/>
            </p:nvSpPr>
            <p:spPr>
              <a:xfrm>
                <a:off x="4427984" y="980728"/>
                <a:ext cx="1872208" cy="288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6" name="직선 연결선 25"/>
              <p:cNvCxnSpPr/>
              <p:nvPr/>
            </p:nvCxnSpPr>
            <p:spPr>
              <a:xfrm>
                <a:off x="4427984" y="1268760"/>
                <a:ext cx="187220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그룹 7"/>
            <p:cNvGrpSpPr/>
            <p:nvPr/>
          </p:nvGrpSpPr>
          <p:grpSpPr>
            <a:xfrm>
              <a:off x="3817248" y="2379360"/>
              <a:ext cx="2304256" cy="619491"/>
              <a:chOff x="755576" y="1386638"/>
              <a:chExt cx="1296144" cy="499590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755576" y="1628800"/>
                <a:ext cx="1296144" cy="2574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755576" y="1386638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ParentConnection</a:t>
                </a:r>
                <a:r>
                  <a:rPr lang="ko-KR" altLang="en-US" sz="14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3059832" y="3438145"/>
              <a:ext cx="1751052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21" name="직사각형 20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OChildConnection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5170924" y="3438145"/>
              <a:ext cx="1705332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19" name="직사각형 18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MChildConnection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이등변 삼각형 10"/>
            <p:cNvSpPr/>
            <p:nvPr/>
          </p:nvSpPr>
          <p:spPr>
            <a:xfrm>
              <a:off x="4890512" y="302476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직선 연결선 11"/>
            <p:cNvCxnSpPr>
              <a:stCxn id="11" idx="3"/>
              <a:endCxn id="25" idx="0"/>
            </p:cNvCxnSpPr>
            <p:nvPr/>
          </p:nvCxnSpPr>
          <p:spPr>
            <a:xfrm>
              <a:off x="4962520" y="3168784"/>
              <a:ext cx="3428" cy="114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그룹 12"/>
            <p:cNvGrpSpPr/>
            <p:nvPr/>
          </p:nvGrpSpPr>
          <p:grpSpPr>
            <a:xfrm>
              <a:off x="1043608" y="2348880"/>
              <a:ext cx="1440160" cy="1296144"/>
              <a:chOff x="755576" y="1370965"/>
              <a:chExt cx="1296144" cy="1045277"/>
            </a:xfrm>
          </p:grpSpPr>
          <p:sp>
            <p:nvSpPr>
              <p:cNvPr id="16" name="직사각형 15"/>
              <p:cNvSpPr/>
              <p:nvPr/>
            </p:nvSpPr>
            <p:spPr>
              <a:xfrm>
                <a:off x="755576" y="1835533"/>
                <a:ext cx="1296144" cy="58070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get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</a:p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main()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755576" y="1370965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755576" y="1603249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chemeClr val="tx1"/>
                    </a:solidFill>
                  </a:rPr>
                  <a:t>parent Connection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" name="직선 화살표 연결선 13"/>
            <p:cNvCxnSpPr>
              <a:stCxn id="18" idx="3"/>
            </p:cNvCxnSpPr>
            <p:nvPr/>
          </p:nvCxnSpPr>
          <p:spPr>
            <a:xfrm>
              <a:off x="2483768" y="2780928"/>
              <a:ext cx="12961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그룹 31"/>
          <p:cNvGrpSpPr/>
          <p:nvPr/>
        </p:nvGrpSpPr>
        <p:grpSpPr>
          <a:xfrm>
            <a:off x="7436606" y="3095548"/>
            <a:ext cx="1382191" cy="769920"/>
            <a:chOff x="7379456" y="2238292"/>
            <a:chExt cx="1382191" cy="769920"/>
          </a:xfrm>
        </p:grpSpPr>
        <p:sp>
          <p:nvSpPr>
            <p:cNvPr id="27" name="직사각형 26"/>
            <p:cNvSpPr/>
            <p:nvPr/>
          </p:nvSpPr>
          <p:spPr>
            <a:xfrm>
              <a:off x="7379456" y="2580684"/>
              <a:ext cx="1382191" cy="4275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 err="1">
                  <a:solidFill>
                    <a:srgbClr val="0000FF"/>
                  </a:solidFill>
                </a:rPr>
                <a:t>getConnection</a:t>
              </a:r>
              <a:r>
                <a:rPr lang="en-US" altLang="ko-KR" sz="1200" b="1" dirty="0">
                  <a:solidFill>
                    <a:srgbClr val="0000FF"/>
                  </a:solidFill>
                </a:rPr>
                <a:t>()</a:t>
              </a: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379456" y="2238292"/>
              <a:ext cx="1382191" cy="2624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chemeClr val="tx1"/>
                  </a:solidFill>
                </a:rPr>
                <a:t>SimpleConnection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379456" y="2501913"/>
              <a:ext cx="1382191" cy="839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아래쪽 화살표 30"/>
          <p:cNvSpPr/>
          <p:nvPr/>
        </p:nvSpPr>
        <p:spPr>
          <a:xfrm rot="3129554">
            <a:off x="6930229" y="3481901"/>
            <a:ext cx="280048" cy="4242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34560"/>
            <a:ext cx="6537014" cy="113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827584" y="5661248"/>
            <a:ext cx="77380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인터페이스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추상메서드로만</a:t>
            </a:r>
            <a:r>
              <a:rPr lang="ko-KR" altLang="en-US" dirty="0" smtClean="0"/>
              <a:t> 구성된 클래스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ko-KR" altLang="en-US" dirty="0" smtClean="0"/>
              <a:t>추상 </a:t>
            </a:r>
            <a:r>
              <a:rPr lang="ko-KR" altLang="en-US" dirty="0" err="1" smtClean="0"/>
              <a:t>메서드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메소드는</a:t>
            </a:r>
            <a:r>
              <a:rPr lang="ko-KR" altLang="en-US" dirty="0" smtClean="0"/>
              <a:t> </a:t>
            </a:r>
            <a:r>
              <a:rPr lang="ko-KR" altLang="en-US" dirty="0" err="1"/>
              <a:t>선언부와</a:t>
            </a:r>
            <a:r>
              <a:rPr lang="ko-KR" altLang="en-US" dirty="0"/>
              <a:t> </a:t>
            </a:r>
            <a:r>
              <a:rPr lang="ko-KR" altLang="en-US" dirty="0" err="1" smtClean="0"/>
              <a:t>구현부</a:t>
            </a:r>
            <a:r>
              <a:rPr lang="en-US" altLang="ko-KR" dirty="0" smtClean="0"/>
              <a:t>(</a:t>
            </a:r>
            <a:r>
              <a:rPr lang="ko-KR" altLang="en-US" dirty="0" smtClean="0"/>
              <a:t>몸체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</a:t>
            </a:r>
            <a:r>
              <a:rPr lang="ko-KR" altLang="en-US" dirty="0"/>
              <a:t>구성되어 </a:t>
            </a:r>
            <a:r>
              <a:rPr lang="ko-KR" altLang="en-US" dirty="0" smtClean="0"/>
              <a:t>있으며 선언부만 </a:t>
            </a:r>
            <a:r>
              <a:rPr lang="ko-KR" altLang="en-US" dirty="0"/>
              <a:t>작성하고 </a:t>
            </a:r>
            <a:r>
              <a:rPr lang="ko-KR" altLang="en-US" dirty="0" err="1"/>
              <a:t>구현부는</a:t>
            </a:r>
            <a:r>
              <a:rPr lang="ko-KR" altLang="en-US" dirty="0"/>
              <a:t> 작성하지 </a:t>
            </a:r>
            <a:r>
              <a:rPr lang="ko-KR" altLang="en-US" dirty="0" smtClean="0"/>
              <a:t>않은 </a:t>
            </a:r>
            <a:r>
              <a:rPr lang="ko-KR" altLang="en-US" dirty="0" err="1" smtClean="0"/>
              <a:t>메서드</a:t>
            </a:r>
            <a:endParaRPr lang="en-US" altLang="ko-KR" dirty="0" smtClean="0"/>
          </a:p>
          <a:p>
            <a:r>
              <a:rPr lang="ko-KR" altLang="en-US" dirty="0" smtClean="0"/>
              <a:t>              </a:t>
            </a:r>
            <a:r>
              <a:rPr lang="ko-KR" altLang="en-US" dirty="0" err="1" smtClean="0"/>
              <a:t>메소드의</a:t>
            </a:r>
            <a:r>
              <a:rPr lang="ko-KR" altLang="en-US" dirty="0" smtClean="0"/>
              <a:t> </a:t>
            </a:r>
            <a:r>
              <a:rPr lang="ko-KR" altLang="en-US" dirty="0"/>
              <a:t>내용이 상속받는 클래스에 따라 </a:t>
            </a:r>
            <a:r>
              <a:rPr lang="ko-KR" altLang="en-US" dirty="0" smtClean="0"/>
              <a:t>달라지는 경우 선언부만 작성하고 </a:t>
            </a:r>
            <a:r>
              <a:rPr lang="ko-KR" altLang="en-US" dirty="0" err="1" smtClean="0"/>
              <a:t>구현부는</a:t>
            </a:r>
            <a:r>
              <a:rPr lang="ko-KR" altLang="en-US" dirty="0" smtClean="0"/>
              <a:t> 상속된 클래스에서 구현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858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4" y="881658"/>
            <a:ext cx="4535643" cy="432048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인터페이스와 </a:t>
            </a:r>
            <a:r>
              <a:rPr lang="ko-KR" altLang="en-US" dirty="0" smtClean="0"/>
              <a:t>구현클래스 </a:t>
            </a:r>
            <a:r>
              <a:rPr lang="ko-KR" altLang="en-US" dirty="0" smtClean="0"/>
              <a:t>생성  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836712"/>
            <a:ext cx="3168352" cy="107721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spring5 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package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내용 복사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interface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ko-KR" altLang="en-US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우클릭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&gt;new&gt;interface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99" y="2249810"/>
            <a:ext cx="5346821" cy="213938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84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3" y="2805388"/>
            <a:ext cx="6455901" cy="351347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인터페이스와 </a:t>
            </a:r>
            <a:r>
              <a:rPr lang="ko-KR" altLang="en-US" dirty="0" smtClean="0"/>
              <a:t>구현클래스 </a:t>
            </a:r>
            <a:r>
              <a:rPr lang="ko-KR" altLang="en-US" dirty="0" smtClean="0"/>
              <a:t>생성  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883920"/>
            <a:ext cx="4124811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구현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OcChildConnection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pPr marL="342900" indent="-342900">
              <a:buAutoNum type="arabicPeriod"/>
            </a:pP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우클릭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&gt;new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&gt;class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10" y="836712"/>
            <a:ext cx="4247413" cy="403244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직선 화살표 연결선 4"/>
          <p:cNvCxnSpPr/>
          <p:nvPr/>
        </p:nvCxnSpPr>
        <p:spPr>
          <a:xfrm flipH="1">
            <a:off x="8352420" y="3224783"/>
            <a:ext cx="144016" cy="43204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8028384" y="3212976"/>
            <a:ext cx="792088" cy="18002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467544" y="4149080"/>
            <a:ext cx="1008112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8279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2" y="836712"/>
            <a:ext cx="6922988" cy="493628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인터페이스를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활용한 </a:t>
            </a:r>
            <a:r>
              <a:rPr lang="en-US" altLang="ko-KR" dirty="0" err="1" smtClean="0"/>
              <a:t>UserDao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758875" y="2053604"/>
            <a:ext cx="6095280" cy="146400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240535" y="2564904"/>
            <a:ext cx="4839816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u="sng" dirty="0" err="1" smtClean="0">
                <a:solidFill>
                  <a:srgbClr val="0000FF"/>
                </a:solidFill>
              </a:rPr>
              <a:t>ParentConnection</a:t>
            </a:r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parentConnection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</a:t>
            </a:r>
            <a:r>
              <a:rPr lang="en-US" altLang="ko-KR" sz="1400" b="1" dirty="0"/>
              <a:t>new </a:t>
            </a:r>
            <a:r>
              <a:rPr lang="en-US" altLang="ko-KR" sz="1400" b="1" dirty="0" err="1">
                <a:solidFill>
                  <a:srgbClr val="0000FF"/>
                </a:solidFill>
              </a:rPr>
              <a:t>OChildConnection</a:t>
            </a:r>
            <a:r>
              <a:rPr lang="en-US" altLang="ko-KR" sz="1400" b="1" dirty="0">
                <a:solidFill>
                  <a:srgbClr val="0000FF"/>
                </a:solidFill>
              </a:rPr>
              <a:t>(</a:t>
            </a:r>
            <a:r>
              <a:rPr lang="en-US" altLang="ko-KR" sz="1400" b="1" dirty="0"/>
              <a:t>);</a:t>
            </a:r>
            <a:endParaRPr lang="ko-KR" altLang="en-US" sz="1400" dirty="0"/>
          </a:p>
        </p:txBody>
      </p:sp>
      <p:sp>
        <p:nvSpPr>
          <p:cNvPr id="9" name="직사각형 8"/>
          <p:cNvSpPr/>
          <p:nvPr/>
        </p:nvSpPr>
        <p:spPr>
          <a:xfrm>
            <a:off x="5290120" y="808138"/>
            <a:ext cx="3602360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en-US" altLang="ko-KR" sz="1600" dirty="0"/>
              <a:t>LSP(The </a:t>
            </a:r>
            <a:r>
              <a:rPr lang="en-US" altLang="ko-KR" sz="1600" dirty="0" err="1"/>
              <a:t>Liskov</a:t>
            </a:r>
            <a:r>
              <a:rPr lang="en-US" altLang="ko-KR" sz="1600" dirty="0"/>
              <a:t> </a:t>
            </a:r>
            <a:r>
              <a:rPr lang="en-US" altLang="ko-KR" sz="1600" dirty="0" err="1"/>
              <a:t>Subtitution</a:t>
            </a:r>
            <a:r>
              <a:rPr lang="en-US" altLang="ko-KR" sz="1600" dirty="0"/>
              <a:t> Principle) </a:t>
            </a:r>
            <a:endParaRPr lang="en-US" altLang="ko-KR" sz="1600" dirty="0" smtClean="0"/>
          </a:p>
          <a:p>
            <a:pPr marL="0" lvl="1"/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자료형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가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자료형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 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T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의 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하위형이라면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필요한 프로그램의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속성의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변경 없이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자료형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 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T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의 객체를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자료형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 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S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의 객체로 교체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치환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할 수 있어야 한다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cxnSp>
        <p:nvCxnSpPr>
          <p:cNvPr id="10" name="직선 화살표 연결선 9"/>
          <p:cNvCxnSpPr>
            <a:cxnSpLocks noChangeShapeType="1"/>
          </p:cNvCxnSpPr>
          <p:nvPr/>
        </p:nvCxnSpPr>
        <p:spPr bwMode="auto">
          <a:xfrm flipH="1">
            <a:off x="3851920" y="1513820"/>
            <a:ext cx="1438200" cy="127178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4" name="TextBox 13"/>
          <p:cNvSpPr txBox="1"/>
          <p:nvPr/>
        </p:nvSpPr>
        <p:spPr>
          <a:xfrm>
            <a:off x="1475656" y="4316338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B050"/>
                </a:solidFill>
              </a:rPr>
              <a:t>나머지 코드는 그대로 </a:t>
            </a:r>
            <a:r>
              <a:rPr lang="en-US" altLang="ko-KR" dirty="0" smtClean="0">
                <a:solidFill>
                  <a:srgbClr val="00B050"/>
                </a:solidFill>
              </a:rPr>
              <a:t>…</a:t>
            </a:r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547" y="5772998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B050"/>
                </a:solidFill>
              </a:rPr>
              <a:t>나머지 코드는 그대로 </a:t>
            </a:r>
            <a:r>
              <a:rPr lang="en-US" altLang="ko-KR" dirty="0" smtClean="0">
                <a:solidFill>
                  <a:srgbClr val="00B050"/>
                </a:solidFill>
              </a:rPr>
              <a:t>…</a:t>
            </a:r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216080" y="4759890"/>
            <a:ext cx="1700039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데이터 수정 후 실행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0244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관계설정 책임의 분리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1019594" y="2371568"/>
            <a:ext cx="6433286" cy="2277432"/>
            <a:chOff x="1043608" y="2348880"/>
            <a:chExt cx="5832648" cy="1854303"/>
          </a:xfrm>
        </p:grpSpPr>
        <p:grpSp>
          <p:nvGrpSpPr>
            <p:cNvPr id="5" name="그룹 4"/>
            <p:cNvGrpSpPr/>
            <p:nvPr/>
          </p:nvGrpSpPr>
          <p:grpSpPr>
            <a:xfrm>
              <a:off x="4029844" y="3283084"/>
              <a:ext cx="1872208" cy="288032"/>
              <a:chOff x="4427984" y="980728"/>
              <a:chExt cx="1872208" cy="288032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4427984" y="980728"/>
                <a:ext cx="1872208" cy="288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4" name="직선 연결선 23"/>
              <p:cNvCxnSpPr/>
              <p:nvPr/>
            </p:nvCxnSpPr>
            <p:spPr>
              <a:xfrm>
                <a:off x="4427984" y="1268760"/>
                <a:ext cx="187220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그룹 5"/>
            <p:cNvGrpSpPr/>
            <p:nvPr/>
          </p:nvGrpSpPr>
          <p:grpSpPr>
            <a:xfrm>
              <a:off x="3817248" y="2379360"/>
              <a:ext cx="2304256" cy="619491"/>
              <a:chOff x="755576" y="1386638"/>
              <a:chExt cx="1296144" cy="499590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755576" y="1628800"/>
                <a:ext cx="1296144" cy="2574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755576" y="1386638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ParentConnection</a:t>
                </a:r>
                <a:r>
                  <a:rPr lang="ko-KR" altLang="en-US" sz="14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3059832" y="3438145"/>
              <a:ext cx="1751052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19" name="직사각형 18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err="1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OChildConnection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5170924" y="3438145"/>
              <a:ext cx="1705332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17" name="직사각형 16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err="1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MChildConnection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이등변 삼각형 8"/>
            <p:cNvSpPr/>
            <p:nvPr/>
          </p:nvSpPr>
          <p:spPr>
            <a:xfrm>
              <a:off x="4890512" y="302476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" name="직선 연결선 9"/>
            <p:cNvCxnSpPr>
              <a:stCxn id="9" idx="3"/>
              <a:endCxn id="23" idx="0"/>
            </p:cNvCxnSpPr>
            <p:nvPr/>
          </p:nvCxnSpPr>
          <p:spPr>
            <a:xfrm>
              <a:off x="4962520" y="3168784"/>
              <a:ext cx="3428" cy="114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그룹 10"/>
            <p:cNvGrpSpPr/>
            <p:nvPr/>
          </p:nvGrpSpPr>
          <p:grpSpPr>
            <a:xfrm>
              <a:off x="1043608" y="2348880"/>
              <a:ext cx="1440160" cy="1296144"/>
              <a:chOff x="755576" y="1370965"/>
              <a:chExt cx="1296144" cy="1045277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755576" y="1835533"/>
                <a:ext cx="1296144" cy="58070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main()</a:t>
                </a:r>
              </a:p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755576" y="1370965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755576" y="1603249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ParentConnection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" name="직선 화살표 연결선 11"/>
            <p:cNvCxnSpPr>
              <a:stCxn id="16" idx="3"/>
            </p:cNvCxnSpPr>
            <p:nvPr/>
          </p:nvCxnSpPr>
          <p:spPr>
            <a:xfrm>
              <a:off x="2483768" y="2780928"/>
              <a:ext cx="12961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>
              <a:stCxn id="14" idx="3"/>
              <a:endCxn id="19" idx="1"/>
            </p:cNvCxnSpPr>
            <p:nvPr/>
          </p:nvCxnSpPr>
          <p:spPr>
            <a:xfrm>
              <a:off x="2483768" y="3284985"/>
              <a:ext cx="576064" cy="68201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65200" y="946944"/>
            <a:ext cx="734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가 인터페이스 뿐만 아니라 구현 클래스까지 알아야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959148" y="1349400"/>
            <a:ext cx="6398344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u="sng" dirty="0" err="1" smtClean="0">
                <a:solidFill>
                  <a:srgbClr val="0000FF"/>
                </a:solidFill>
              </a:rPr>
              <a:t>ParentConnection</a:t>
            </a:r>
            <a:r>
              <a:rPr lang="en-US" altLang="ko-KR" dirty="0" smtClean="0"/>
              <a:t>  </a:t>
            </a:r>
            <a:r>
              <a:rPr lang="en-US" altLang="ko-KR" dirty="0" err="1" smtClean="0"/>
              <a:t>parentConnection</a:t>
            </a:r>
            <a:r>
              <a:rPr lang="en-US" altLang="ko-KR" dirty="0" smtClean="0"/>
              <a:t> </a:t>
            </a:r>
            <a:r>
              <a:rPr lang="en-US" altLang="ko-KR" dirty="0"/>
              <a:t>= </a:t>
            </a:r>
            <a:r>
              <a:rPr lang="en-US" altLang="ko-KR" b="1" dirty="0"/>
              <a:t>new </a:t>
            </a:r>
            <a:r>
              <a:rPr lang="en-US" altLang="ko-KR" b="1" dirty="0" err="1">
                <a:solidFill>
                  <a:srgbClr val="0000FF"/>
                </a:solidFill>
              </a:rPr>
              <a:t>OChildConnection</a:t>
            </a:r>
            <a:r>
              <a:rPr lang="en-US" altLang="ko-KR" b="1" dirty="0" smtClean="0">
                <a:solidFill>
                  <a:srgbClr val="0000FF"/>
                </a:solidFill>
              </a:rPr>
              <a:t>(</a:t>
            </a:r>
            <a:r>
              <a:rPr lang="en-US" altLang="ko-KR" b="1" dirty="0" smtClean="0"/>
              <a:t>);</a:t>
            </a:r>
          </a:p>
          <a:p>
            <a:r>
              <a:rPr lang="en-US" altLang="ko-KR" dirty="0"/>
              <a:t>Connection conn = </a:t>
            </a:r>
            <a:r>
              <a:rPr lang="en-US" altLang="ko-KR" dirty="0" err="1"/>
              <a:t>parentConnection.getConnection</a:t>
            </a:r>
            <a:r>
              <a:rPr lang="en-US" altLang="ko-KR" dirty="0"/>
              <a:t>();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3568" y="4797152"/>
            <a:ext cx="798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가 </a:t>
            </a:r>
            <a:r>
              <a:rPr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OChildConnection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구현 클래스까지 알아야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하기 때문</a:t>
            </a:r>
            <a:r>
              <a:rPr lang="en-US" altLang="ko-KR" dirty="0" smtClean="0"/>
              <a:t>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는 </a:t>
            </a:r>
            <a:r>
              <a:rPr lang="en-US" altLang="ko-KR" b="1" u="sng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ParentConnection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인터페이스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외에는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어떤 클래스와도 관계를 설정하지 않아야 한다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 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5355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관계설정 책임의 </a:t>
            </a:r>
            <a:r>
              <a:rPr lang="ko-KR" altLang="en-US" dirty="0" smtClean="0"/>
              <a:t>분리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58310" y="829137"/>
            <a:ext cx="8153400" cy="4896544"/>
          </a:xfrm>
        </p:spPr>
        <p:txBody>
          <a:bodyPr/>
          <a:lstStyle/>
          <a:p>
            <a:r>
              <a:rPr lang="en-US" altLang="ko-KR" sz="1800" dirty="0" err="1" smtClean="0"/>
              <a:t>UserDao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클래스의 </a:t>
            </a:r>
            <a:r>
              <a:rPr lang="en-US" altLang="ko-KR" sz="1800" dirty="0" smtClean="0"/>
              <a:t>main() </a:t>
            </a:r>
            <a:r>
              <a:rPr lang="ko-KR" altLang="en-US" sz="1800" dirty="0" err="1" smtClean="0"/>
              <a:t>메소드가</a:t>
            </a:r>
            <a:r>
              <a:rPr lang="ko-KR" altLang="en-US" sz="1800" dirty="0" smtClean="0"/>
              <a:t> </a:t>
            </a:r>
            <a:r>
              <a:rPr lang="en-US" altLang="ko-KR" sz="1800" dirty="0" err="1" smtClean="0"/>
              <a:t>UserDao</a:t>
            </a:r>
            <a:r>
              <a:rPr lang="ko-KR" altLang="en-US" sz="1800" dirty="0" smtClean="0"/>
              <a:t>를 사용하는 클라이언트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역할 </a:t>
            </a:r>
            <a:endParaRPr lang="en-US" altLang="ko-KR" sz="1800" dirty="0" smtClean="0"/>
          </a:p>
          <a:p>
            <a:r>
              <a:rPr lang="en-US" altLang="ko-KR" sz="1800" dirty="0" smtClean="0"/>
              <a:t>main() </a:t>
            </a:r>
            <a:r>
              <a:rPr lang="ko-KR" altLang="en-US" sz="1800" dirty="0" err="1" smtClean="0"/>
              <a:t>메서드를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클라이언트 클래스로 </a:t>
            </a:r>
            <a:r>
              <a:rPr lang="ko-KR" altLang="en-US" sz="1800" dirty="0" smtClean="0"/>
              <a:t>분리하고 여기서 </a:t>
            </a:r>
            <a:r>
              <a:rPr lang="en-US" altLang="ko-KR" sz="1800" dirty="0" err="1" smtClean="0"/>
              <a:t>UserDao</a:t>
            </a:r>
            <a:r>
              <a:rPr lang="ko-KR" altLang="en-US" sz="1800" dirty="0" smtClean="0"/>
              <a:t>와 </a:t>
            </a:r>
            <a:r>
              <a:rPr lang="en-US" altLang="ko-KR" sz="1800" dirty="0" err="1" smtClean="0"/>
              <a:t>ChildConnection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클래스와의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관계를 설정하는 기능 구현</a:t>
            </a:r>
            <a:endParaRPr lang="en-US" altLang="ko-KR" sz="1800" dirty="0" smtClean="0"/>
          </a:p>
          <a:p>
            <a:pPr marL="0" indent="0">
              <a:buNone/>
            </a:pPr>
            <a:endParaRPr lang="ko-KR" altLang="en-US" dirty="0"/>
          </a:p>
        </p:txBody>
      </p:sp>
      <p:grpSp>
        <p:nvGrpSpPr>
          <p:cNvPr id="62" name="그룹 61"/>
          <p:cNvGrpSpPr/>
          <p:nvPr/>
        </p:nvGrpSpPr>
        <p:grpSpPr>
          <a:xfrm>
            <a:off x="3329939" y="4632904"/>
            <a:ext cx="5637523" cy="1705712"/>
            <a:chOff x="1043608" y="2348880"/>
            <a:chExt cx="5832648" cy="1854303"/>
          </a:xfrm>
        </p:grpSpPr>
        <p:grpSp>
          <p:nvGrpSpPr>
            <p:cNvPr id="63" name="그룹 62"/>
            <p:cNvGrpSpPr/>
            <p:nvPr/>
          </p:nvGrpSpPr>
          <p:grpSpPr>
            <a:xfrm>
              <a:off x="4029844" y="3283084"/>
              <a:ext cx="1872208" cy="288032"/>
              <a:chOff x="4427984" y="980728"/>
              <a:chExt cx="1872208" cy="288032"/>
            </a:xfrm>
          </p:grpSpPr>
          <p:sp>
            <p:nvSpPr>
              <p:cNvPr id="81" name="직사각형 80"/>
              <p:cNvSpPr/>
              <p:nvPr/>
            </p:nvSpPr>
            <p:spPr>
              <a:xfrm>
                <a:off x="4427984" y="980728"/>
                <a:ext cx="1872208" cy="288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cxnSp>
            <p:nvCxnSpPr>
              <p:cNvPr id="82" name="직선 연결선 81"/>
              <p:cNvCxnSpPr/>
              <p:nvPr/>
            </p:nvCxnSpPr>
            <p:spPr>
              <a:xfrm>
                <a:off x="4427984" y="1268760"/>
                <a:ext cx="187220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그룹 63"/>
            <p:cNvGrpSpPr/>
            <p:nvPr/>
          </p:nvGrpSpPr>
          <p:grpSpPr>
            <a:xfrm>
              <a:off x="3817248" y="2379360"/>
              <a:ext cx="2304256" cy="619491"/>
              <a:chOff x="755576" y="1386638"/>
              <a:chExt cx="1296144" cy="499590"/>
            </a:xfrm>
          </p:grpSpPr>
          <p:sp>
            <p:nvSpPr>
              <p:cNvPr id="79" name="직사각형 78"/>
              <p:cNvSpPr/>
              <p:nvPr/>
            </p:nvSpPr>
            <p:spPr>
              <a:xfrm>
                <a:off x="755576" y="1628800"/>
                <a:ext cx="1296144" cy="2574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직사각형 79"/>
              <p:cNvSpPr/>
              <p:nvPr/>
            </p:nvSpPr>
            <p:spPr>
              <a:xfrm>
                <a:off x="755576" y="1386638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ParentConnection</a:t>
                </a:r>
                <a:r>
                  <a:rPr lang="ko-KR" altLang="en-US" sz="12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그룹 64"/>
            <p:cNvGrpSpPr/>
            <p:nvPr/>
          </p:nvGrpSpPr>
          <p:grpSpPr>
            <a:xfrm>
              <a:off x="3059832" y="3438145"/>
              <a:ext cx="1751052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77" name="직사각형 76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2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직사각형 77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OChildConnection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그룹 65"/>
            <p:cNvGrpSpPr/>
            <p:nvPr/>
          </p:nvGrpSpPr>
          <p:grpSpPr>
            <a:xfrm>
              <a:off x="5170924" y="3438145"/>
              <a:ext cx="1705332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75" name="직사각형 74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2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직사각형 75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MChildConnection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이등변 삼각형 66"/>
            <p:cNvSpPr/>
            <p:nvPr/>
          </p:nvSpPr>
          <p:spPr>
            <a:xfrm>
              <a:off x="4890512" y="302476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cxnSp>
          <p:nvCxnSpPr>
            <p:cNvPr id="68" name="직선 연결선 67"/>
            <p:cNvCxnSpPr>
              <a:stCxn id="67" idx="3"/>
              <a:endCxn id="81" idx="0"/>
            </p:cNvCxnSpPr>
            <p:nvPr/>
          </p:nvCxnSpPr>
          <p:spPr>
            <a:xfrm>
              <a:off x="4962520" y="3168784"/>
              <a:ext cx="3428" cy="114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그룹 68"/>
            <p:cNvGrpSpPr/>
            <p:nvPr/>
          </p:nvGrpSpPr>
          <p:grpSpPr>
            <a:xfrm>
              <a:off x="1043608" y="2348880"/>
              <a:ext cx="1440160" cy="1296144"/>
              <a:chOff x="755576" y="1370965"/>
              <a:chExt cx="1296144" cy="1045277"/>
            </a:xfrm>
          </p:grpSpPr>
          <p:sp>
            <p:nvSpPr>
              <p:cNvPr id="72" name="직사각형 71"/>
              <p:cNvSpPr/>
              <p:nvPr/>
            </p:nvSpPr>
            <p:spPr>
              <a:xfrm>
                <a:off x="755576" y="1835533"/>
                <a:ext cx="1296144" cy="58070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r>
                  <a:rPr lang="en-US" altLang="ko-KR" sz="1200" dirty="0" smtClean="0">
                    <a:solidFill>
                      <a:srgbClr val="0000FF"/>
                    </a:solidFill>
                  </a:rPr>
                  <a:t>main() </a:t>
                </a:r>
                <a:endParaRPr lang="ko-KR" altLang="en-US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3" name="직사각형 72"/>
              <p:cNvSpPr/>
              <p:nvPr/>
            </p:nvSpPr>
            <p:spPr>
              <a:xfrm>
                <a:off x="755576" y="1370965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직사각형 73"/>
              <p:cNvSpPr/>
              <p:nvPr/>
            </p:nvSpPr>
            <p:spPr>
              <a:xfrm>
                <a:off x="755576" y="1603249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ParentConnection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0" name="직선 화살표 연결선 69"/>
            <p:cNvCxnSpPr>
              <a:stCxn id="74" idx="3"/>
            </p:cNvCxnSpPr>
            <p:nvPr/>
          </p:nvCxnSpPr>
          <p:spPr>
            <a:xfrm>
              <a:off x="2483768" y="2780928"/>
              <a:ext cx="12961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화살표 연결선 70"/>
            <p:cNvCxnSpPr>
              <a:stCxn id="72" idx="3"/>
              <a:endCxn id="77" idx="1"/>
            </p:cNvCxnSpPr>
            <p:nvPr/>
          </p:nvCxnSpPr>
          <p:spPr>
            <a:xfrm>
              <a:off x="2483768" y="3284985"/>
              <a:ext cx="576064" cy="68201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3"/>
          <p:cNvGrpSpPr/>
          <p:nvPr/>
        </p:nvGrpSpPr>
        <p:grpSpPr>
          <a:xfrm>
            <a:off x="755576" y="1932831"/>
            <a:ext cx="7920880" cy="2304255"/>
            <a:chOff x="755576" y="1932831"/>
            <a:chExt cx="7920880" cy="2304255"/>
          </a:xfrm>
        </p:grpSpPr>
        <p:sp>
          <p:nvSpPr>
            <p:cNvPr id="85" name="직사각형 84"/>
            <p:cNvSpPr/>
            <p:nvPr/>
          </p:nvSpPr>
          <p:spPr>
            <a:xfrm>
              <a:off x="755576" y="1932831"/>
              <a:ext cx="7920880" cy="23042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1202910" y="2121890"/>
              <a:ext cx="7272808" cy="1866488"/>
              <a:chOff x="899592" y="2060848"/>
              <a:chExt cx="7272808" cy="1866488"/>
            </a:xfrm>
          </p:grpSpPr>
          <p:grpSp>
            <p:nvGrpSpPr>
              <p:cNvPr id="31" name="그룹 30"/>
              <p:cNvGrpSpPr/>
              <p:nvPr/>
            </p:nvGrpSpPr>
            <p:grpSpPr>
              <a:xfrm>
                <a:off x="899592" y="2060848"/>
                <a:ext cx="7272808" cy="1866488"/>
                <a:chOff x="539552" y="2066568"/>
                <a:chExt cx="7560840" cy="1854303"/>
              </a:xfrm>
            </p:grpSpPr>
            <p:grpSp>
              <p:nvGrpSpPr>
                <p:cNvPr id="37" name="그룹 36"/>
                <p:cNvGrpSpPr/>
                <p:nvPr/>
              </p:nvGrpSpPr>
              <p:grpSpPr>
                <a:xfrm>
                  <a:off x="5253980" y="3000772"/>
                  <a:ext cx="1872208" cy="288032"/>
                  <a:chOff x="4427984" y="980728"/>
                  <a:chExt cx="1872208" cy="288032"/>
                </a:xfrm>
              </p:grpSpPr>
              <p:sp>
                <p:nvSpPr>
                  <p:cNvPr id="60" name="직사각형 59"/>
                  <p:cNvSpPr/>
                  <p:nvPr/>
                </p:nvSpPr>
                <p:spPr>
                  <a:xfrm>
                    <a:off x="4427984" y="980728"/>
                    <a:ext cx="1872208" cy="2880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61" name="직선 연결선 60"/>
                  <p:cNvCxnSpPr/>
                  <p:nvPr/>
                </p:nvCxnSpPr>
                <p:spPr>
                  <a:xfrm>
                    <a:off x="4427984" y="1268760"/>
                    <a:ext cx="1872208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" name="그룹 37"/>
                <p:cNvGrpSpPr/>
                <p:nvPr/>
              </p:nvGrpSpPr>
              <p:grpSpPr>
                <a:xfrm>
                  <a:off x="5041384" y="2097048"/>
                  <a:ext cx="2304256" cy="619491"/>
                  <a:chOff x="755576" y="1386638"/>
                  <a:chExt cx="1296144" cy="499590"/>
                </a:xfrm>
              </p:grpSpPr>
              <p:sp>
                <p:nvSpPr>
                  <p:cNvPr id="58" name="직사각형 57"/>
                  <p:cNvSpPr/>
                  <p:nvPr/>
                </p:nvSpPr>
                <p:spPr>
                  <a:xfrm>
                    <a:off x="755576" y="1628800"/>
                    <a:ext cx="1296144" cy="2574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OChildConnection</a:t>
                    </a:r>
                    <a:r>
                      <a:rPr lang="en-US" altLang="ko-KR" sz="1400" dirty="0" smtClean="0">
                        <a:solidFill>
                          <a:schemeClr val="tx1"/>
                        </a:solidFill>
                      </a:rPr>
                      <a:t>()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직사각형 58"/>
                  <p:cNvSpPr/>
                  <p:nvPr/>
                </p:nvSpPr>
                <p:spPr>
                  <a:xfrm>
                    <a:off x="755576" y="1386638"/>
                    <a:ext cx="1296144" cy="232284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400" dirty="0" smtClean="0">
                        <a:solidFill>
                          <a:srgbClr val="0000FF"/>
                        </a:solidFill>
                      </a:rPr>
                      <a:t>interface </a:t>
                    </a:r>
                    <a:r>
                      <a:rPr lang="en-US" altLang="ko-KR" sz="1400" dirty="0" err="1" smtClean="0">
                        <a:solidFill>
                          <a:srgbClr val="0000FF"/>
                        </a:solidFill>
                      </a:rPr>
                      <a:t>Parent</a:t>
                    </a:r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Connection</a:t>
                    </a:r>
                    <a:r>
                      <a:rPr lang="ko-KR" altLang="en-US" sz="1400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9" name="그룹 38"/>
                <p:cNvGrpSpPr/>
                <p:nvPr/>
              </p:nvGrpSpPr>
              <p:grpSpPr>
                <a:xfrm>
                  <a:off x="4283968" y="3155833"/>
                  <a:ext cx="1751052" cy="765038"/>
                  <a:chOff x="755576" y="1312894"/>
                  <a:chExt cx="1296144" cy="616968"/>
                </a:xfrm>
                <a:solidFill>
                  <a:schemeClr val="bg1"/>
                </a:solidFill>
              </p:grpSpPr>
              <p:sp>
                <p:nvSpPr>
                  <p:cNvPr id="56" name="직사각형 55"/>
                  <p:cNvSpPr/>
                  <p:nvPr/>
                </p:nvSpPr>
                <p:spPr>
                  <a:xfrm>
                    <a:off x="755576" y="1548916"/>
                    <a:ext cx="1296144" cy="380946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getConnection</a:t>
                    </a:r>
                    <a:r>
                      <a:rPr lang="en-US" altLang="ko-KR" sz="1400" dirty="0" smtClean="0">
                        <a:solidFill>
                          <a:schemeClr val="tx1"/>
                        </a:solidFill>
                      </a:rPr>
                      <a:t>()</a:t>
                    </a:r>
                    <a:endParaRPr lang="ko-KR" altLang="en-US" sz="1400" dirty="0" smtClean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직사각형 56"/>
                  <p:cNvSpPr/>
                  <p:nvPr/>
                </p:nvSpPr>
                <p:spPr>
                  <a:xfrm>
                    <a:off x="755576" y="1312894"/>
                    <a:ext cx="1296144" cy="232284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OChildConnection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0" name="그룹 39"/>
                <p:cNvGrpSpPr/>
                <p:nvPr/>
              </p:nvGrpSpPr>
              <p:grpSpPr>
                <a:xfrm>
                  <a:off x="6395060" y="3155833"/>
                  <a:ext cx="1705332" cy="765038"/>
                  <a:chOff x="755576" y="1312894"/>
                  <a:chExt cx="1296144" cy="616968"/>
                </a:xfrm>
                <a:solidFill>
                  <a:schemeClr val="bg1"/>
                </a:solidFill>
              </p:grpSpPr>
              <p:sp>
                <p:nvSpPr>
                  <p:cNvPr id="54" name="직사각형 53"/>
                  <p:cNvSpPr/>
                  <p:nvPr/>
                </p:nvSpPr>
                <p:spPr>
                  <a:xfrm>
                    <a:off x="755576" y="1548916"/>
                    <a:ext cx="1296144" cy="380946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getConnection</a:t>
                    </a:r>
                    <a:r>
                      <a:rPr lang="en-US" altLang="ko-KR" sz="1400" dirty="0" smtClean="0">
                        <a:solidFill>
                          <a:schemeClr val="tx1"/>
                        </a:solidFill>
                      </a:rPr>
                      <a:t>()</a:t>
                    </a:r>
                    <a:endParaRPr lang="ko-KR" altLang="en-US" sz="1400" dirty="0" smtClean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직사각형 54"/>
                  <p:cNvSpPr/>
                  <p:nvPr/>
                </p:nvSpPr>
                <p:spPr>
                  <a:xfrm>
                    <a:off x="755576" y="1312894"/>
                    <a:ext cx="1296144" cy="232284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MChildConnection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1" name="이등변 삼각형 40"/>
                <p:cNvSpPr/>
                <p:nvPr/>
              </p:nvSpPr>
              <p:spPr>
                <a:xfrm>
                  <a:off x="6114648" y="2742456"/>
                  <a:ext cx="144016" cy="144016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42" name="직선 연결선 41"/>
                <p:cNvCxnSpPr>
                  <a:stCxn id="41" idx="3"/>
                  <a:endCxn id="60" idx="0"/>
                </p:cNvCxnSpPr>
                <p:nvPr/>
              </p:nvCxnSpPr>
              <p:spPr>
                <a:xfrm>
                  <a:off x="6186656" y="2886472"/>
                  <a:ext cx="3428" cy="1143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그룹 42"/>
                <p:cNvGrpSpPr/>
                <p:nvPr/>
              </p:nvGrpSpPr>
              <p:grpSpPr>
                <a:xfrm>
                  <a:off x="2627784" y="2066568"/>
                  <a:ext cx="1440160" cy="1224136"/>
                  <a:chOff x="755576" y="1370965"/>
                  <a:chExt cx="1296144" cy="987206"/>
                </a:xfrm>
              </p:grpSpPr>
              <p:sp>
                <p:nvSpPr>
                  <p:cNvPr id="51" name="직사각형 50"/>
                  <p:cNvSpPr/>
                  <p:nvPr/>
                </p:nvSpPr>
                <p:spPr>
                  <a:xfrm>
                    <a:off x="755576" y="1777462"/>
                    <a:ext cx="1296144" cy="580709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UserDao</a:t>
                    </a:r>
                    <a:r>
                      <a:rPr lang="en-US" altLang="ko-KR" sz="1400" dirty="0" smtClean="0">
                        <a:solidFill>
                          <a:schemeClr val="tx1"/>
                        </a:solidFill>
                      </a:rPr>
                      <a:t>()</a:t>
                    </a:r>
                  </a:p>
                  <a:p>
                    <a:r>
                      <a:rPr lang="en-US" altLang="ko-KR" sz="1400" dirty="0" smtClean="0">
                        <a:solidFill>
                          <a:schemeClr val="tx1"/>
                        </a:solidFill>
                      </a:rPr>
                      <a:t>add()</a:t>
                    </a:r>
                  </a:p>
                  <a:p>
                    <a:r>
                      <a:rPr lang="en-US" altLang="ko-KR" sz="1400" dirty="0" smtClean="0">
                        <a:solidFill>
                          <a:schemeClr val="tx1"/>
                        </a:solidFill>
                      </a:rPr>
                      <a:t>get()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" name="직사각형 51"/>
                  <p:cNvSpPr/>
                  <p:nvPr/>
                </p:nvSpPr>
                <p:spPr>
                  <a:xfrm>
                    <a:off x="755576" y="1370965"/>
                    <a:ext cx="1296144" cy="232284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UserDao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" name="직사각형 52"/>
                  <p:cNvSpPr/>
                  <p:nvPr/>
                </p:nvSpPr>
                <p:spPr>
                  <a:xfrm>
                    <a:off x="755576" y="1603249"/>
                    <a:ext cx="1296144" cy="17421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parentConnectio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44" name="직선 화살표 연결선 43"/>
                <p:cNvCxnSpPr>
                  <a:stCxn id="53" idx="3"/>
                </p:cNvCxnSpPr>
                <p:nvPr/>
              </p:nvCxnSpPr>
              <p:spPr>
                <a:xfrm>
                  <a:off x="4067944" y="2462612"/>
                  <a:ext cx="1008112" cy="3600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" name="그룹 44"/>
                <p:cNvGrpSpPr/>
                <p:nvPr/>
              </p:nvGrpSpPr>
              <p:grpSpPr>
                <a:xfrm>
                  <a:off x="539552" y="2161436"/>
                  <a:ext cx="1440160" cy="792089"/>
                  <a:chOff x="755576" y="1560230"/>
                  <a:chExt cx="1296144" cy="638781"/>
                </a:xfrm>
              </p:grpSpPr>
              <p:sp>
                <p:nvSpPr>
                  <p:cNvPr id="49" name="직사각형 48"/>
                  <p:cNvSpPr/>
                  <p:nvPr/>
                </p:nvSpPr>
                <p:spPr>
                  <a:xfrm>
                    <a:off x="755576" y="1792515"/>
                    <a:ext cx="1296144" cy="406496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" name="직사각형 49"/>
                  <p:cNvSpPr/>
                  <p:nvPr/>
                </p:nvSpPr>
                <p:spPr>
                  <a:xfrm>
                    <a:off x="755576" y="1560230"/>
                    <a:ext cx="1296144" cy="232284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UserDaoTest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46" name="직선 화살표 연결선 45"/>
                <p:cNvCxnSpPr>
                  <a:stCxn id="49" idx="3"/>
                </p:cNvCxnSpPr>
                <p:nvPr/>
              </p:nvCxnSpPr>
              <p:spPr>
                <a:xfrm>
                  <a:off x="1979712" y="2701498"/>
                  <a:ext cx="648072" cy="1314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직선 화살표 연결선 46"/>
                <p:cNvCxnSpPr/>
                <p:nvPr/>
              </p:nvCxnSpPr>
              <p:spPr>
                <a:xfrm>
                  <a:off x="1979712" y="2426608"/>
                  <a:ext cx="648072" cy="1314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자유형 47"/>
                <p:cNvSpPr/>
                <p:nvPr/>
              </p:nvSpPr>
              <p:spPr>
                <a:xfrm>
                  <a:off x="1219200" y="2964180"/>
                  <a:ext cx="3063240" cy="626110"/>
                </a:xfrm>
                <a:custGeom>
                  <a:avLst/>
                  <a:gdLst>
                    <a:gd name="connsiteX0" fmla="*/ 0 w 3063240"/>
                    <a:gd name="connsiteY0" fmla="*/ 0 h 626110"/>
                    <a:gd name="connsiteX1" fmla="*/ 236220 w 3063240"/>
                    <a:gd name="connsiteY1" fmla="*/ 289560 h 626110"/>
                    <a:gd name="connsiteX2" fmla="*/ 891540 w 3063240"/>
                    <a:gd name="connsiteY2" fmla="*/ 571500 h 626110"/>
                    <a:gd name="connsiteX3" fmla="*/ 3063240 w 3063240"/>
                    <a:gd name="connsiteY3" fmla="*/ 617220 h 626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63240" h="626110">
                      <a:moveTo>
                        <a:pt x="0" y="0"/>
                      </a:moveTo>
                      <a:cubicBezTo>
                        <a:pt x="43815" y="97155"/>
                        <a:pt x="87630" y="194310"/>
                        <a:pt x="236220" y="289560"/>
                      </a:cubicBezTo>
                      <a:cubicBezTo>
                        <a:pt x="384810" y="384810"/>
                        <a:pt x="420370" y="516890"/>
                        <a:pt x="891540" y="571500"/>
                      </a:cubicBezTo>
                      <a:cubicBezTo>
                        <a:pt x="1362710" y="626110"/>
                        <a:pt x="2212975" y="621665"/>
                        <a:pt x="3063240" y="61722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2483768" y="3314700"/>
                <a:ext cx="7970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rgbClr val="0000FF"/>
                    </a:solidFill>
                  </a:rPr>
                  <a:t>&lt;&lt;</a:t>
                </a:r>
                <a:r>
                  <a:rPr lang="ko-KR" altLang="en-US" sz="1200" dirty="0" smtClean="0">
                    <a:solidFill>
                      <a:srgbClr val="0000FF"/>
                    </a:solidFill>
                  </a:rPr>
                  <a:t>생성</a:t>
                </a:r>
                <a:r>
                  <a:rPr lang="en-US" altLang="ko-KR" sz="1200" dirty="0" smtClean="0">
                    <a:solidFill>
                      <a:srgbClr val="0000FF"/>
                    </a:solidFill>
                  </a:rPr>
                  <a:t>&gt;&gt;</a:t>
                </a:r>
                <a:endParaRPr lang="ko-KR" altLang="en-US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241456" y="2204864"/>
                <a:ext cx="55816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생성</a:t>
                </a:r>
                <a:r>
                  <a:rPr lang="en-US" altLang="ko-KR" sz="1000" dirty="0" smtClean="0">
                    <a:solidFill>
                      <a:srgbClr val="0000FF"/>
                    </a:solidFill>
                  </a:rPr>
                  <a:t>/</a:t>
                </a:r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제공</a:t>
                </a:r>
                <a:endParaRPr lang="ko-KR" alt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0604" y="2503944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사용</a:t>
                </a:r>
                <a:endParaRPr lang="ko-KR" alt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99992" y="2254012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사용</a:t>
                </a:r>
                <a:endParaRPr lang="ko-KR" altLang="en-US" sz="10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84" name="직사각형 83"/>
            <p:cNvSpPr/>
            <p:nvPr/>
          </p:nvSpPr>
          <p:spPr>
            <a:xfrm>
              <a:off x="1492242" y="2589554"/>
              <a:ext cx="8066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olidFill>
                    <a:srgbClr val="0000FF"/>
                  </a:solidFill>
                </a:rPr>
                <a:t>main() 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위쪽 화살표 4"/>
          <p:cNvSpPr/>
          <p:nvPr/>
        </p:nvSpPr>
        <p:spPr>
          <a:xfrm>
            <a:off x="5081741" y="4365104"/>
            <a:ext cx="786403" cy="2958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876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관계설정 책임의 </a:t>
            </a:r>
            <a:r>
              <a:rPr lang="ko-KR" altLang="en-US" dirty="0" smtClean="0"/>
              <a:t>분리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91208"/>
            <a:ext cx="7416824" cy="575323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115616" y="2132856"/>
            <a:ext cx="6840760" cy="72008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00192" y="3183051"/>
            <a:ext cx="2367882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사용될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DB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커넥션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객체 결정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7" name="직선 화살표 연결선 6"/>
          <p:cNvCxnSpPr>
            <a:cxnSpLocks noChangeShapeType="1"/>
            <a:stCxn id="6" idx="0"/>
          </p:cNvCxnSpPr>
          <p:nvPr/>
        </p:nvCxnSpPr>
        <p:spPr bwMode="auto">
          <a:xfrm flipH="1" flipV="1">
            <a:off x="6732240" y="2852936"/>
            <a:ext cx="751893" cy="33011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1" name="TextBox 10"/>
          <p:cNvSpPr txBox="1"/>
          <p:nvPr/>
        </p:nvSpPr>
        <p:spPr>
          <a:xfrm>
            <a:off x="5660626" y="439500"/>
            <a:ext cx="3168352" cy="13234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spring6  package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Spring5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UserDaoTest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main()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함수의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이동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5. User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데이터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4621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관계설정 책임의 분리</a:t>
            </a:r>
            <a:r>
              <a:rPr lang="en-US" altLang="ko-KR" dirty="0"/>
              <a:t>- </a:t>
            </a:r>
            <a:r>
              <a:rPr lang="en-US" altLang="ko-KR" sz="2400" dirty="0" smtClean="0">
                <a:solidFill>
                  <a:srgbClr val="0000FF"/>
                </a:solidFill>
              </a:rPr>
              <a:t>spring6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6840759" cy="370549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387" y="4825742"/>
            <a:ext cx="5744987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public static void main(String[] </a:t>
            </a:r>
            <a:r>
              <a:rPr lang="en-US" altLang="ko-KR" b="1" dirty="0" err="1">
                <a:solidFill>
                  <a:srgbClr val="FF0000"/>
                </a:solidFill>
              </a:rPr>
              <a:t>args</a:t>
            </a:r>
            <a:r>
              <a:rPr lang="en-US" altLang="ko-KR" b="1" dirty="0">
                <a:solidFill>
                  <a:srgbClr val="FF0000"/>
                </a:solidFill>
              </a:rPr>
              <a:t>) throws Exception </a:t>
            </a:r>
            <a:r>
              <a:rPr lang="en-US" altLang="ko-KR" b="1" dirty="0" smtClean="0">
                <a:solidFill>
                  <a:srgbClr val="FF0000"/>
                </a:solidFill>
              </a:rPr>
              <a:t>{</a:t>
            </a:r>
          </a:p>
          <a:p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}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480731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메인함수</a:t>
            </a:r>
            <a:r>
              <a:rPr lang="ko-KR" altLang="en-US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제거</a:t>
            </a:r>
            <a:endParaRPr lang="en-US" altLang="ko-KR" dirty="0" smtClean="0">
              <a:solidFill>
                <a:srgbClr val="FF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827584" y="1555517"/>
            <a:ext cx="5832648" cy="81241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613896" y="705470"/>
            <a:ext cx="2367882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클라이언트에서 보내주는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DB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커넥션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객체 사용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IoC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)</a:t>
            </a:r>
          </a:p>
        </p:txBody>
      </p:sp>
      <p:cxnSp>
        <p:nvCxnSpPr>
          <p:cNvPr id="9" name="직선 화살표 연결선 8"/>
          <p:cNvCxnSpPr>
            <a:cxnSpLocks noChangeShapeType="1"/>
          </p:cNvCxnSpPr>
          <p:nvPr/>
        </p:nvCxnSpPr>
        <p:spPr bwMode="auto">
          <a:xfrm flipH="1">
            <a:off x="5364088" y="1182392"/>
            <a:ext cx="1296144" cy="44640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66815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424936" cy="5688632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SOLID</a:t>
            </a:r>
          </a:p>
          <a:p>
            <a:pPr lvl="1"/>
            <a:r>
              <a:rPr lang="en-US" altLang="ko-KR" dirty="0" smtClean="0"/>
              <a:t>SRP(The Single Responsibility) :</a:t>
            </a:r>
            <a:r>
              <a:rPr lang="ko-KR" altLang="en-US" sz="1600" dirty="0" smtClean="0"/>
              <a:t>단일책임</a:t>
            </a:r>
            <a:r>
              <a:rPr lang="en-US" altLang="ko-KR" sz="1600" dirty="0" smtClean="0"/>
              <a:t> </a:t>
            </a:r>
          </a:p>
          <a:p>
            <a:pPr lvl="1"/>
            <a:r>
              <a:rPr lang="en-US" altLang="ko-KR" dirty="0" smtClean="0"/>
              <a:t>OCP(The Open Closed Principle) : </a:t>
            </a:r>
            <a:r>
              <a:rPr lang="ko-KR" altLang="en-US" sz="1600" dirty="0" smtClean="0"/>
              <a:t>개방폐쇄원칙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확장에는 개방 변경에는 폐쇄  </a:t>
            </a:r>
            <a:endParaRPr lang="en-US" altLang="ko-KR" sz="1600" dirty="0" smtClean="0"/>
          </a:p>
          <a:p>
            <a:pPr lvl="1"/>
            <a:r>
              <a:rPr lang="en-US" altLang="ko-KR" dirty="0" smtClean="0"/>
              <a:t>LSP(The </a:t>
            </a:r>
            <a:r>
              <a:rPr lang="en-US" altLang="ko-KR" dirty="0" err="1" smtClean="0"/>
              <a:t>Liskov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Subtitution</a:t>
            </a:r>
            <a:r>
              <a:rPr lang="en-US" altLang="ko-KR" dirty="0" smtClean="0"/>
              <a:t> Principle) :</a:t>
            </a:r>
            <a:r>
              <a:rPr lang="ko-KR" altLang="en-US" sz="1600" dirty="0" err="1" smtClean="0"/>
              <a:t>리스코프</a:t>
            </a:r>
            <a:r>
              <a:rPr lang="ko-KR" altLang="en-US" sz="1600" dirty="0" smtClean="0"/>
              <a:t> 치환 원칙- </a:t>
            </a:r>
            <a:r>
              <a:rPr lang="ko-KR" altLang="en-US" sz="1600" dirty="0" err="1" smtClean="0"/>
              <a:t>자료형</a:t>
            </a:r>
            <a:r>
              <a:rPr lang="ko-KR" altLang="en-US" sz="1600" dirty="0"/>
              <a:t> </a:t>
            </a:r>
            <a:r>
              <a:rPr lang="en-US" altLang="ko-KR" sz="1600" dirty="0" smtClean="0"/>
              <a:t>S</a:t>
            </a:r>
            <a:r>
              <a:rPr lang="ko-KR" altLang="en-US" sz="1600" dirty="0" smtClean="0"/>
              <a:t>가 </a:t>
            </a:r>
            <a:r>
              <a:rPr lang="ko-KR" altLang="en-US" sz="1600" dirty="0" err="1"/>
              <a:t>자료형</a:t>
            </a:r>
            <a:r>
              <a:rPr lang="ko-KR" altLang="en-US" sz="1600" dirty="0"/>
              <a:t> </a:t>
            </a:r>
            <a:r>
              <a:rPr lang="en-US" altLang="ko-KR" sz="1600" dirty="0" smtClean="0"/>
              <a:t>T</a:t>
            </a:r>
            <a:r>
              <a:rPr lang="ko-KR" altLang="en-US" sz="1600" dirty="0" smtClean="0"/>
              <a:t>의</a:t>
            </a:r>
            <a:r>
              <a:rPr lang="ko-KR" altLang="en-US" sz="1600" dirty="0"/>
              <a:t> </a:t>
            </a:r>
            <a:r>
              <a:rPr lang="ko-KR" altLang="en-US" sz="1600" dirty="0" err="1" smtClean="0"/>
              <a:t>하위형이라면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필요한 </a:t>
            </a:r>
            <a:r>
              <a:rPr lang="ko-KR" altLang="en-US" sz="1600" dirty="0" smtClean="0"/>
              <a:t>프로그램 속성의 </a:t>
            </a:r>
            <a:r>
              <a:rPr lang="ko-KR" altLang="en-US" sz="1600" dirty="0"/>
              <a:t>변경 없이 </a:t>
            </a:r>
            <a:r>
              <a:rPr lang="ko-KR" altLang="en-US" sz="1600" dirty="0" err="1"/>
              <a:t>자료형</a:t>
            </a:r>
            <a:r>
              <a:rPr lang="ko-KR" altLang="en-US" sz="1600" dirty="0"/>
              <a:t> </a:t>
            </a:r>
            <a:r>
              <a:rPr lang="en-US" altLang="ko-KR" sz="1600" dirty="0" smtClean="0"/>
              <a:t>T</a:t>
            </a:r>
            <a:r>
              <a:rPr lang="ko-KR" altLang="en-US" sz="1600" dirty="0" smtClean="0"/>
              <a:t>의 </a:t>
            </a:r>
            <a:r>
              <a:rPr lang="ko-KR" altLang="en-US" sz="1600" dirty="0"/>
              <a:t>객체를 </a:t>
            </a:r>
            <a:r>
              <a:rPr lang="ko-KR" altLang="en-US" sz="1600" dirty="0" err="1"/>
              <a:t>자료형</a:t>
            </a:r>
            <a:r>
              <a:rPr lang="ko-KR" altLang="en-US" sz="1600" dirty="0"/>
              <a:t> </a:t>
            </a:r>
            <a:r>
              <a:rPr lang="en-US" altLang="ko-KR" sz="1600" dirty="0" smtClean="0"/>
              <a:t>S</a:t>
            </a:r>
            <a:r>
              <a:rPr lang="ko-KR" altLang="en-US" sz="1600" dirty="0" smtClean="0"/>
              <a:t>의 </a:t>
            </a:r>
            <a:r>
              <a:rPr lang="ko-KR" altLang="en-US" sz="1600" dirty="0"/>
              <a:t>객체로 교체</a:t>
            </a:r>
            <a:r>
              <a:rPr lang="en-US" altLang="ko-KR" sz="1600" dirty="0"/>
              <a:t>(</a:t>
            </a:r>
            <a:r>
              <a:rPr lang="ko-KR" altLang="en-US" sz="1600" dirty="0"/>
              <a:t>치환</a:t>
            </a:r>
            <a:r>
              <a:rPr lang="en-US" altLang="ko-KR" sz="1600" dirty="0"/>
              <a:t>)</a:t>
            </a:r>
            <a:r>
              <a:rPr lang="ko-KR" altLang="en-US" sz="1600" dirty="0"/>
              <a:t>할 수 있어야 </a:t>
            </a:r>
            <a:r>
              <a:rPr lang="ko-KR" altLang="en-US" sz="1600" dirty="0" smtClean="0"/>
              <a:t>한다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en-US" altLang="ko-KR" dirty="0" smtClean="0"/>
              <a:t>ISP(The Interface Segregation </a:t>
            </a:r>
            <a:r>
              <a:rPr lang="en-US" altLang="ko-KR" dirty="0"/>
              <a:t>Principle</a:t>
            </a:r>
            <a:r>
              <a:rPr lang="en-US" altLang="ko-KR" dirty="0" smtClean="0"/>
              <a:t>) :</a:t>
            </a:r>
            <a:r>
              <a:rPr lang="ko-KR" altLang="en-US" sz="1600" dirty="0" smtClean="0"/>
              <a:t>인터페이스 분리원칙</a:t>
            </a:r>
            <a:r>
              <a:rPr lang="en-US" altLang="ko-KR" sz="1600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DIP( The Dependency Inversion Principle) :</a:t>
            </a:r>
            <a:r>
              <a:rPr lang="ko-KR" altLang="en-US" sz="1600" dirty="0" smtClean="0"/>
              <a:t>의존관계 역전 원칙</a:t>
            </a:r>
            <a:endParaRPr lang="en-US" altLang="ko-KR" sz="1600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>
                <a:solidFill>
                  <a:srgbClr val="0000FF"/>
                </a:solidFill>
              </a:rPr>
              <a:t>높은 응집도 와 낮은 결합도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1"/>
            <a:r>
              <a:rPr lang="ko-KR" altLang="en-US" dirty="0" smtClean="0"/>
              <a:t>하나의 클래스가 하나의 책임 만을 갖는다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r>
              <a:rPr lang="ko-KR" altLang="en-US" dirty="0">
                <a:solidFill>
                  <a:srgbClr val="0000FF"/>
                </a:solidFill>
                <a:sym typeface="Wingdings" pitchFamily="2" charset="2"/>
              </a:rPr>
              <a:t>전략 패턴</a:t>
            </a:r>
            <a:r>
              <a:rPr lang="en-US" altLang="ko-KR" dirty="0">
                <a:solidFill>
                  <a:srgbClr val="0000FF"/>
                </a:solidFill>
                <a:sym typeface="Wingdings" pitchFamily="2" charset="2"/>
              </a:rPr>
              <a:t>(strategy</a:t>
            </a:r>
            <a:r>
              <a:rPr lang="ko-KR" altLang="en-US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ko-KR" dirty="0">
                <a:solidFill>
                  <a:srgbClr val="0000FF"/>
                </a:solidFill>
                <a:sym typeface="Wingdings" pitchFamily="2" charset="2"/>
              </a:rPr>
              <a:t>pattern)</a:t>
            </a:r>
            <a:endParaRPr lang="ko-KR" altLang="en-US" dirty="0">
              <a:solidFill>
                <a:srgbClr val="0000FF"/>
              </a:solidFill>
            </a:endParaRPr>
          </a:p>
          <a:p>
            <a:pPr lvl="1"/>
            <a:r>
              <a:rPr lang="ko-KR" altLang="en-US" dirty="0"/>
              <a:t>클래스가 변경되어도 그 기능을 사용하는 클래스의 코드는 같이 수정할 필요가 </a:t>
            </a:r>
            <a:r>
              <a:rPr lang="ko-KR" altLang="en-US" dirty="0" smtClean="0"/>
              <a:t>없어지게 하는 </a:t>
            </a:r>
            <a:r>
              <a:rPr lang="ko-KR" altLang="en-US" dirty="0"/>
              <a:t>디자인패턴 </a:t>
            </a:r>
            <a:endParaRPr lang="en-US" altLang="ko-KR" dirty="0"/>
          </a:p>
          <a:p>
            <a:pPr lvl="1"/>
            <a:r>
              <a:rPr lang="ko-KR" altLang="en-US" dirty="0"/>
              <a:t>변경이</a:t>
            </a:r>
            <a:r>
              <a:rPr lang="en-US" altLang="ko-KR" dirty="0"/>
              <a:t> </a:t>
            </a:r>
            <a:r>
              <a:rPr lang="ko-KR" altLang="en-US" dirty="0"/>
              <a:t>필요한 알고리즘 부분을 인터페이스로 만들어 외부로 분리시키고 그 구현 클래스의 알고리즘을 필요에 따라 바꿔서 사용</a:t>
            </a:r>
            <a:endParaRPr lang="en-US" altLang="ko-KR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객체지향 설계원칙과 패턴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354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Framework </a:t>
            </a:r>
            <a:r>
              <a:rPr lang="ko-KR" altLang="en-US" b="1" dirty="0" smtClean="0">
                <a:solidFill>
                  <a:schemeClr val="accent6">
                    <a:lumMod val="50000"/>
                  </a:schemeClr>
                </a:solidFill>
              </a:rPr>
              <a:t>란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ko-KR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928992" cy="4464496"/>
          </a:xfrm>
        </p:spPr>
        <p:txBody>
          <a:bodyPr>
            <a:noAutofit/>
          </a:bodyPr>
          <a:lstStyle/>
          <a:p>
            <a:r>
              <a:rPr lang="en-US" altLang="ko-KR" sz="2400" dirty="0">
                <a:solidFill>
                  <a:srgbClr val="0000FF"/>
                </a:solidFill>
              </a:rPr>
              <a:t>Framework</a:t>
            </a:r>
            <a:r>
              <a:rPr lang="ko-KR" altLang="en-US" sz="2400" dirty="0" smtClean="0">
                <a:solidFill>
                  <a:srgbClr val="0000FF"/>
                </a:solidFill>
              </a:rPr>
              <a:t> </a:t>
            </a:r>
            <a:endParaRPr lang="en-US" altLang="ko-KR" sz="2400" dirty="0" smtClean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뼈대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뼈대 공사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골격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구조물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err="1" smtClean="0"/>
              <a:t>랄프</a:t>
            </a:r>
            <a:r>
              <a:rPr lang="ko-KR" altLang="en-US" dirty="0" smtClean="0"/>
              <a:t> </a:t>
            </a:r>
            <a:r>
              <a:rPr lang="ko-KR" altLang="en-US" dirty="0" err="1"/>
              <a:t>존슨</a:t>
            </a:r>
            <a:r>
              <a:rPr lang="en-US" altLang="ko-KR" dirty="0"/>
              <a:t>(Ralph Johnson) </a:t>
            </a:r>
            <a:r>
              <a:rPr lang="ko-KR" altLang="en-US" dirty="0" smtClean="0"/>
              <a:t>교수</a:t>
            </a:r>
            <a:endParaRPr lang="en-US" altLang="ko-KR" dirty="0" smtClean="0"/>
          </a:p>
          <a:p>
            <a:pPr lvl="2">
              <a:lnSpc>
                <a:spcPct val="150000"/>
              </a:lnSpc>
            </a:pPr>
            <a:r>
              <a:rPr lang="ko-KR" altLang="en-US" dirty="0" smtClean="0"/>
              <a:t>소프트웨어의 </a:t>
            </a:r>
            <a:r>
              <a:rPr lang="ko-KR" altLang="en-US" dirty="0"/>
              <a:t>구체적인 부분에 해당하는 설계와 구현을 재사용이 가능하게끔 일련의 협업화된 형태로 클래스들을 제공하는 </a:t>
            </a:r>
            <a:r>
              <a:rPr lang="ko-KR" altLang="en-US" dirty="0" smtClean="0"/>
              <a:t>것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소프트웨어의 특정문제 해결 또는 소프트웨어 제작을 편리하게 할 수 있도록 미리 뼈대를 이루는 클래스와 인터페이스를 제작하여 모아둔 것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특정문제를 해결하기 위한 디자인 패턴들을 모아 놓고 적용하기 쉽도록 구성하여 </a:t>
            </a:r>
            <a:r>
              <a:rPr lang="ko-KR" altLang="en-US" dirty="0"/>
              <a:t>개발자들이 </a:t>
            </a:r>
            <a:r>
              <a:rPr lang="ko-KR" altLang="en-US" dirty="0" smtClean="0"/>
              <a:t>쉽게 문제를 해결할 수 있도록 뼈대를 제공해주는 것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2089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제어의 역전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IoC</a:t>
            </a:r>
            <a:r>
              <a:rPr lang="en-US" altLang="ko-KR" dirty="0" smtClean="0"/>
              <a:t> : Inversion of Control)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977549" y="3146201"/>
            <a:ext cx="6993755" cy="2584244"/>
            <a:chOff x="1331640" y="1916832"/>
            <a:chExt cx="6299798" cy="2167861"/>
          </a:xfrm>
        </p:grpSpPr>
        <p:grpSp>
          <p:nvGrpSpPr>
            <p:cNvPr id="5" name="그룹 4"/>
            <p:cNvGrpSpPr/>
            <p:nvPr/>
          </p:nvGrpSpPr>
          <p:grpSpPr>
            <a:xfrm>
              <a:off x="5769084" y="2060848"/>
              <a:ext cx="1862354" cy="623562"/>
              <a:chOff x="755576" y="1386638"/>
              <a:chExt cx="1296144" cy="499590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755576" y="1628800"/>
                <a:ext cx="1296144" cy="2574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755576" y="1386638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200" dirty="0" err="1" smtClean="0">
                    <a:solidFill>
                      <a:srgbClr val="0000FF"/>
                    </a:solidFill>
                  </a:rPr>
                  <a:t>Parent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Connection</a:t>
                </a:r>
                <a:r>
                  <a:rPr lang="ko-KR" altLang="en-US" sz="12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5868144" y="3125728"/>
              <a:ext cx="1684345" cy="648073"/>
              <a:chOff x="755576" y="1312894"/>
              <a:chExt cx="1296144" cy="519229"/>
            </a:xfrm>
            <a:solidFill>
              <a:schemeClr val="bg1"/>
            </a:solidFill>
          </p:grpSpPr>
          <p:sp>
            <p:nvSpPr>
              <p:cNvPr id="30" name="직사각형 29"/>
              <p:cNvSpPr/>
              <p:nvPr/>
            </p:nvSpPr>
            <p:spPr>
              <a:xfrm>
                <a:off x="755576" y="1548916"/>
                <a:ext cx="1296144" cy="283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OChildConnectionr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이등변 삼각형 6"/>
            <p:cNvSpPr/>
            <p:nvPr/>
          </p:nvSpPr>
          <p:spPr>
            <a:xfrm flipH="1">
              <a:off x="6637372" y="2708920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cxnSp>
          <p:nvCxnSpPr>
            <p:cNvPr id="8" name="직선 연결선 7"/>
            <p:cNvCxnSpPr>
              <a:stCxn id="7" idx="3"/>
              <a:endCxn id="31" idx="0"/>
            </p:cNvCxnSpPr>
            <p:nvPr/>
          </p:nvCxnSpPr>
          <p:spPr>
            <a:xfrm>
              <a:off x="6709380" y="2852936"/>
              <a:ext cx="937" cy="2727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그룹 8"/>
            <p:cNvGrpSpPr/>
            <p:nvPr/>
          </p:nvGrpSpPr>
          <p:grpSpPr>
            <a:xfrm>
              <a:off x="3419872" y="1916832"/>
              <a:ext cx="1385297" cy="1232180"/>
              <a:chOff x="755576" y="1370965"/>
              <a:chExt cx="1296144" cy="987206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755576" y="1777462"/>
                <a:ext cx="1296144" cy="58070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get()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755576" y="1370965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755576" y="1603249"/>
                <a:ext cx="1296144" cy="1742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ParentConnection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" name="직선 화살표 연결선 9"/>
            <p:cNvCxnSpPr/>
            <p:nvPr/>
          </p:nvCxnSpPr>
          <p:spPr>
            <a:xfrm>
              <a:off x="4788024" y="2348880"/>
              <a:ext cx="969708" cy="36241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그룹 25"/>
            <p:cNvGrpSpPr/>
            <p:nvPr/>
          </p:nvGrpSpPr>
          <p:grpSpPr>
            <a:xfrm>
              <a:off x="1403648" y="2204864"/>
              <a:ext cx="1385297" cy="797294"/>
              <a:chOff x="755576" y="1560230"/>
              <a:chExt cx="1296144" cy="638781"/>
            </a:xfrm>
          </p:grpSpPr>
          <p:sp>
            <p:nvSpPr>
              <p:cNvPr id="25" name="직사각형 24"/>
              <p:cNvSpPr/>
              <p:nvPr/>
            </p:nvSpPr>
            <p:spPr>
              <a:xfrm>
                <a:off x="755576" y="1792515"/>
                <a:ext cx="1296144" cy="4064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UserDaoTest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" name="직선 화살표 연결선 11"/>
            <p:cNvCxnSpPr/>
            <p:nvPr/>
          </p:nvCxnSpPr>
          <p:spPr>
            <a:xfrm>
              <a:off x="2788945" y="2481775"/>
              <a:ext cx="623384" cy="1322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자유형 12"/>
            <p:cNvSpPr/>
            <p:nvPr/>
          </p:nvSpPr>
          <p:spPr>
            <a:xfrm>
              <a:off x="1553349" y="2964358"/>
              <a:ext cx="1362467" cy="630224"/>
            </a:xfrm>
            <a:custGeom>
              <a:avLst/>
              <a:gdLst>
                <a:gd name="connsiteX0" fmla="*/ 0 w 3063240"/>
                <a:gd name="connsiteY0" fmla="*/ 0 h 626110"/>
                <a:gd name="connsiteX1" fmla="*/ 236220 w 3063240"/>
                <a:gd name="connsiteY1" fmla="*/ 289560 h 626110"/>
                <a:gd name="connsiteX2" fmla="*/ 891540 w 3063240"/>
                <a:gd name="connsiteY2" fmla="*/ 571500 h 626110"/>
                <a:gd name="connsiteX3" fmla="*/ 3063240 w 3063240"/>
                <a:gd name="connsiteY3" fmla="*/ 617220 h 62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3240" h="626110">
                  <a:moveTo>
                    <a:pt x="0" y="0"/>
                  </a:moveTo>
                  <a:cubicBezTo>
                    <a:pt x="43815" y="97155"/>
                    <a:pt x="87630" y="194310"/>
                    <a:pt x="236220" y="289560"/>
                  </a:cubicBezTo>
                  <a:cubicBezTo>
                    <a:pt x="384810" y="384810"/>
                    <a:pt x="420370" y="516890"/>
                    <a:pt x="891540" y="571500"/>
                  </a:cubicBezTo>
                  <a:cubicBezTo>
                    <a:pt x="1362710" y="626110"/>
                    <a:pt x="2212975" y="621665"/>
                    <a:pt x="3063240" y="617220"/>
                  </a:cubicBezTo>
                </a:path>
              </a:pathLst>
            </a:custGeom>
            <a:ln w="28575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23728" y="3356992"/>
              <a:ext cx="3866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</a:rPr>
                <a:t>요청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71800" y="2276872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solidFill>
                    <a:srgbClr val="0000FF"/>
                  </a:solidFill>
                </a:rPr>
                <a:t>사용</a:t>
              </a:r>
              <a:endParaRPr lang="ko-KR" altLang="en-US" sz="1000" dirty="0">
                <a:solidFill>
                  <a:srgbClr val="0000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48064" y="2132856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solidFill>
                    <a:srgbClr val="0000FF"/>
                  </a:solidFill>
                </a:rPr>
                <a:t>사용</a:t>
              </a:r>
              <a:endParaRPr lang="ko-KR" altLang="en-US" sz="1000" dirty="0">
                <a:solidFill>
                  <a:srgbClr val="0000FF"/>
                </a:solidFill>
              </a:endParaRPr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2941340" y="3436620"/>
              <a:ext cx="2376264" cy="648073"/>
              <a:chOff x="755576" y="1312894"/>
              <a:chExt cx="1296144" cy="519229"/>
            </a:xfrm>
            <a:solidFill>
              <a:schemeClr val="bg1"/>
            </a:solidFill>
          </p:grpSpPr>
          <p:sp>
            <p:nvSpPr>
              <p:cNvPr id="23" name="직사각형 22"/>
              <p:cNvSpPr/>
              <p:nvPr/>
            </p:nvSpPr>
            <p:spPr>
              <a:xfrm>
                <a:off x="755576" y="1548916"/>
                <a:ext cx="1296144" cy="283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 smtClean="0">
                    <a:solidFill>
                      <a:srgbClr val="0000FF"/>
                    </a:solidFill>
                    <a:latin typeface="Tw Cen MT" pitchFamily="34" charset="0"/>
                  </a:rPr>
                  <a:t>userDao</a:t>
                </a:r>
                <a:r>
                  <a:rPr lang="en-US" altLang="ko-KR" sz="1200" dirty="0" smtClean="0">
                    <a:solidFill>
                      <a:srgbClr val="0000FF"/>
                    </a:solidFill>
                    <a:latin typeface="Tw Cen MT" pitchFamily="34" charset="0"/>
                  </a:rPr>
                  <a:t>( ){ return: 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(new 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OChildConnection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()); }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DaoFatory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8" name="직선 화살표 연결선 17"/>
            <p:cNvCxnSpPr>
              <a:stCxn id="24" idx="3"/>
              <a:endCxn id="30" idx="1"/>
            </p:cNvCxnSpPr>
            <p:nvPr/>
          </p:nvCxnSpPr>
          <p:spPr>
            <a:xfrm>
              <a:off x="5317604" y="3581582"/>
              <a:ext cx="550540" cy="1547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381992" y="3326512"/>
              <a:ext cx="394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solidFill>
                    <a:srgbClr val="0000FF"/>
                  </a:solidFill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20" name="직선 화살표 연결선 19"/>
            <p:cNvCxnSpPr>
              <a:stCxn id="24" idx="0"/>
              <a:endCxn id="27" idx="2"/>
            </p:cNvCxnSpPr>
            <p:nvPr/>
          </p:nvCxnSpPr>
          <p:spPr>
            <a:xfrm flipH="1" flipV="1">
              <a:off x="4112521" y="3149012"/>
              <a:ext cx="16951" cy="28760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758952" y="3201928"/>
              <a:ext cx="388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solidFill>
                    <a:srgbClr val="0000FF"/>
                  </a:solidFill>
                </a:rPr>
                <a:t>생성</a:t>
              </a:r>
              <a:r>
                <a:rPr lang="en-US" altLang="ko-KR" sz="1000" dirty="0" smtClean="0">
                  <a:solidFill>
                    <a:srgbClr val="0000FF"/>
                  </a:solidFill>
                </a:rPr>
                <a:t> </a:t>
              </a:r>
              <a:endParaRPr lang="ko-KR" altLang="en-US" sz="1000" dirty="0">
                <a:solidFill>
                  <a:srgbClr val="0000FF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331640" y="2466608"/>
              <a:ext cx="1872208" cy="335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 err="1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UserDao</a:t>
              </a:r>
              <a:r>
                <a:rPr lang="en-US" altLang="ko-KR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 </a:t>
              </a:r>
              <a:r>
                <a:rPr lang="en-US" altLang="ko-KR" sz="1000" dirty="0" err="1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dao</a:t>
              </a:r>
              <a:r>
                <a:rPr lang="en-US" altLang="ko-KR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 =</a:t>
              </a:r>
            </a:p>
            <a:p>
              <a:r>
                <a:rPr lang="en-US" altLang="ko-KR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 new</a:t>
              </a:r>
              <a:r>
                <a:rPr lang="ko-KR" altLang="en-US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 </a:t>
              </a:r>
              <a:r>
                <a:rPr lang="en-US" altLang="ko-KR" sz="1000" dirty="0" err="1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DaoFactory</a:t>
              </a:r>
              <a:r>
                <a:rPr lang="en-US" altLang="ko-KR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().</a:t>
              </a:r>
              <a:r>
                <a:rPr lang="en-US" altLang="ko-KR" sz="1000" dirty="0" err="1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userDao</a:t>
              </a:r>
              <a:r>
                <a:rPr lang="en-US" altLang="ko-KR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();</a:t>
              </a: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560760" y="764704"/>
            <a:ext cx="818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제어의</a:t>
            </a:r>
            <a:r>
              <a:rPr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역전</a:t>
            </a:r>
            <a:r>
              <a:rPr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en-US" altLang="ko-KR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IoC</a:t>
            </a: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pPr marL="742950" lvl="1" indent="-28575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자신이</a:t>
            </a:r>
            <a:r>
              <a:rPr lang="en-US" altLang="ko-KR" sz="16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사용할 객체를 자신이 선택하거나 생성하지 않고</a:t>
            </a:r>
            <a:r>
              <a:rPr lang="en-US" altLang="ko-KR" sz="16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자신도 어떻게 </a:t>
            </a:r>
            <a:r>
              <a:rPr lang="ko-KR" altLang="en-US" sz="16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만들어지고 </a:t>
            </a:r>
            <a:r>
              <a:rPr lang="ko-KR" altLang="en-US" sz="16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사용될지 모른다</a:t>
            </a:r>
            <a:r>
              <a:rPr lang="en-US" altLang="ko-KR" sz="16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.(</a:t>
            </a:r>
            <a:r>
              <a:rPr lang="en-US" altLang="ko-KR" sz="160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UserDao</a:t>
            </a:r>
            <a:r>
              <a:rPr lang="en-US" altLang="ko-KR" sz="16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</a:p>
          <a:p>
            <a:pPr marL="742950" lvl="1" indent="-28575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main</a:t>
            </a:r>
            <a:r>
              <a:rPr lang="en-US" altLang="ko-KR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() </a:t>
            </a:r>
            <a:r>
              <a:rPr lang="ko-KR" altLang="en-US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을</a:t>
            </a:r>
            <a:r>
              <a:rPr lang="en-US" altLang="ko-KR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제외하고 모든 객체는 </a:t>
            </a:r>
            <a:r>
              <a:rPr lang="ko-KR" altLang="en-US" sz="16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위임받는</a:t>
            </a:r>
            <a:r>
              <a:rPr lang="ko-KR" altLang="en-US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제어 권한을 갖는 특별한 객체에 의해 결정되고 만들어 진다</a:t>
            </a:r>
            <a:r>
              <a:rPr lang="en-US" altLang="ko-KR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.(</a:t>
            </a:r>
            <a:r>
              <a:rPr lang="en-US" altLang="ko-KR" sz="16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DaoFactory</a:t>
            </a:r>
            <a:r>
              <a:rPr lang="en-US" altLang="ko-KR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  <a:r>
              <a:rPr lang="ko-KR" altLang="en-US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endParaRPr lang="ko-KR" altLang="en-US" sz="1600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UserDaoTest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는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테스트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모듈에 불과하나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객체를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결정하고 </a:t>
            </a:r>
            <a:r>
              <a:rPr lang="en-US" altLang="ko-KR" dirty="0" err="1">
                <a:latin typeface="HY강B" panose="02030600000101010101" pitchFamily="18" charset="-127"/>
                <a:ea typeface="HY강B" panose="02030600000101010101" pitchFamily="18" charset="-127"/>
              </a:rPr>
              <a:t>UserDao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로 연결하는 책임을  맡고 있으므로 분리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필요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itchFamily="2" charset="2"/>
              </a:rPr>
              <a:t> </a:t>
            </a:r>
            <a:r>
              <a:rPr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  <a:sym typeface="Wingdings" pitchFamily="2" charset="2"/>
              </a:rPr>
              <a:t>DaoFactory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21441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제어의 역전</a:t>
            </a:r>
            <a:r>
              <a:rPr lang="en-US" altLang="ko-KR" dirty="0"/>
              <a:t>(</a:t>
            </a:r>
            <a:r>
              <a:rPr lang="en-US" altLang="ko-KR" dirty="0" err="1" smtClean="0"/>
              <a:t>IoC</a:t>
            </a:r>
            <a:r>
              <a:rPr lang="en-US" altLang="ko-KR" dirty="0" smtClean="0"/>
              <a:t>) – 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7992888" cy="284386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259632" y="4077072"/>
            <a:ext cx="6359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팩토리</a:t>
            </a:r>
            <a:r>
              <a:rPr lang="ko-KR" altLang="en-US" b="1" dirty="0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 클래스에서 </a:t>
            </a:r>
            <a:r>
              <a:rPr lang="en-US" altLang="ko-KR" b="1" dirty="0" err="1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b="1" dirty="0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b="1" dirty="0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객체와 연결 객체 의존관계 설정 </a:t>
            </a:r>
            <a:endParaRPr lang="ko-KR" altLang="en-US" dirty="0">
              <a:solidFill>
                <a:srgbClr val="0033CC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6112" y="658575"/>
            <a:ext cx="3168352" cy="107721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spring7  package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Spring6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DaoFactory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main()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함수의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491868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제어의 역전</a:t>
            </a:r>
            <a:r>
              <a:rPr lang="en-US" altLang="ko-KR" dirty="0"/>
              <a:t>(</a:t>
            </a:r>
            <a:r>
              <a:rPr lang="en-US" altLang="ko-KR" dirty="0" err="1"/>
              <a:t>IoC</a:t>
            </a:r>
            <a:r>
              <a:rPr lang="en-US" altLang="ko-KR" dirty="0"/>
              <a:t>) – </a:t>
            </a:r>
            <a:r>
              <a:rPr lang="en-US" altLang="ko-KR" sz="2400" dirty="0" smtClean="0">
                <a:solidFill>
                  <a:srgbClr val="0000FF"/>
                </a:solidFill>
              </a:rPr>
              <a:t>spring7</a:t>
            </a:r>
            <a:endParaRPr lang="ko-KR" alt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3"/>
            <a:ext cx="7416824" cy="568554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043608" y="1988840"/>
            <a:ext cx="6912768" cy="93610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60581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Framework </a:t>
            </a:r>
            <a:r>
              <a:rPr lang="ko-KR" altLang="en-US" dirty="0" smtClean="0">
                <a:solidFill>
                  <a:schemeClr val="tx1"/>
                </a:solidFill>
              </a:rPr>
              <a:t>관련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용어 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87152" y="764982"/>
            <a:ext cx="8756848" cy="5646062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Refactoring : 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1"/>
            <a:r>
              <a:rPr lang="ko-KR" altLang="en-US" dirty="0" smtClean="0">
                <a:latin typeface="+mn-ea"/>
              </a:rPr>
              <a:t>기능에는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err="1">
                <a:latin typeface="+mn-ea"/>
              </a:rPr>
              <a:t>변화없이</a:t>
            </a:r>
            <a:r>
              <a:rPr lang="ko-KR" altLang="en-US" dirty="0">
                <a:latin typeface="+mn-ea"/>
              </a:rPr>
              <a:t> 내부구조를 변경해서 재구성하는 작업 </a:t>
            </a:r>
            <a:r>
              <a:rPr lang="en-US" altLang="ko-KR" dirty="0">
                <a:latin typeface="+mn-ea"/>
              </a:rPr>
              <a:t>– </a:t>
            </a:r>
            <a:r>
              <a:rPr lang="ko-KR" altLang="en-US" dirty="0">
                <a:latin typeface="+mn-ea"/>
              </a:rPr>
              <a:t>코드 내부설계 개선</a:t>
            </a:r>
            <a:endParaRPr lang="en-US" altLang="ko-KR" dirty="0">
              <a:latin typeface="+mn-ea"/>
            </a:endParaRPr>
          </a:p>
          <a:p>
            <a:endParaRPr lang="en-US" altLang="ko-KR" dirty="0">
              <a:solidFill>
                <a:srgbClr val="0000FF"/>
              </a:solidFill>
              <a:latin typeface="+mn-ea"/>
            </a:endParaRPr>
          </a:p>
          <a:p>
            <a:r>
              <a:rPr lang="en-US" altLang="ko-KR" dirty="0" smtClean="0">
                <a:solidFill>
                  <a:srgbClr val="0000FF"/>
                </a:solidFill>
              </a:rPr>
              <a:t>Bean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factory </a:t>
            </a:r>
            <a:r>
              <a:rPr lang="en-US" altLang="ko-KR" dirty="0" smtClean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dirty="0">
                <a:latin typeface="+mn-ea"/>
              </a:rPr>
              <a:t>객체의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생성 방법을 결정하고 그 방법에 따라 만들어진 객체를 반환하는 </a:t>
            </a:r>
            <a:r>
              <a:rPr lang="ko-KR" altLang="en-US" dirty="0" smtClean="0">
                <a:latin typeface="+mn-ea"/>
              </a:rPr>
              <a:t>객체</a:t>
            </a:r>
            <a:r>
              <a:rPr lang="en-US" altLang="ko-KR" dirty="0" smtClean="0">
                <a:latin typeface="+mn-ea"/>
              </a:rPr>
              <a:t>, Bean </a:t>
            </a:r>
            <a:r>
              <a:rPr lang="ko-KR" altLang="en-US" dirty="0" smtClean="0">
                <a:latin typeface="+mn-ea"/>
              </a:rPr>
              <a:t>의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생성과 설정 관리를 맡는 객체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err="1">
                <a:solidFill>
                  <a:srgbClr val="0000FF"/>
                </a:solidFill>
              </a:rPr>
              <a:t>DaoFactory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</a:p>
          <a:p>
            <a:endParaRPr lang="en-US" altLang="ko-KR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    </a:t>
            </a:r>
            <a:endParaRPr lang="en-US" altLang="ko-KR" dirty="0">
              <a:latin typeface="+mn-ea"/>
            </a:endParaRPr>
          </a:p>
          <a:p>
            <a:r>
              <a:rPr lang="ko-KR" altLang="en-US" dirty="0" smtClean="0">
                <a:solidFill>
                  <a:srgbClr val="0000FF"/>
                </a:solidFill>
                <a:latin typeface="+mn-ea"/>
              </a:rPr>
              <a:t>개방 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폐쇄의 원칙 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– </a:t>
            </a:r>
            <a:r>
              <a:rPr lang="ko-KR" altLang="en-US" dirty="0">
                <a:latin typeface="+mn-ea"/>
              </a:rPr>
              <a:t>클래스나 모듈은 확장에는 열려 </a:t>
            </a:r>
            <a:r>
              <a:rPr lang="ko-KR" altLang="en-US" dirty="0" smtClean="0">
                <a:latin typeface="+mn-ea"/>
              </a:rPr>
              <a:t>있어야 하고 </a:t>
            </a:r>
            <a:r>
              <a:rPr lang="ko-KR" altLang="en-US" dirty="0">
                <a:latin typeface="+mn-ea"/>
              </a:rPr>
              <a:t>변경에는 닫혀 </a:t>
            </a:r>
            <a:r>
              <a:rPr lang="ko-KR" altLang="en-US" dirty="0" smtClean="0">
                <a:latin typeface="+mn-ea"/>
              </a:rPr>
              <a:t>있어야 한다</a:t>
            </a:r>
            <a:r>
              <a:rPr lang="en-US" altLang="ko-KR" dirty="0">
                <a:latin typeface="+mn-ea"/>
              </a:rPr>
              <a:t>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64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Dependency </a:t>
            </a:r>
            <a:r>
              <a:rPr lang="ko-KR" altLang="en-US" dirty="0" smtClean="0"/>
              <a:t>정리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562794" y="1018066"/>
            <a:ext cx="1000794" cy="1250684"/>
            <a:chOff x="7236296" y="1124744"/>
            <a:chExt cx="1000794" cy="1250684"/>
          </a:xfrm>
        </p:grpSpPr>
        <p:sp>
          <p:nvSpPr>
            <p:cNvPr id="5" name="직사각형 4"/>
            <p:cNvSpPr/>
            <p:nvPr/>
          </p:nvSpPr>
          <p:spPr>
            <a:xfrm>
              <a:off x="7244580" y="1637058"/>
              <a:ext cx="992510" cy="7383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get()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main()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7236296" y="1124744"/>
              <a:ext cx="1000794" cy="4137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오른쪽 화살표 7"/>
          <p:cNvSpPr/>
          <p:nvPr/>
        </p:nvSpPr>
        <p:spPr>
          <a:xfrm>
            <a:off x="2002954" y="1530380"/>
            <a:ext cx="216024" cy="242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2654077" y="1007003"/>
            <a:ext cx="1296144" cy="1574756"/>
            <a:chOff x="7236296" y="1215042"/>
            <a:chExt cx="1000794" cy="1160386"/>
          </a:xfrm>
        </p:grpSpPr>
        <p:sp>
          <p:nvSpPr>
            <p:cNvPr id="10" name="직사각형 9"/>
            <p:cNvSpPr/>
            <p:nvPr/>
          </p:nvSpPr>
          <p:spPr>
            <a:xfrm>
              <a:off x="7244580" y="1637058"/>
              <a:ext cx="992510" cy="7383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get()</a:t>
              </a:r>
            </a:p>
            <a:p>
              <a:r>
                <a:rPr lang="en-US" altLang="ko-KR" sz="1400" b="1" dirty="0" err="1" smtClean="0">
                  <a:solidFill>
                    <a:srgbClr val="0000FF"/>
                  </a:solidFill>
                </a:rPr>
                <a:t>getConnection</a:t>
              </a:r>
              <a:endParaRPr lang="en-US" altLang="ko-KR" sz="1400" b="1" dirty="0" smtClean="0">
                <a:solidFill>
                  <a:srgbClr val="0000FF"/>
                </a:solidFill>
              </a:endParaRP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main()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236296" y="1215042"/>
              <a:ext cx="1000794" cy="3234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4919198" y="1096213"/>
            <a:ext cx="3015928" cy="1454150"/>
            <a:chOff x="5863951" y="673646"/>
            <a:chExt cx="3015928" cy="1454150"/>
          </a:xfrm>
        </p:grpSpPr>
        <p:sp>
          <p:nvSpPr>
            <p:cNvPr id="29" name="직사각형 28"/>
            <p:cNvSpPr/>
            <p:nvPr/>
          </p:nvSpPr>
          <p:spPr>
            <a:xfrm>
              <a:off x="5863951" y="673646"/>
              <a:ext cx="3015928" cy="14541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5940151" y="764704"/>
              <a:ext cx="1152129" cy="1235490"/>
              <a:chOff x="7236296" y="1215042"/>
              <a:chExt cx="1000794" cy="116038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8" name="직사각형 37"/>
              <p:cNvSpPr/>
              <p:nvPr/>
            </p:nvSpPr>
            <p:spPr>
              <a:xfrm>
                <a:off x="7244580" y="1681045"/>
                <a:ext cx="992510" cy="69438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main()</a:t>
                </a: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7236296" y="1215042"/>
                <a:ext cx="1000794" cy="32346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7244580" y="1539968"/>
                <a:ext cx="992510" cy="14107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err="1" smtClean="0">
                    <a:solidFill>
                      <a:schemeClr val="tx1"/>
                    </a:solidFill>
                  </a:rPr>
                  <a:t>simpleConnection</a:t>
                </a:r>
                <a:r>
                  <a:rPr lang="ko-KR" altLang="en-US" sz="11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그룹 32"/>
            <p:cNvGrpSpPr/>
            <p:nvPr/>
          </p:nvGrpSpPr>
          <p:grpSpPr>
            <a:xfrm>
              <a:off x="7380312" y="881018"/>
              <a:ext cx="1382191" cy="769920"/>
              <a:chOff x="7244580" y="1215042"/>
              <a:chExt cx="992510" cy="94896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5" name="직사각형 34"/>
              <p:cNvSpPr/>
              <p:nvPr/>
            </p:nvSpPr>
            <p:spPr>
              <a:xfrm>
                <a:off x="7244580" y="1637059"/>
                <a:ext cx="992510" cy="52695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 err="1">
                    <a:solidFill>
                      <a:srgbClr val="0000FF"/>
                    </a:solidFill>
                  </a:rPr>
                  <a:t>getConnection</a:t>
                </a:r>
                <a:r>
                  <a:rPr lang="en-US" altLang="ko-KR" sz="1200" b="1" dirty="0">
                    <a:solidFill>
                      <a:srgbClr val="0000FF"/>
                    </a:solidFill>
                  </a:rPr>
                  <a:t>()</a:t>
                </a:r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7244580" y="1215042"/>
                <a:ext cx="992510" cy="32346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SimpleConnection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7244580" y="1539969"/>
                <a:ext cx="992510" cy="10343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4" name="직선 화살표 연결선 33"/>
            <p:cNvCxnSpPr>
              <a:stCxn id="40" idx="3"/>
              <a:endCxn id="37" idx="1"/>
            </p:cNvCxnSpPr>
            <p:nvPr/>
          </p:nvCxnSpPr>
          <p:spPr>
            <a:xfrm>
              <a:off x="7092280" y="1185764"/>
              <a:ext cx="288032" cy="8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오른쪽 화살표 113"/>
          <p:cNvSpPr/>
          <p:nvPr/>
        </p:nvSpPr>
        <p:spPr>
          <a:xfrm>
            <a:off x="4354413" y="1617305"/>
            <a:ext cx="216024" cy="242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오른쪽 화살표 135"/>
          <p:cNvSpPr/>
          <p:nvPr/>
        </p:nvSpPr>
        <p:spPr>
          <a:xfrm rot="5400000">
            <a:off x="6637683" y="2733479"/>
            <a:ext cx="182464" cy="242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그룹 45"/>
          <p:cNvGrpSpPr/>
          <p:nvPr/>
        </p:nvGrpSpPr>
        <p:grpSpPr>
          <a:xfrm>
            <a:off x="5376579" y="3024387"/>
            <a:ext cx="3318561" cy="2078682"/>
            <a:chOff x="4832345" y="3024387"/>
            <a:chExt cx="3186520" cy="2078682"/>
          </a:xfrm>
        </p:grpSpPr>
        <p:sp>
          <p:nvSpPr>
            <p:cNvPr id="116" name="직사각형 115"/>
            <p:cNvSpPr/>
            <p:nvPr/>
          </p:nvSpPr>
          <p:spPr>
            <a:xfrm>
              <a:off x="4832345" y="3024387"/>
              <a:ext cx="3186520" cy="20786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7" name="그룹 116"/>
            <p:cNvGrpSpPr/>
            <p:nvPr/>
          </p:nvGrpSpPr>
          <p:grpSpPr>
            <a:xfrm>
              <a:off x="4908545" y="3160113"/>
              <a:ext cx="1152129" cy="1235490"/>
              <a:chOff x="7236296" y="1215042"/>
              <a:chExt cx="1000794" cy="116038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23" name="직사각형 122"/>
              <p:cNvSpPr/>
              <p:nvPr/>
            </p:nvSpPr>
            <p:spPr>
              <a:xfrm>
                <a:off x="7244580" y="1681045"/>
                <a:ext cx="992510" cy="69438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main()</a:t>
                </a:r>
              </a:p>
            </p:txBody>
          </p:sp>
          <p:sp>
            <p:nvSpPr>
              <p:cNvPr id="124" name="직사각형 123"/>
              <p:cNvSpPr/>
              <p:nvPr/>
            </p:nvSpPr>
            <p:spPr>
              <a:xfrm>
                <a:off x="7236296" y="1215042"/>
                <a:ext cx="1000794" cy="32346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직사각형 124"/>
              <p:cNvSpPr/>
              <p:nvPr/>
            </p:nvSpPr>
            <p:spPr>
              <a:xfrm>
                <a:off x="7244580" y="1539968"/>
                <a:ext cx="992510" cy="14107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err="1" smtClean="0">
                    <a:solidFill>
                      <a:schemeClr val="tx1"/>
                    </a:solidFill>
                  </a:rPr>
                  <a:t>parentConnection</a:t>
                </a:r>
                <a:r>
                  <a:rPr lang="ko-KR" altLang="en-US" sz="11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>
              <a:off x="6060674" y="3154779"/>
              <a:ext cx="1680966" cy="891568"/>
              <a:chOff x="6060673" y="3069054"/>
              <a:chExt cx="1670220" cy="891568"/>
            </a:xfrm>
          </p:grpSpPr>
          <p:sp>
            <p:nvSpPr>
              <p:cNvPr id="120" name="직사각형 119"/>
              <p:cNvSpPr/>
              <p:nvPr/>
            </p:nvSpPr>
            <p:spPr>
              <a:xfrm>
                <a:off x="6348703" y="3533094"/>
                <a:ext cx="1382190" cy="4275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 err="1">
                    <a:solidFill>
                      <a:srgbClr val="0000FF"/>
                    </a:solidFill>
                  </a:rPr>
                  <a:t>getConnection</a:t>
                </a:r>
                <a:r>
                  <a:rPr lang="en-US" altLang="ko-KR" sz="1200" b="1" dirty="0">
                    <a:solidFill>
                      <a:srgbClr val="0000FF"/>
                    </a:solidFill>
                  </a:rPr>
                  <a:t>()</a:t>
                </a:r>
              </a:p>
            </p:txBody>
          </p:sp>
          <p:sp>
            <p:nvSpPr>
              <p:cNvPr id="121" name="직사각형 120"/>
              <p:cNvSpPr/>
              <p:nvPr/>
            </p:nvSpPr>
            <p:spPr>
              <a:xfrm>
                <a:off x="6348703" y="3069054"/>
                <a:ext cx="1382190" cy="3840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ts val="1200"/>
                  </a:lnSpc>
                </a:pPr>
                <a:r>
                  <a:rPr lang="en-US" altLang="ko-KR" sz="1200" dirty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200" dirty="0" err="1">
                    <a:solidFill>
                      <a:schemeClr val="tx1"/>
                    </a:solidFill>
                  </a:rPr>
                  <a:t>ParentConnection</a:t>
                </a:r>
                <a:r>
                  <a:rPr lang="ko-KR" altLang="en-US" sz="12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직사각형 121"/>
              <p:cNvSpPr/>
              <p:nvPr/>
            </p:nvSpPr>
            <p:spPr>
              <a:xfrm>
                <a:off x="6348703" y="3454323"/>
                <a:ext cx="1382190" cy="839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9" name="직선 화살표 연결선 118"/>
              <p:cNvCxnSpPr>
                <a:stCxn id="125" idx="3"/>
                <a:endCxn id="122" idx="1"/>
              </p:cNvCxnSpPr>
              <p:nvPr/>
            </p:nvCxnSpPr>
            <p:spPr>
              <a:xfrm>
                <a:off x="6060673" y="3495448"/>
                <a:ext cx="288030" cy="8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그룹 40"/>
            <p:cNvGrpSpPr/>
            <p:nvPr/>
          </p:nvGrpSpPr>
          <p:grpSpPr>
            <a:xfrm>
              <a:off x="6917448" y="4046347"/>
              <a:ext cx="158847" cy="247070"/>
              <a:chOff x="5316770" y="5058386"/>
              <a:chExt cx="158847" cy="317261"/>
            </a:xfrm>
          </p:grpSpPr>
          <p:sp>
            <p:nvSpPr>
              <p:cNvPr id="134" name="이등변 삼각형 133"/>
              <p:cNvSpPr/>
              <p:nvPr/>
            </p:nvSpPr>
            <p:spPr>
              <a:xfrm>
                <a:off x="5316770" y="5058386"/>
                <a:ext cx="158847" cy="176879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35" name="직선 연결선 134"/>
              <p:cNvCxnSpPr>
                <a:stCxn id="134" idx="3"/>
              </p:cNvCxnSpPr>
              <p:nvPr/>
            </p:nvCxnSpPr>
            <p:spPr>
              <a:xfrm>
                <a:off x="5396193" y="5235265"/>
                <a:ext cx="3781" cy="1403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그룹 14"/>
            <p:cNvGrpSpPr/>
            <p:nvPr/>
          </p:nvGrpSpPr>
          <p:grpSpPr>
            <a:xfrm>
              <a:off x="6359450" y="4252110"/>
              <a:ext cx="1382190" cy="769920"/>
              <a:chOff x="6378500" y="4137810"/>
              <a:chExt cx="1382190" cy="769920"/>
            </a:xfrm>
          </p:grpSpPr>
          <p:sp>
            <p:nvSpPr>
              <p:cNvPr id="129" name="직사각형 128"/>
              <p:cNvSpPr/>
              <p:nvPr/>
            </p:nvSpPr>
            <p:spPr>
              <a:xfrm>
                <a:off x="6378500" y="4480202"/>
                <a:ext cx="1382190" cy="4275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 err="1">
                    <a:solidFill>
                      <a:srgbClr val="0000FF"/>
                    </a:solidFill>
                  </a:rPr>
                  <a:t>getConnection</a:t>
                </a:r>
                <a:r>
                  <a:rPr lang="en-US" altLang="ko-KR" sz="1200" b="1" dirty="0">
                    <a:solidFill>
                      <a:srgbClr val="0000FF"/>
                    </a:solidFill>
                  </a:rPr>
                  <a:t>()</a:t>
                </a:r>
              </a:p>
            </p:txBody>
          </p:sp>
          <p:sp>
            <p:nvSpPr>
              <p:cNvPr id="130" name="직사각형 129"/>
              <p:cNvSpPr/>
              <p:nvPr/>
            </p:nvSpPr>
            <p:spPr>
              <a:xfrm>
                <a:off x="6378500" y="4137810"/>
                <a:ext cx="1382190" cy="262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OChildConnection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직사각형 130"/>
              <p:cNvSpPr/>
              <p:nvPr/>
            </p:nvSpPr>
            <p:spPr>
              <a:xfrm>
                <a:off x="6378500" y="4401431"/>
                <a:ext cx="1382190" cy="839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38" name="직선 화살표 연결선 137"/>
            <p:cNvCxnSpPr/>
            <p:nvPr/>
          </p:nvCxnSpPr>
          <p:spPr>
            <a:xfrm>
              <a:off x="6060674" y="4138000"/>
              <a:ext cx="289883" cy="461654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직사각형 138"/>
          <p:cNvSpPr/>
          <p:nvPr/>
        </p:nvSpPr>
        <p:spPr>
          <a:xfrm>
            <a:off x="303337" y="3026762"/>
            <a:ext cx="4730173" cy="2141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7" name="그룹 156"/>
          <p:cNvGrpSpPr/>
          <p:nvPr/>
        </p:nvGrpSpPr>
        <p:grpSpPr>
          <a:xfrm>
            <a:off x="1908394" y="3136074"/>
            <a:ext cx="1152129" cy="1235490"/>
            <a:chOff x="7236296" y="1215042"/>
            <a:chExt cx="1000794" cy="116038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8" name="직사각형 157"/>
            <p:cNvSpPr/>
            <p:nvPr/>
          </p:nvSpPr>
          <p:spPr>
            <a:xfrm>
              <a:off x="7244580" y="1681045"/>
              <a:ext cx="992510" cy="69438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 err="1" smtClean="0">
                  <a:solidFill>
                    <a:srgbClr val="0000FF"/>
                  </a:solidFill>
                </a:rPr>
                <a:t>userDao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(</a:t>
              </a:r>
              <a:r>
                <a:rPr lang="en-US" altLang="ko-KR" sz="1200" b="1" dirty="0" err="1" smtClean="0">
                  <a:solidFill>
                    <a:srgbClr val="0000FF"/>
                  </a:solidFill>
                </a:rPr>
                <a:t>pCon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)</a:t>
              </a:r>
            </a:p>
            <a:p>
              <a:r>
                <a:rPr lang="en-US" altLang="ko-KR" sz="12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200" dirty="0" smtClean="0">
                  <a:solidFill>
                    <a:schemeClr val="tx1"/>
                  </a:solidFill>
                </a:rPr>
                <a:t>get()</a:t>
              </a:r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7236296" y="1215042"/>
              <a:ext cx="1000794" cy="3234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7244580" y="1539968"/>
              <a:ext cx="992510" cy="14107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err="1" smtClean="0">
                  <a:solidFill>
                    <a:schemeClr val="tx1"/>
                  </a:solidFill>
                </a:rPr>
                <a:t>parentConnectio</a:t>
              </a:r>
              <a:r>
                <a:rPr lang="ko-KR" altLang="en-US" sz="1100" dirty="0" smtClean="0">
                  <a:solidFill>
                    <a:schemeClr val="tx1"/>
                  </a:solidFill>
                </a:rPr>
                <a:t> 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1" name="그룹 160"/>
          <p:cNvGrpSpPr/>
          <p:nvPr/>
        </p:nvGrpSpPr>
        <p:grpSpPr>
          <a:xfrm>
            <a:off x="3369457" y="3130740"/>
            <a:ext cx="1391083" cy="891568"/>
            <a:chOff x="6348703" y="3069054"/>
            <a:chExt cx="1382190" cy="891568"/>
          </a:xfrm>
        </p:grpSpPr>
        <p:sp>
          <p:nvSpPr>
            <p:cNvPr id="162" name="직사각형 161"/>
            <p:cNvSpPr/>
            <p:nvPr/>
          </p:nvSpPr>
          <p:spPr>
            <a:xfrm>
              <a:off x="6348703" y="3533094"/>
              <a:ext cx="1382190" cy="4275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dirty="0" err="1">
                  <a:solidFill>
                    <a:schemeClr val="tx1"/>
                  </a:solidFill>
                </a:rPr>
                <a:t>getConnection</a:t>
              </a:r>
              <a:r>
                <a:rPr lang="en-US" altLang="ko-KR" sz="1200" dirty="0">
                  <a:solidFill>
                    <a:schemeClr val="tx1"/>
                  </a:solidFill>
                </a:rPr>
                <a:t>()</a:t>
              </a:r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6348703" y="3069054"/>
              <a:ext cx="1382190" cy="3840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ts val="1200"/>
                </a:lnSpc>
              </a:pPr>
              <a:r>
                <a:rPr lang="en-US" altLang="ko-KR" sz="1200" dirty="0">
                  <a:solidFill>
                    <a:srgbClr val="0000FF"/>
                  </a:solidFill>
                </a:rPr>
                <a:t>interface </a:t>
              </a:r>
              <a:r>
                <a:rPr lang="en-US" altLang="ko-KR" sz="1200" dirty="0" err="1">
                  <a:solidFill>
                    <a:schemeClr val="tx1"/>
                  </a:solidFill>
                </a:rPr>
                <a:t>ParentConnection</a:t>
              </a:r>
              <a:r>
                <a:rPr lang="ko-KR" altLang="en-US" sz="1200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6348703" y="3454323"/>
              <a:ext cx="1382190" cy="839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그룹 165"/>
          <p:cNvGrpSpPr/>
          <p:nvPr/>
        </p:nvGrpSpPr>
        <p:grpSpPr>
          <a:xfrm>
            <a:off x="3945872" y="4022308"/>
            <a:ext cx="158847" cy="247070"/>
            <a:chOff x="5316770" y="5058386"/>
            <a:chExt cx="158847" cy="317261"/>
          </a:xfrm>
        </p:grpSpPr>
        <p:sp>
          <p:nvSpPr>
            <p:cNvPr id="167" name="이등변 삼각형 166"/>
            <p:cNvSpPr/>
            <p:nvPr/>
          </p:nvSpPr>
          <p:spPr>
            <a:xfrm>
              <a:off x="5316770" y="5058386"/>
              <a:ext cx="158847" cy="17687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8" name="직선 연결선 167"/>
            <p:cNvCxnSpPr>
              <a:stCxn id="167" idx="3"/>
            </p:cNvCxnSpPr>
            <p:nvPr/>
          </p:nvCxnSpPr>
          <p:spPr>
            <a:xfrm>
              <a:off x="5396193" y="5235265"/>
              <a:ext cx="3781" cy="1403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그룹 168"/>
          <p:cNvGrpSpPr/>
          <p:nvPr/>
        </p:nvGrpSpPr>
        <p:grpSpPr>
          <a:xfrm>
            <a:off x="3387874" y="4228071"/>
            <a:ext cx="1382190" cy="769920"/>
            <a:chOff x="6378500" y="4137810"/>
            <a:chExt cx="1382190" cy="769920"/>
          </a:xfrm>
        </p:grpSpPr>
        <p:sp>
          <p:nvSpPr>
            <p:cNvPr id="170" name="직사각형 169"/>
            <p:cNvSpPr/>
            <p:nvPr/>
          </p:nvSpPr>
          <p:spPr>
            <a:xfrm>
              <a:off x="6378500" y="4480202"/>
              <a:ext cx="1382190" cy="4275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dirty="0" err="1">
                  <a:solidFill>
                    <a:schemeClr val="tx1"/>
                  </a:solidFill>
                </a:rPr>
                <a:t>getConnection</a:t>
              </a:r>
              <a:r>
                <a:rPr lang="en-US" altLang="ko-KR" sz="1200" dirty="0">
                  <a:solidFill>
                    <a:schemeClr val="tx1"/>
                  </a:solidFill>
                </a:rPr>
                <a:t>()</a:t>
              </a: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378500" y="4137810"/>
              <a:ext cx="1382190" cy="262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chemeClr val="tx1"/>
                  </a:solidFill>
                </a:rPr>
                <a:t>OChildConnection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6378500" y="4401431"/>
              <a:ext cx="1382190" cy="839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84" name="직선 화살표 연결선 183"/>
          <p:cNvCxnSpPr/>
          <p:nvPr/>
        </p:nvCxnSpPr>
        <p:spPr>
          <a:xfrm>
            <a:off x="3039144" y="3580335"/>
            <a:ext cx="289883" cy="8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직선 화살표 연결선 184"/>
          <p:cNvCxnSpPr/>
          <p:nvPr/>
        </p:nvCxnSpPr>
        <p:spPr>
          <a:xfrm>
            <a:off x="1592163" y="3587673"/>
            <a:ext cx="289883" cy="8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그룹 179"/>
          <p:cNvGrpSpPr/>
          <p:nvPr/>
        </p:nvGrpSpPr>
        <p:grpSpPr>
          <a:xfrm>
            <a:off x="416868" y="3113058"/>
            <a:ext cx="1254618" cy="1235490"/>
            <a:chOff x="7244580" y="1215042"/>
            <a:chExt cx="992510" cy="116038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1" name="직사각형 180"/>
            <p:cNvSpPr/>
            <p:nvPr/>
          </p:nvSpPr>
          <p:spPr>
            <a:xfrm>
              <a:off x="7244580" y="1614959"/>
              <a:ext cx="992510" cy="76046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 smtClean="0">
                  <a:solidFill>
                    <a:srgbClr val="0000FF"/>
                  </a:solidFill>
                </a:rPr>
                <a:t>main() {</a:t>
              </a:r>
            </a:p>
            <a:p>
              <a:r>
                <a:rPr lang="en-US" altLang="ko-KR" sz="1200" dirty="0" smtClean="0">
                  <a:solidFill>
                    <a:schemeClr val="tx1"/>
                  </a:solidFill>
                </a:rPr>
                <a:t>new </a:t>
              </a:r>
              <a:r>
                <a:rPr lang="en-US" altLang="ko-KR" sz="1200" dirty="0" err="1" smtClean="0">
                  <a:solidFill>
                    <a:schemeClr val="tx1"/>
                  </a:solidFill>
                </a:rPr>
                <a:t>userDao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(con )</a:t>
              </a:r>
            </a:p>
            <a:p>
              <a:r>
                <a:rPr lang="en-US" altLang="ko-KR" sz="1200" dirty="0" err="1" smtClean="0">
                  <a:solidFill>
                    <a:schemeClr val="tx1"/>
                  </a:solidFill>
                </a:rPr>
                <a:t>parentConnection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}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 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244580" y="1215042"/>
              <a:ext cx="992510" cy="3234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244580" y="1539968"/>
              <a:ext cx="992510" cy="11512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4" name="자유형 173"/>
          <p:cNvSpPr/>
          <p:nvPr/>
        </p:nvSpPr>
        <p:spPr>
          <a:xfrm>
            <a:off x="879401" y="4272348"/>
            <a:ext cx="2524137" cy="513394"/>
          </a:xfrm>
          <a:custGeom>
            <a:avLst/>
            <a:gdLst>
              <a:gd name="connsiteX0" fmla="*/ 0 w 3063240"/>
              <a:gd name="connsiteY0" fmla="*/ 0 h 626110"/>
              <a:gd name="connsiteX1" fmla="*/ 236220 w 3063240"/>
              <a:gd name="connsiteY1" fmla="*/ 289560 h 626110"/>
              <a:gd name="connsiteX2" fmla="*/ 891540 w 3063240"/>
              <a:gd name="connsiteY2" fmla="*/ 571500 h 626110"/>
              <a:gd name="connsiteX3" fmla="*/ 3063240 w 3063240"/>
              <a:gd name="connsiteY3" fmla="*/ 617220 h 62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3240" h="626110">
                <a:moveTo>
                  <a:pt x="0" y="0"/>
                </a:moveTo>
                <a:cubicBezTo>
                  <a:pt x="43815" y="97155"/>
                  <a:pt x="87630" y="194310"/>
                  <a:pt x="236220" y="289560"/>
                </a:cubicBezTo>
                <a:cubicBezTo>
                  <a:pt x="384810" y="384810"/>
                  <a:pt x="420370" y="516890"/>
                  <a:pt x="891540" y="571500"/>
                </a:cubicBezTo>
                <a:cubicBezTo>
                  <a:pt x="1362710" y="626110"/>
                  <a:pt x="2212975" y="621665"/>
                  <a:pt x="3063240" y="617220"/>
                </a:cubicBezTo>
              </a:path>
            </a:pathLst>
          </a:custGeom>
          <a:ln w="285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6" name="직선 화살표 연결선 185"/>
          <p:cNvCxnSpPr/>
          <p:nvPr/>
        </p:nvCxnSpPr>
        <p:spPr>
          <a:xfrm flipV="1">
            <a:off x="1424870" y="4022308"/>
            <a:ext cx="0" cy="144016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1986608" y="4461154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</a:rPr>
              <a:t>&lt;&lt;</a:t>
            </a:r>
            <a:r>
              <a:rPr lang="ko-KR" altLang="en-US" sz="1200" dirty="0" smtClean="0">
                <a:solidFill>
                  <a:srgbClr val="0000FF"/>
                </a:solidFill>
              </a:rPr>
              <a:t>생성</a:t>
            </a:r>
            <a:r>
              <a:rPr lang="en-US" altLang="ko-KR" sz="1200" dirty="0" smtClean="0">
                <a:solidFill>
                  <a:srgbClr val="0000FF"/>
                </a:solidFill>
              </a:rPr>
              <a:t>&gt;&gt;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649614" y="3369376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0000FF"/>
                </a:solidFill>
              </a:rPr>
              <a:t>사용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077808" y="3307228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0000FF"/>
                </a:solidFill>
              </a:rPr>
              <a:t>사용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191" name="오른쪽 화살표 190"/>
          <p:cNvSpPr/>
          <p:nvPr/>
        </p:nvSpPr>
        <p:spPr>
          <a:xfrm flipH="1">
            <a:off x="5109698" y="3996319"/>
            <a:ext cx="154069" cy="242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680499" y="698117"/>
            <a:ext cx="7809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Spring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</a:t>
            </a:r>
            <a:endParaRPr lang="ko-KR" altLang="en-US" sz="1600" dirty="0"/>
          </a:p>
        </p:txBody>
      </p:sp>
      <p:sp>
        <p:nvSpPr>
          <p:cNvPr id="192" name="직사각형 191"/>
          <p:cNvSpPr/>
          <p:nvPr/>
        </p:nvSpPr>
        <p:spPr>
          <a:xfrm>
            <a:off x="2938535" y="691829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Spring2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</a:t>
            </a:r>
            <a:endParaRPr lang="ko-KR" altLang="en-US" sz="1600" dirty="0"/>
          </a:p>
        </p:txBody>
      </p:sp>
      <p:sp>
        <p:nvSpPr>
          <p:cNvPr id="193" name="직사각형 192"/>
          <p:cNvSpPr/>
          <p:nvPr/>
        </p:nvSpPr>
        <p:spPr>
          <a:xfrm>
            <a:off x="5196571" y="685541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Spring4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</a:t>
            </a:r>
            <a:endParaRPr lang="ko-KR" altLang="en-US" sz="1600" dirty="0"/>
          </a:p>
        </p:txBody>
      </p:sp>
      <p:sp>
        <p:nvSpPr>
          <p:cNvPr id="194" name="직사각형 193"/>
          <p:cNvSpPr/>
          <p:nvPr/>
        </p:nvSpPr>
        <p:spPr>
          <a:xfrm>
            <a:off x="7463458" y="2667503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Spring5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</a:t>
            </a:r>
            <a:endParaRPr lang="ko-KR" altLang="en-US" sz="1600" dirty="0"/>
          </a:p>
        </p:txBody>
      </p:sp>
      <p:sp>
        <p:nvSpPr>
          <p:cNvPr id="195" name="직사각형 194"/>
          <p:cNvSpPr/>
          <p:nvPr/>
        </p:nvSpPr>
        <p:spPr>
          <a:xfrm>
            <a:off x="2110966" y="2688208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Spring6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956741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79673"/>
            <a:ext cx="8153400" cy="646931"/>
          </a:xfrm>
        </p:spPr>
        <p:txBody>
          <a:bodyPr/>
          <a:lstStyle/>
          <a:p>
            <a:r>
              <a:rPr lang="en-US" altLang="ko-KR" dirty="0"/>
              <a:t>Dependency </a:t>
            </a:r>
            <a:r>
              <a:rPr lang="ko-KR" altLang="en-US" dirty="0"/>
              <a:t>정리</a:t>
            </a: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66" name="그룹 65"/>
          <p:cNvGrpSpPr/>
          <p:nvPr/>
        </p:nvGrpSpPr>
        <p:grpSpPr>
          <a:xfrm>
            <a:off x="494657" y="763999"/>
            <a:ext cx="5654492" cy="2141096"/>
            <a:chOff x="404366" y="716389"/>
            <a:chExt cx="5654492" cy="2141096"/>
          </a:xfrm>
        </p:grpSpPr>
        <p:sp>
          <p:nvSpPr>
            <p:cNvPr id="35" name="직사각형 34"/>
            <p:cNvSpPr/>
            <p:nvPr/>
          </p:nvSpPr>
          <p:spPr>
            <a:xfrm>
              <a:off x="404366" y="716389"/>
              <a:ext cx="4730173" cy="21410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2009423" y="825701"/>
              <a:ext cx="1152129" cy="1235490"/>
              <a:chOff x="7236296" y="1215042"/>
              <a:chExt cx="1000794" cy="116038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7" name="직사각형 36"/>
              <p:cNvSpPr/>
              <p:nvPr/>
            </p:nvSpPr>
            <p:spPr>
              <a:xfrm>
                <a:off x="7244580" y="1681045"/>
                <a:ext cx="992510" cy="69438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 err="1" smtClean="0">
                    <a:solidFill>
                      <a:srgbClr val="0000FF"/>
                    </a:solidFill>
                  </a:rPr>
                  <a:t>userDao</a:t>
                </a:r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(</a:t>
                </a:r>
                <a:r>
                  <a:rPr lang="en-US" altLang="ko-KR" sz="1200" b="1" dirty="0" err="1" smtClean="0">
                    <a:solidFill>
                      <a:srgbClr val="0000FF"/>
                    </a:solidFill>
                  </a:rPr>
                  <a:t>pCon</a:t>
                </a:r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get()</a:t>
                </a: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7236296" y="1215042"/>
                <a:ext cx="1000794" cy="32346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7244580" y="1539968"/>
                <a:ext cx="992510" cy="14107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err="1" smtClean="0">
                    <a:solidFill>
                      <a:schemeClr val="tx1"/>
                    </a:solidFill>
                  </a:rPr>
                  <a:t>parentConnectio</a:t>
                </a:r>
                <a:r>
                  <a:rPr lang="ko-KR" altLang="en-US" sz="11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3470486" y="820367"/>
              <a:ext cx="1391083" cy="891568"/>
              <a:chOff x="6348703" y="3069054"/>
              <a:chExt cx="1382190" cy="891568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6348703" y="3533094"/>
                <a:ext cx="1382190" cy="4275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200" dirty="0">
                    <a:solidFill>
                      <a:schemeClr val="tx1"/>
                    </a:solidFill>
                  </a:rPr>
                  <a:t>()</a:t>
                </a:r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6348703" y="3069054"/>
                <a:ext cx="1382190" cy="3840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ts val="1200"/>
                  </a:lnSpc>
                </a:pPr>
                <a:r>
                  <a:rPr lang="en-US" altLang="ko-KR" sz="1200" dirty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200" dirty="0" err="1">
                    <a:solidFill>
                      <a:schemeClr val="tx1"/>
                    </a:solidFill>
                  </a:rPr>
                  <a:t>ParentConnection</a:t>
                </a:r>
                <a:r>
                  <a:rPr lang="ko-KR" altLang="en-US" sz="12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6348703" y="3454323"/>
                <a:ext cx="1382190" cy="839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그룹 43"/>
            <p:cNvGrpSpPr/>
            <p:nvPr/>
          </p:nvGrpSpPr>
          <p:grpSpPr>
            <a:xfrm>
              <a:off x="4046901" y="1711935"/>
              <a:ext cx="158847" cy="247070"/>
              <a:chOff x="5316770" y="5058386"/>
              <a:chExt cx="158847" cy="317261"/>
            </a:xfrm>
          </p:grpSpPr>
          <p:sp>
            <p:nvSpPr>
              <p:cNvPr id="45" name="이등변 삼각형 44"/>
              <p:cNvSpPr/>
              <p:nvPr/>
            </p:nvSpPr>
            <p:spPr>
              <a:xfrm>
                <a:off x="5316770" y="5058386"/>
                <a:ext cx="158847" cy="176879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46" name="직선 연결선 45"/>
              <p:cNvCxnSpPr>
                <a:stCxn id="45" idx="3"/>
              </p:cNvCxnSpPr>
              <p:nvPr/>
            </p:nvCxnSpPr>
            <p:spPr>
              <a:xfrm>
                <a:off x="5396193" y="5235265"/>
                <a:ext cx="3781" cy="1403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그룹 46"/>
            <p:cNvGrpSpPr/>
            <p:nvPr/>
          </p:nvGrpSpPr>
          <p:grpSpPr>
            <a:xfrm>
              <a:off x="3488903" y="1917698"/>
              <a:ext cx="1382190" cy="769920"/>
              <a:chOff x="6378500" y="4137810"/>
              <a:chExt cx="1382190" cy="769920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6378500" y="4480202"/>
                <a:ext cx="1382190" cy="4275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200" dirty="0">
                    <a:solidFill>
                      <a:schemeClr val="tx1"/>
                    </a:solidFill>
                  </a:rPr>
                  <a:t>()</a:t>
                </a:r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6378500" y="4137810"/>
                <a:ext cx="1382190" cy="262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OChildConnection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직사각형 49"/>
              <p:cNvSpPr/>
              <p:nvPr/>
            </p:nvSpPr>
            <p:spPr>
              <a:xfrm>
                <a:off x="6378500" y="4401431"/>
                <a:ext cx="1382190" cy="839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1" name="직선 화살표 연결선 50"/>
            <p:cNvCxnSpPr/>
            <p:nvPr/>
          </p:nvCxnSpPr>
          <p:spPr>
            <a:xfrm>
              <a:off x="3140173" y="1269962"/>
              <a:ext cx="289883" cy="837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51"/>
            <p:cNvCxnSpPr/>
            <p:nvPr/>
          </p:nvCxnSpPr>
          <p:spPr>
            <a:xfrm>
              <a:off x="1693192" y="1277300"/>
              <a:ext cx="289883" cy="837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그룹 52"/>
            <p:cNvGrpSpPr/>
            <p:nvPr/>
          </p:nvGrpSpPr>
          <p:grpSpPr>
            <a:xfrm>
              <a:off x="517897" y="802685"/>
              <a:ext cx="1254618" cy="1235490"/>
              <a:chOff x="7244580" y="1215042"/>
              <a:chExt cx="992510" cy="116038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4" name="직사각형 53"/>
              <p:cNvSpPr/>
              <p:nvPr/>
            </p:nvSpPr>
            <p:spPr>
              <a:xfrm>
                <a:off x="7244580" y="1614959"/>
                <a:ext cx="992510" cy="76046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main() {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new 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(con )</a:t>
                </a:r>
              </a:p>
              <a:p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parentConnection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}</a:t>
                </a:r>
                <a:r>
                  <a:rPr lang="ko-KR" altLang="en-US" sz="12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7244580" y="1215042"/>
                <a:ext cx="992510" cy="32346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직사각형 55"/>
              <p:cNvSpPr/>
              <p:nvPr/>
            </p:nvSpPr>
            <p:spPr>
              <a:xfrm>
                <a:off x="7244580" y="1539968"/>
                <a:ext cx="992510" cy="11512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자유형 56"/>
            <p:cNvSpPr/>
            <p:nvPr/>
          </p:nvSpPr>
          <p:spPr>
            <a:xfrm>
              <a:off x="980430" y="1961975"/>
              <a:ext cx="2524137" cy="513394"/>
            </a:xfrm>
            <a:custGeom>
              <a:avLst/>
              <a:gdLst>
                <a:gd name="connsiteX0" fmla="*/ 0 w 3063240"/>
                <a:gd name="connsiteY0" fmla="*/ 0 h 626110"/>
                <a:gd name="connsiteX1" fmla="*/ 236220 w 3063240"/>
                <a:gd name="connsiteY1" fmla="*/ 289560 h 626110"/>
                <a:gd name="connsiteX2" fmla="*/ 891540 w 3063240"/>
                <a:gd name="connsiteY2" fmla="*/ 571500 h 626110"/>
                <a:gd name="connsiteX3" fmla="*/ 3063240 w 3063240"/>
                <a:gd name="connsiteY3" fmla="*/ 617220 h 62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3240" h="626110">
                  <a:moveTo>
                    <a:pt x="0" y="0"/>
                  </a:moveTo>
                  <a:cubicBezTo>
                    <a:pt x="43815" y="97155"/>
                    <a:pt x="87630" y="194310"/>
                    <a:pt x="236220" y="289560"/>
                  </a:cubicBezTo>
                  <a:cubicBezTo>
                    <a:pt x="384810" y="384810"/>
                    <a:pt x="420370" y="516890"/>
                    <a:pt x="891540" y="571500"/>
                  </a:cubicBezTo>
                  <a:cubicBezTo>
                    <a:pt x="1362710" y="626110"/>
                    <a:pt x="2212975" y="621665"/>
                    <a:pt x="3063240" y="617220"/>
                  </a:cubicBezTo>
                </a:path>
              </a:pathLst>
            </a:custGeom>
            <a:ln w="28575">
              <a:solidFill>
                <a:srgbClr val="0000FF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8" name="직선 화살표 연결선 57"/>
            <p:cNvCxnSpPr/>
            <p:nvPr/>
          </p:nvCxnSpPr>
          <p:spPr>
            <a:xfrm>
              <a:off x="1525899" y="1855951"/>
              <a:ext cx="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087637" y="2150781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</a:rPr>
                <a:t>&lt;&lt;</a:t>
              </a:r>
              <a:r>
                <a:rPr lang="ko-KR" altLang="en-US" sz="1200" dirty="0" smtClean="0">
                  <a:solidFill>
                    <a:srgbClr val="0000FF"/>
                  </a:solidFill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&gt;&gt;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750643" y="1059003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solidFill>
                    <a:srgbClr val="0000FF"/>
                  </a:solidFill>
                </a:rPr>
                <a:t>사용</a:t>
              </a:r>
              <a:endParaRPr lang="ko-KR" altLang="en-US" sz="1000" dirty="0">
                <a:solidFill>
                  <a:srgbClr val="0000FF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178837" y="99685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solidFill>
                    <a:srgbClr val="0000FF"/>
                  </a:solidFill>
                </a:rPr>
                <a:t>사용</a:t>
              </a:r>
              <a:endParaRPr lang="ko-KR" altLang="en-US" sz="1000" dirty="0">
                <a:solidFill>
                  <a:srgbClr val="0000FF"/>
                </a:solidFill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5168871" y="720449"/>
              <a:ext cx="8899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00FF"/>
                  </a:solidFill>
                </a:rPr>
                <a:t>Spring6</a:t>
              </a:r>
              <a:r>
                <a:rPr lang="ko-KR" altLang="en-US" sz="1600" b="1" dirty="0" smtClean="0">
                  <a:solidFill>
                    <a:srgbClr val="0000FF"/>
                  </a:solidFill>
                </a:rPr>
                <a:t> </a:t>
              </a:r>
              <a:endParaRPr lang="ko-KR" altLang="en-US" sz="1600" dirty="0"/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7728504" y="2953832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Spring7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</a:t>
            </a:r>
            <a:endParaRPr lang="ko-KR" altLang="en-US" sz="1600" dirty="0"/>
          </a:p>
        </p:txBody>
      </p:sp>
      <p:grpSp>
        <p:nvGrpSpPr>
          <p:cNvPr id="103" name="그룹 102"/>
          <p:cNvGrpSpPr/>
          <p:nvPr/>
        </p:nvGrpSpPr>
        <p:grpSpPr>
          <a:xfrm>
            <a:off x="1839036" y="3287266"/>
            <a:ext cx="7130785" cy="2952328"/>
            <a:chOff x="1905711" y="3573016"/>
            <a:chExt cx="7130785" cy="2952328"/>
          </a:xfrm>
        </p:grpSpPr>
        <p:grpSp>
          <p:nvGrpSpPr>
            <p:cNvPr id="72" name="그룹 71"/>
            <p:cNvGrpSpPr/>
            <p:nvPr/>
          </p:nvGrpSpPr>
          <p:grpSpPr>
            <a:xfrm>
              <a:off x="1905711" y="3755560"/>
              <a:ext cx="6906109" cy="2584244"/>
              <a:chOff x="1331640" y="1916832"/>
              <a:chExt cx="6220849" cy="2167861"/>
            </a:xfrm>
          </p:grpSpPr>
          <p:grpSp>
            <p:nvGrpSpPr>
              <p:cNvPr id="73" name="그룹 72"/>
              <p:cNvGrpSpPr/>
              <p:nvPr/>
            </p:nvGrpSpPr>
            <p:grpSpPr>
              <a:xfrm>
                <a:off x="5868144" y="2064364"/>
                <a:ext cx="1684345" cy="612052"/>
                <a:chOff x="824519" y="1389457"/>
                <a:chExt cx="1172255" cy="490369"/>
              </a:xfrm>
            </p:grpSpPr>
            <p:sp>
              <p:nvSpPr>
                <p:cNvPr id="100" name="직사각형 99"/>
                <p:cNvSpPr/>
                <p:nvPr/>
              </p:nvSpPr>
              <p:spPr>
                <a:xfrm>
                  <a:off x="824519" y="1625522"/>
                  <a:ext cx="1172255" cy="25430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getConnection</a:t>
                  </a:r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()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직사각형 100"/>
                <p:cNvSpPr/>
                <p:nvPr/>
              </p:nvSpPr>
              <p:spPr>
                <a:xfrm>
                  <a:off x="824519" y="1389457"/>
                  <a:ext cx="1172255" cy="22946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 smtClean="0">
                      <a:solidFill>
                        <a:srgbClr val="0000FF"/>
                      </a:solidFill>
                    </a:rPr>
                    <a:t>interface </a:t>
                  </a:r>
                  <a:r>
                    <a:rPr lang="en-US" altLang="ko-KR" sz="1200" dirty="0" err="1" smtClean="0">
                      <a:solidFill>
                        <a:srgbClr val="0000FF"/>
                      </a:solidFill>
                    </a:rPr>
                    <a:t>Parent</a:t>
                  </a:r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Connection</a:t>
                  </a: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 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4" name="그룹 73"/>
              <p:cNvGrpSpPr/>
              <p:nvPr/>
            </p:nvGrpSpPr>
            <p:grpSpPr>
              <a:xfrm>
                <a:off x="5868144" y="3125728"/>
                <a:ext cx="1684345" cy="648073"/>
                <a:chOff x="755576" y="1312894"/>
                <a:chExt cx="1296144" cy="519229"/>
              </a:xfrm>
              <a:solidFill>
                <a:schemeClr val="bg1"/>
              </a:solidFill>
            </p:grpSpPr>
            <p:sp>
              <p:nvSpPr>
                <p:cNvPr id="98" name="직사각형 97"/>
                <p:cNvSpPr/>
                <p:nvPr/>
              </p:nvSpPr>
              <p:spPr>
                <a:xfrm>
                  <a:off x="755576" y="1548916"/>
                  <a:ext cx="1296144" cy="28320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getConnection</a:t>
                  </a:r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()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직사각형 98"/>
                <p:cNvSpPr/>
                <p:nvPr/>
              </p:nvSpPr>
              <p:spPr>
                <a:xfrm>
                  <a:off x="755576" y="1312894"/>
                  <a:ext cx="1296144" cy="232284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OChildConnectionr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5" name="이등변 삼각형 74"/>
              <p:cNvSpPr/>
              <p:nvPr/>
            </p:nvSpPr>
            <p:spPr>
              <a:xfrm flipH="1">
                <a:off x="6637372" y="2708920"/>
                <a:ext cx="144016" cy="14401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cxnSp>
            <p:nvCxnSpPr>
              <p:cNvPr id="76" name="직선 연결선 75"/>
              <p:cNvCxnSpPr>
                <a:stCxn id="75" idx="3"/>
                <a:endCxn id="99" idx="0"/>
              </p:cNvCxnSpPr>
              <p:nvPr/>
            </p:nvCxnSpPr>
            <p:spPr>
              <a:xfrm>
                <a:off x="6709380" y="2852936"/>
                <a:ext cx="937" cy="2727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" name="그룹 76"/>
              <p:cNvGrpSpPr/>
              <p:nvPr/>
            </p:nvGrpSpPr>
            <p:grpSpPr>
              <a:xfrm>
                <a:off x="3419872" y="1916832"/>
                <a:ext cx="1385297" cy="1232180"/>
                <a:chOff x="755576" y="1370965"/>
                <a:chExt cx="1296144" cy="987206"/>
              </a:xfrm>
            </p:grpSpPr>
            <p:sp>
              <p:nvSpPr>
                <p:cNvPr id="95" name="직사각형 94"/>
                <p:cNvSpPr/>
                <p:nvPr/>
              </p:nvSpPr>
              <p:spPr>
                <a:xfrm>
                  <a:off x="755576" y="1777462"/>
                  <a:ext cx="1296144" cy="58070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UserDao</a:t>
                  </a:r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()</a:t>
                  </a:r>
                </a:p>
                <a:p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add()</a:t>
                  </a:r>
                </a:p>
                <a:p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get()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직사각형 95"/>
                <p:cNvSpPr/>
                <p:nvPr/>
              </p:nvSpPr>
              <p:spPr>
                <a:xfrm>
                  <a:off x="755576" y="1370965"/>
                  <a:ext cx="1296144" cy="23228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UserDao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직사각형 96"/>
                <p:cNvSpPr/>
                <p:nvPr/>
              </p:nvSpPr>
              <p:spPr>
                <a:xfrm>
                  <a:off x="755576" y="1603249"/>
                  <a:ext cx="1296144" cy="174213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ParentConnection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78" name="직선 화살표 연결선 77"/>
              <p:cNvCxnSpPr/>
              <p:nvPr/>
            </p:nvCxnSpPr>
            <p:spPr>
              <a:xfrm>
                <a:off x="4788024" y="2348880"/>
                <a:ext cx="1080120" cy="1812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그룹 25"/>
              <p:cNvGrpSpPr/>
              <p:nvPr/>
            </p:nvGrpSpPr>
            <p:grpSpPr>
              <a:xfrm>
                <a:off x="1403648" y="2204864"/>
                <a:ext cx="1385297" cy="797294"/>
                <a:chOff x="755576" y="1560230"/>
                <a:chExt cx="1296144" cy="638781"/>
              </a:xfrm>
            </p:grpSpPr>
            <p:sp>
              <p:nvSpPr>
                <p:cNvPr id="93" name="직사각형 92"/>
                <p:cNvSpPr/>
                <p:nvPr/>
              </p:nvSpPr>
              <p:spPr>
                <a:xfrm>
                  <a:off x="755576" y="1792515"/>
                  <a:ext cx="1296144" cy="40649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직사각형 93"/>
                <p:cNvSpPr/>
                <p:nvPr/>
              </p:nvSpPr>
              <p:spPr>
                <a:xfrm>
                  <a:off x="755576" y="1560230"/>
                  <a:ext cx="1296144" cy="23228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UserDaoTest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80" name="직선 화살표 연결선 79"/>
              <p:cNvCxnSpPr/>
              <p:nvPr/>
            </p:nvCxnSpPr>
            <p:spPr>
              <a:xfrm>
                <a:off x="2788945" y="2481775"/>
                <a:ext cx="623384" cy="1322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자유형 80"/>
              <p:cNvSpPr/>
              <p:nvPr/>
            </p:nvSpPr>
            <p:spPr>
              <a:xfrm>
                <a:off x="1553349" y="2964358"/>
                <a:ext cx="1362467" cy="630224"/>
              </a:xfrm>
              <a:custGeom>
                <a:avLst/>
                <a:gdLst>
                  <a:gd name="connsiteX0" fmla="*/ 0 w 3063240"/>
                  <a:gd name="connsiteY0" fmla="*/ 0 h 626110"/>
                  <a:gd name="connsiteX1" fmla="*/ 236220 w 3063240"/>
                  <a:gd name="connsiteY1" fmla="*/ 289560 h 626110"/>
                  <a:gd name="connsiteX2" fmla="*/ 891540 w 3063240"/>
                  <a:gd name="connsiteY2" fmla="*/ 571500 h 626110"/>
                  <a:gd name="connsiteX3" fmla="*/ 3063240 w 3063240"/>
                  <a:gd name="connsiteY3" fmla="*/ 617220 h 62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3240" h="626110">
                    <a:moveTo>
                      <a:pt x="0" y="0"/>
                    </a:moveTo>
                    <a:cubicBezTo>
                      <a:pt x="43815" y="97155"/>
                      <a:pt x="87630" y="194310"/>
                      <a:pt x="236220" y="289560"/>
                    </a:cubicBezTo>
                    <a:cubicBezTo>
                      <a:pt x="384810" y="384810"/>
                      <a:pt x="420370" y="516890"/>
                      <a:pt x="891540" y="571500"/>
                    </a:cubicBezTo>
                    <a:cubicBezTo>
                      <a:pt x="1362710" y="626110"/>
                      <a:pt x="2212975" y="621665"/>
                      <a:pt x="3063240" y="617220"/>
                    </a:cubicBezTo>
                  </a:path>
                </a:pathLst>
              </a:custGeom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123728" y="3356992"/>
                <a:ext cx="3866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dirty="0" smtClean="0">
                    <a:solidFill>
                      <a:srgbClr val="0000FF"/>
                    </a:solidFill>
                  </a:rPr>
                  <a:t>요청</a:t>
                </a:r>
                <a:r>
                  <a:rPr lang="en-US" altLang="ko-KR" sz="1200" dirty="0" smtClean="0">
                    <a:solidFill>
                      <a:srgbClr val="0000FF"/>
                    </a:solidFill>
                  </a:rPr>
                  <a:t> </a:t>
                </a:r>
                <a:endParaRPr lang="ko-KR" altLang="en-US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771800" y="2276872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사용</a:t>
                </a:r>
                <a:endParaRPr lang="ko-KR" alt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148064" y="2132856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사용</a:t>
                </a:r>
                <a:endParaRPr lang="ko-KR" altLang="en-US" sz="10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85" name="그룹 84"/>
              <p:cNvGrpSpPr/>
              <p:nvPr/>
            </p:nvGrpSpPr>
            <p:grpSpPr>
              <a:xfrm>
                <a:off x="2941340" y="3436620"/>
                <a:ext cx="2376264" cy="648073"/>
                <a:chOff x="755576" y="1312894"/>
                <a:chExt cx="1296144" cy="519229"/>
              </a:xfrm>
              <a:solidFill>
                <a:schemeClr val="bg1"/>
              </a:solidFill>
            </p:grpSpPr>
            <p:sp>
              <p:nvSpPr>
                <p:cNvPr id="91" name="직사각형 90"/>
                <p:cNvSpPr/>
                <p:nvPr/>
              </p:nvSpPr>
              <p:spPr>
                <a:xfrm>
                  <a:off x="755576" y="1548916"/>
                  <a:ext cx="1296144" cy="28320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1200" dirty="0" err="1" smtClean="0">
                      <a:solidFill>
                        <a:srgbClr val="0000FF"/>
                      </a:solidFill>
                      <a:latin typeface="Tw Cen MT" pitchFamily="34" charset="0"/>
                    </a:rPr>
                    <a:t>userDao</a:t>
                  </a:r>
                  <a:r>
                    <a:rPr lang="en-US" altLang="ko-KR" sz="1200" dirty="0" smtClean="0">
                      <a:solidFill>
                        <a:srgbClr val="0000FF"/>
                      </a:solidFill>
                      <a:latin typeface="Tw Cen MT" pitchFamily="34" charset="0"/>
                    </a:rPr>
                    <a:t>( )</a:t>
                  </a:r>
                  <a:r>
                    <a:rPr lang="en-US" altLang="ko-KR" sz="1200" b="1" dirty="0" smtClean="0">
                      <a:solidFill>
                        <a:srgbClr val="0000FF"/>
                      </a:solidFill>
                      <a:latin typeface="Tw Cen MT" pitchFamily="34" charset="0"/>
                    </a:rPr>
                    <a:t>{</a:t>
                  </a:r>
                  <a:r>
                    <a:rPr lang="en-US" altLang="ko-KR" sz="1200" dirty="0" smtClean="0">
                      <a:solidFill>
                        <a:srgbClr val="0000FF"/>
                      </a:solidFill>
                      <a:latin typeface="Tw Cen MT" pitchFamily="34" charset="0"/>
                    </a:rPr>
                    <a:t> return  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      </a:t>
                  </a:r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UserDao</a:t>
                  </a:r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(new </a:t>
                  </a:r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OChildConnection</a:t>
                  </a:r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());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 }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직사각형 91"/>
                <p:cNvSpPr/>
                <p:nvPr/>
              </p:nvSpPr>
              <p:spPr>
                <a:xfrm>
                  <a:off x="755576" y="1312894"/>
                  <a:ext cx="1296144" cy="232284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DaoFatory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86" name="직선 화살표 연결선 85"/>
              <p:cNvCxnSpPr>
                <a:endCxn id="98" idx="1"/>
              </p:cNvCxnSpPr>
              <p:nvPr/>
            </p:nvCxnSpPr>
            <p:spPr>
              <a:xfrm flipV="1">
                <a:off x="5328083" y="3597060"/>
                <a:ext cx="540060" cy="64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/>
            </p:nvSpPr>
            <p:spPr>
              <a:xfrm>
                <a:off x="5381992" y="3326512"/>
                <a:ext cx="3946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생성</a:t>
                </a:r>
                <a:r>
                  <a:rPr lang="en-US" altLang="ko-KR" sz="1200" dirty="0" smtClean="0">
                    <a:solidFill>
                      <a:srgbClr val="0000FF"/>
                    </a:solidFill>
                  </a:rPr>
                  <a:t> </a:t>
                </a:r>
                <a:endParaRPr lang="ko-KR" altLang="en-US" sz="12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88" name="직선 화살표 연결선 87"/>
              <p:cNvCxnSpPr>
                <a:stCxn id="92" idx="0"/>
                <a:endCxn id="95" idx="2"/>
              </p:cNvCxnSpPr>
              <p:nvPr/>
            </p:nvCxnSpPr>
            <p:spPr>
              <a:xfrm flipH="1" flipV="1">
                <a:off x="4112521" y="3149012"/>
                <a:ext cx="16951" cy="2876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/>
              <p:cNvSpPr txBox="1"/>
              <p:nvPr/>
            </p:nvSpPr>
            <p:spPr>
              <a:xfrm>
                <a:off x="3758952" y="3201928"/>
                <a:ext cx="38824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생성</a:t>
                </a:r>
                <a:r>
                  <a:rPr lang="en-US" altLang="ko-KR" sz="1000" dirty="0" smtClean="0">
                    <a:solidFill>
                      <a:srgbClr val="0000FF"/>
                    </a:solidFill>
                  </a:rPr>
                  <a:t> </a:t>
                </a:r>
                <a:endParaRPr lang="ko-KR" alt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0" name="직사각형 89"/>
              <p:cNvSpPr/>
              <p:nvPr/>
            </p:nvSpPr>
            <p:spPr>
              <a:xfrm>
                <a:off x="1331640" y="2466608"/>
                <a:ext cx="1872208" cy="335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000" dirty="0" err="1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UserDao</a:t>
                </a:r>
                <a:r>
                  <a:rPr lang="en-US" altLang="ko-KR" sz="1000" dirty="0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 </a:t>
                </a:r>
                <a:r>
                  <a:rPr lang="en-US" altLang="ko-KR" sz="1000" dirty="0" err="1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dao</a:t>
                </a:r>
                <a:r>
                  <a:rPr lang="en-US" altLang="ko-KR" sz="1000" dirty="0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 =</a:t>
                </a:r>
              </a:p>
              <a:p>
                <a:r>
                  <a:rPr lang="en-US" altLang="ko-KR" sz="1000" dirty="0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 new</a:t>
                </a:r>
                <a:r>
                  <a:rPr lang="ko-KR" altLang="en-US" sz="1000" dirty="0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 </a:t>
                </a:r>
                <a:r>
                  <a:rPr lang="en-US" altLang="ko-KR" sz="1000" dirty="0" err="1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DaoFactory</a:t>
                </a:r>
                <a:r>
                  <a:rPr lang="en-US" altLang="ko-KR" sz="1000" dirty="0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().</a:t>
                </a:r>
                <a:r>
                  <a:rPr lang="en-US" altLang="ko-KR" sz="1000" dirty="0" err="1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userDao</a:t>
                </a:r>
                <a:r>
                  <a:rPr lang="en-US" altLang="ko-KR" sz="1000" dirty="0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();</a:t>
                </a:r>
              </a:p>
            </p:txBody>
          </p:sp>
        </p:grpSp>
        <p:sp>
          <p:nvSpPr>
            <p:cNvPr id="102" name="직사각형 101"/>
            <p:cNvSpPr/>
            <p:nvPr/>
          </p:nvSpPr>
          <p:spPr>
            <a:xfrm>
              <a:off x="1905711" y="3573016"/>
              <a:ext cx="7130785" cy="2952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4" name="오른쪽 화살표 103"/>
          <p:cNvSpPr/>
          <p:nvPr/>
        </p:nvSpPr>
        <p:spPr>
          <a:xfrm>
            <a:off x="135310" y="1545781"/>
            <a:ext cx="288032" cy="460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오른쪽 화살표 104"/>
          <p:cNvSpPr/>
          <p:nvPr/>
        </p:nvSpPr>
        <p:spPr>
          <a:xfrm rot="5400000">
            <a:off x="3520376" y="2872955"/>
            <a:ext cx="288032" cy="460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직사각형 108"/>
          <p:cNvSpPr/>
          <p:nvPr/>
        </p:nvSpPr>
        <p:spPr>
          <a:xfrm>
            <a:off x="1919302" y="3798684"/>
            <a:ext cx="1537569" cy="96867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/>
          <p:cNvSpPr/>
          <p:nvPr/>
        </p:nvSpPr>
        <p:spPr>
          <a:xfrm>
            <a:off x="3626053" y="5281505"/>
            <a:ext cx="2649656" cy="78687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사각형 110"/>
          <p:cNvSpPr/>
          <p:nvPr/>
        </p:nvSpPr>
        <p:spPr>
          <a:xfrm>
            <a:off x="6874541" y="4910899"/>
            <a:ext cx="1870604" cy="7854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16" y="1602193"/>
            <a:ext cx="3809037" cy="625547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655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Error message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8" y="1347637"/>
            <a:ext cx="3392685" cy="36004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5" y="1792255"/>
            <a:ext cx="4834805" cy="328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5" y="4335734"/>
            <a:ext cx="7355085" cy="42964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1" y="2975992"/>
            <a:ext cx="5200619" cy="89192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5" y="2219325"/>
            <a:ext cx="5190965" cy="64350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1" y="3953247"/>
            <a:ext cx="6576731" cy="2880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5" y="980728"/>
            <a:ext cx="5010150" cy="2857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668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의존관계 연습 프로젝트 생성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5904656" cy="5067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995936" y="978840"/>
            <a:ext cx="381642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File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 new &gt; Dynamic Web Project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6" name="직선 화살표 연결선 5"/>
          <p:cNvCxnSpPr>
            <a:cxnSpLocks noChangeShapeType="1"/>
          </p:cNvCxnSpPr>
          <p:nvPr/>
        </p:nvCxnSpPr>
        <p:spPr bwMode="auto">
          <a:xfrm flipH="1">
            <a:off x="1187624" y="1196752"/>
            <a:ext cx="2952328" cy="36004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168574" y="1835299"/>
            <a:ext cx="1008112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4499992" y="2276871"/>
            <a:ext cx="1800200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</p:cNvCxnSpPr>
          <p:nvPr/>
        </p:nvCxnSpPr>
        <p:spPr bwMode="auto">
          <a:xfrm flipH="1">
            <a:off x="5724128" y="1273986"/>
            <a:ext cx="432048" cy="100288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83" y="2708920"/>
            <a:ext cx="5032785" cy="397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4355975" y="3586689"/>
            <a:ext cx="1800200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21072" y="4221088"/>
            <a:ext cx="381642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2.  Project name :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HelloApp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23" name="직선 화살표 연결선 22"/>
          <p:cNvCxnSpPr>
            <a:cxnSpLocks noChangeShapeType="1"/>
          </p:cNvCxnSpPr>
          <p:nvPr/>
        </p:nvCxnSpPr>
        <p:spPr bwMode="auto">
          <a:xfrm flipV="1">
            <a:off x="3851920" y="3874682"/>
            <a:ext cx="1224136" cy="51568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6" name="직사각형 25"/>
          <p:cNvSpPr>
            <a:spLocks noChangeArrowheads="1"/>
          </p:cNvSpPr>
          <p:nvPr/>
        </p:nvSpPr>
        <p:spPr bwMode="auto">
          <a:xfrm>
            <a:off x="6912260" y="6264620"/>
            <a:ext cx="900100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640198"/>
            <a:ext cx="6572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2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전체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 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3563"/>
            <a:ext cx="3888432" cy="599625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3220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의존성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관계 예제 </a:t>
            </a:r>
            <a:r>
              <a:rPr lang="en-US" altLang="ko-KR" dirty="0" smtClean="0"/>
              <a:t> </a:t>
            </a:r>
            <a:r>
              <a:rPr lang="en-US" altLang="ko-KR" sz="2400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2996952"/>
            <a:ext cx="7920880" cy="324036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package </a:t>
            </a:r>
            <a:r>
              <a:rPr lang="en-US" altLang="ko-KR" dirty="0">
                <a:solidFill>
                  <a:srgbClr val="0000FF"/>
                </a:solidFill>
              </a:rPr>
              <a:t>sample1</a:t>
            </a:r>
            <a:r>
              <a:rPr lang="en-US" altLang="ko-KR" dirty="0"/>
              <a:t>;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public </a:t>
            </a:r>
            <a:r>
              <a:rPr lang="en-US" altLang="ko-KR" dirty="0"/>
              <a:t>class </a:t>
            </a:r>
            <a:r>
              <a:rPr lang="en-US" altLang="ko-KR" dirty="0" err="1">
                <a:solidFill>
                  <a:srgbClr val="0000FF"/>
                </a:solidFill>
              </a:rPr>
              <a:t>HelloApp</a:t>
            </a:r>
            <a:r>
              <a:rPr lang="en-US" altLang="ko-KR" dirty="0"/>
              <a:t> {</a:t>
            </a:r>
          </a:p>
          <a:p>
            <a:pPr marL="0" indent="0">
              <a:buNone/>
            </a:pPr>
            <a:r>
              <a:rPr lang="en-US" altLang="ko-KR" dirty="0"/>
              <a:t>    public static void </a:t>
            </a:r>
            <a:r>
              <a:rPr lang="en-US" altLang="ko-KR" dirty="0">
                <a:solidFill>
                  <a:srgbClr val="0000FF"/>
                </a:solidFill>
              </a:rPr>
              <a:t>main</a:t>
            </a:r>
            <a:r>
              <a:rPr lang="en-US" altLang="ko-KR" dirty="0"/>
              <a:t>(String[] </a:t>
            </a:r>
            <a:r>
              <a:rPr lang="en-US" altLang="ko-KR" dirty="0" err="1"/>
              <a:t>args</a:t>
            </a:r>
            <a:r>
              <a:rPr lang="en-US" altLang="ko-KR" dirty="0"/>
              <a:t>) {</a:t>
            </a:r>
          </a:p>
          <a:p>
            <a:pPr marL="0" indent="0">
              <a:buNone/>
            </a:pPr>
            <a:r>
              <a:rPr lang="en-US" altLang="ko-KR" dirty="0"/>
              <a:t>        </a:t>
            </a:r>
            <a:r>
              <a:rPr lang="en-US" altLang="ko-KR" dirty="0" err="1"/>
              <a:t>MessageBean</a:t>
            </a:r>
            <a:r>
              <a:rPr lang="en-US" altLang="ko-KR" dirty="0"/>
              <a:t> bean = new </a:t>
            </a:r>
            <a:r>
              <a:rPr lang="en-US" altLang="ko-KR" dirty="0" err="1"/>
              <a:t>MessageBean</a:t>
            </a:r>
            <a:r>
              <a:rPr lang="en-US" altLang="ko-KR" dirty="0"/>
              <a:t>();</a:t>
            </a:r>
          </a:p>
          <a:p>
            <a:pPr marL="0" indent="0">
              <a:buNone/>
            </a:pPr>
            <a:r>
              <a:rPr lang="en-US" altLang="ko-KR" dirty="0"/>
              <a:t>        </a:t>
            </a:r>
            <a:r>
              <a:rPr lang="en-US" altLang="ko-KR" dirty="0" err="1"/>
              <a:t>bean.sayHello</a:t>
            </a:r>
            <a:r>
              <a:rPr lang="en-US" altLang="ko-KR" dirty="0"/>
              <a:t>("Spring");</a:t>
            </a:r>
          </a:p>
          <a:p>
            <a:pPr marL="0" indent="0">
              <a:buNone/>
            </a:pPr>
            <a:r>
              <a:rPr lang="en-US" altLang="ko-KR" dirty="0"/>
              <a:t>    }</a:t>
            </a:r>
          </a:p>
          <a:p>
            <a:pPr marL="0" indent="0">
              <a:buNone/>
            </a:pPr>
            <a:r>
              <a:rPr lang="en-US" altLang="ko-KR" dirty="0"/>
              <a:t>}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395536" y="836712"/>
            <a:ext cx="7920880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>
            <a:normAutofit lnSpcReduction="10000"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  <a:defRPr sz="20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"/>
              <a:defRPr sz="18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16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14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12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public class </a:t>
            </a:r>
            <a:r>
              <a:rPr lang="en-US" altLang="ko-KR" dirty="0" err="1">
                <a:solidFill>
                  <a:srgbClr val="0000FF"/>
                </a:solidFill>
              </a:rPr>
              <a:t>MessageBean</a:t>
            </a:r>
            <a:r>
              <a:rPr lang="en-US" altLang="ko-KR" dirty="0"/>
              <a:t> {</a:t>
            </a:r>
          </a:p>
          <a:p>
            <a:pPr marL="0" indent="0">
              <a:buNone/>
            </a:pPr>
            <a:r>
              <a:rPr lang="en-US" altLang="ko-KR" dirty="0"/>
              <a:t>    public void </a:t>
            </a:r>
            <a:r>
              <a:rPr lang="en-US" altLang="ko-KR" dirty="0" err="1"/>
              <a:t>sayHello</a:t>
            </a:r>
            <a:r>
              <a:rPr lang="en-US" altLang="ko-KR" dirty="0"/>
              <a:t>(String name) {</a:t>
            </a:r>
          </a:p>
          <a:p>
            <a:pPr marL="0" indent="0">
              <a:buNone/>
            </a:pPr>
            <a:r>
              <a:rPr lang="en-US" altLang="ko-KR" dirty="0"/>
              <a:t>        </a:t>
            </a:r>
            <a:r>
              <a:rPr lang="en-US" altLang="ko-KR" dirty="0" err="1"/>
              <a:t>System.out.println</a:t>
            </a:r>
            <a:r>
              <a:rPr lang="en-US" altLang="ko-KR" dirty="0"/>
              <a:t>("Hello, " + name + "!");</a:t>
            </a:r>
          </a:p>
          <a:p>
            <a:pPr marL="0" indent="0">
              <a:buNone/>
            </a:pPr>
            <a:r>
              <a:rPr lang="en-US" altLang="ko-KR" dirty="0"/>
              <a:t>    }</a:t>
            </a:r>
          </a:p>
          <a:p>
            <a:pPr marL="0" indent="0">
              <a:buNone/>
            </a:pPr>
            <a:r>
              <a:rPr lang="en-US" altLang="ko-KR" dirty="0"/>
              <a:t>}</a:t>
            </a:r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3275856" y="2102276"/>
            <a:ext cx="5040560" cy="1512168"/>
            <a:chOff x="3635896" y="2060848"/>
            <a:chExt cx="5040560" cy="1512168"/>
          </a:xfrm>
        </p:grpSpPr>
        <p:sp>
          <p:nvSpPr>
            <p:cNvPr id="13" name="직사각형 12"/>
            <p:cNvSpPr/>
            <p:nvPr/>
          </p:nvSpPr>
          <p:spPr>
            <a:xfrm>
              <a:off x="3635896" y="2060848"/>
              <a:ext cx="5040560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3848224" y="2376501"/>
              <a:ext cx="1754832" cy="880862"/>
              <a:chOff x="5495900" y="2276872"/>
              <a:chExt cx="1754832" cy="880862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5508228" y="2797695"/>
                <a:ext cx="1742504" cy="36003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rgbClr val="0000FF"/>
                    </a:solidFill>
                  </a:rPr>
                  <a:t>+</a:t>
                </a:r>
                <a:r>
                  <a:rPr lang="en-US" altLang="ko-KR" sz="1400" dirty="0">
                    <a:solidFill>
                      <a:srgbClr val="0000FF"/>
                    </a:solidFill>
                  </a:rPr>
                  <a:t> main(String[] </a:t>
                </a:r>
                <a:r>
                  <a:rPr lang="en-US" altLang="ko-KR" sz="1400" dirty="0" err="1">
                    <a:solidFill>
                      <a:srgbClr val="0000FF"/>
                    </a:solidFill>
                  </a:rPr>
                  <a:t>args</a:t>
                </a:r>
                <a:r>
                  <a:rPr lang="en-US" altLang="ko-KR" sz="1400" dirty="0">
                    <a:solidFill>
                      <a:srgbClr val="0000FF"/>
                    </a:solidFill>
                  </a:rPr>
                  <a:t>) </a:t>
                </a:r>
                <a:endParaRPr lang="ko-KR" alt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5508228" y="2276872"/>
                <a:ext cx="1742504" cy="50405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HelloApp</a:t>
                </a:r>
                <a:r>
                  <a:rPr lang="ko-KR" altLang="en-US" sz="14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5495900" y="2652319"/>
                <a:ext cx="1742504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6300192" y="2393518"/>
              <a:ext cx="2088232" cy="880862"/>
              <a:chOff x="5787628" y="2276872"/>
              <a:chExt cx="1742504" cy="880862"/>
            </a:xfrm>
            <a:solidFill>
              <a:schemeClr val="bg1"/>
            </a:solidFill>
          </p:grpSpPr>
          <p:sp>
            <p:nvSpPr>
              <p:cNvPr id="10" name="직사각형 9"/>
              <p:cNvSpPr/>
              <p:nvPr/>
            </p:nvSpPr>
            <p:spPr>
              <a:xfrm>
                <a:off x="5787628" y="2797695"/>
                <a:ext cx="1742504" cy="36003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rgbClr val="0000FF"/>
                    </a:solidFill>
                  </a:rPr>
                  <a:t>+</a:t>
                </a:r>
                <a:r>
                  <a:rPr lang="en-US" altLang="ko-KR" sz="1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ko-KR" sz="1400" dirty="0" err="1" smtClean="0">
                    <a:solidFill>
                      <a:srgbClr val="0000FF"/>
                    </a:solidFill>
                  </a:rPr>
                  <a:t>sayHello</a:t>
                </a:r>
                <a:r>
                  <a:rPr lang="en-US" altLang="ko-KR" sz="1400" dirty="0" smtClean="0">
                    <a:solidFill>
                      <a:srgbClr val="0000FF"/>
                    </a:solidFill>
                  </a:rPr>
                  <a:t>(</a:t>
                </a:r>
                <a:r>
                  <a:rPr lang="en-US" altLang="ko-KR" sz="1400" dirty="0" err="1" smtClean="0">
                    <a:solidFill>
                      <a:srgbClr val="0000FF"/>
                    </a:solidFill>
                  </a:rPr>
                  <a:t>mane:String</a:t>
                </a:r>
                <a:r>
                  <a:rPr lang="en-US" altLang="ko-KR" sz="1400" dirty="0" smtClean="0">
                    <a:solidFill>
                      <a:srgbClr val="0000FF"/>
                    </a:solidFill>
                  </a:rPr>
                  <a:t>)</a:t>
                </a:r>
                <a:endParaRPr lang="ko-KR" alt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5787628" y="2276872"/>
                <a:ext cx="1742504" cy="50405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MessageBean</a:t>
                </a:r>
                <a:r>
                  <a:rPr lang="ko-KR" altLang="en-US" sz="14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5787628" y="2662312"/>
                <a:ext cx="1742504" cy="14401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16" name="직선 화살표 연결선 15"/>
          <p:cNvCxnSpPr>
            <a:endCxn id="12" idx="1"/>
          </p:cNvCxnSpPr>
          <p:nvPr/>
        </p:nvCxnSpPr>
        <p:spPr>
          <a:xfrm>
            <a:off x="5243016" y="2892394"/>
            <a:ext cx="697136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64088" y="548680"/>
            <a:ext cx="3476503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sample1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package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에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MessageBean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 생성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HelloApp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클래스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-main()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포함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586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Library 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Framework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Library</a:t>
            </a:r>
            <a:endParaRPr lang="en-US" altLang="ko-KR" b="1" dirty="0">
              <a:solidFill>
                <a:srgbClr val="0000FF"/>
              </a:solidFill>
            </a:endParaRPr>
          </a:p>
          <a:p>
            <a:pPr lvl="1"/>
            <a:r>
              <a:rPr lang="en-US" altLang="ko-KR" sz="2000" dirty="0"/>
              <a:t> </a:t>
            </a:r>
            <a:r>
              <a:rPr lang="ko-KR" altLang="en-US" dirty="0"/>
              <a:t>자주 쓰일 만한 기능들을 모아 놓은 </a:t>
            </a:r>
            <a:r>
              <a:rPr lang="ko-KR" altLang="en-US" dirty="0" smtClean="0"/>
              <a:t>클래스들의 </a:t>
            </a:r>
            <a:r>
              <a:rPr lang="ko-KR" altLang="en-US" dirty="0"/>
              <a:t>모음집</a:t>
            </a:r>
            <a:r>
              <a:rPr lang="ko-KR" altLang="en-US" b="1" dirty="0"/>
              <a:t> </a:t>
            </a:r>
            <a:endParaRPr lang="en-US" altLang="ko-KR" sz="1800" b="1" dirty="0" smtClean="0"/>
          </a:p>
          <a:p>
            <a:r>
              <a:rPr lang="en-US" altLang="ko-KR" b="1" dirty="0">
                <a:solidFill>
                  <a:srgbClr val="0000FF"/>
                </a:solidFill>
              </a:rPr>
              <a:t>Framework</a:t>
            </a:r>
            <a:r>
              <a:rPr lang="ko-KR" altLang="en-US" dirty="0"/>
              <a:t> </a:t>
            </a:r>
            <a:endParaRPr lang="ko-KR" altLang="en-US" dirty="0" smtClean="0"/>
          </a:p>
          <a:p>
            <a:pPr lvl="1">
              <a:lnSpc>
                <a:spcPct val="120000"/>
              </a:lnSpc>
            </a:pPr>
            <a:r>
              <a:rPr lang="ko-KR" altLang="en-US" sz="1600" dirty="0" smtClean="0"/>
              <a:t>설계의 기반이 되는 부분을 기술한  </a:t>
            </a:r>
            <a:r>
              <a:rPr lang="ko-KR" altLang="en-US" sz="1600" b="1" dirty="0" smtClean="0"/>
              <a:t>확장 가능한 기본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설계 기반 코드</a:t>
            </a:r>
            <a:r>
              <a:rPr lang="ko-KR" altLang="en-US" sz="1600" dirty="0" smtClean="0"/>
              <a:t>와 사용자가 이 코드를 자기의 필요에 따라  확장하는 데 </a:t>
            </a:r>
            <a:r>
              <a:rPr lang="ko-KR" altLang="en-US" sz="1600" b="1" dirty="0" smtClean="0"/>
              <a:t>필요한 라이브러리를 </a:t>
            </a:r>
            <a:r>
              <a:rPr lang="ko-KR" altLang="en-US" sz="1600" dirty="0" smtClean="0"/>
              <a:t>제공해주는 솔루션</a:t>
            </a:r>
            <a:endParaRPr lang="en-US" altLang="ko-KR" sz="1600" dirty="0" smtClean="0"/>
          </a:p>
          <a:p>
            <a:pPr lvl="1">
              <a:lnSpc>
                <a:spcPct val="120000"/>
              </a:lnSpc>
            </a:pPr>
            <a:r>
              <a:rPr lang="ko-KR" altLang="en-US" sz="1600" dirty="0" smtClean="0"/>
              <a:t>사용자가 </a:t>
            </a:r>
            <a:r>
              <a:rPr lang="ko-KR" altLang="en-US" sz="1600" dirty="0"/>
              <a:t>이를 </a:t>
            </a:r>
            <a:r>
              <a:rPr lang="ko-KR" altLang="en-US" sz="1600" dirty="0" smtClean="0"/>
              <a:t>이용해 일정 </a:t>
            </a:r>
            <a:r>
              <a:rPr lang="ko-KR" altLang="en-US" sz="1600" dirty="0"/>
              <a:t>수준 이상의 품질을 보장받는 코드를</a:t>
            </a:r>
            <a:r>
              <a:rPr lang="en-US" altLang="ko-KR" sz="1600" dirty="0"/>
              <a:t>, </a:t>
            </a:r>
            <a:r>
              <a:rPr lang="ko-KR" altLang="en-US" sz="1600" dirty="0"/>
              <a:t>비교적 빠른 시간에 완성 및 유지 보수할 수 </a:t>
            </a:r>
            <a:r>
              <a:rPr lang="ko-KR" altLang="en-US" sz="1600" dirty="0" smtClean="0"/>
              <a:t>있는 환경을 </a:t>
            </a:r>
            <a:r>
              <a:rPr lang="ko-KR" altLang="en-US" sz="1600" dirty="0"/>
              <a:t>제공해주는 </a:t>
            </a:r>
            <a:r>
              <a:rPr lang="ko-KR" altLang="en-US" sz="1600" dirty="0" smtClean="0"/>
              <a:t>솔루션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프레임워크는 </a:t>
            </a:r>
            <a:r>
              <a:rPr lang="ko-KR" altLang="en-US" sz="1600" dirty="0"/>
              <a:t>라이브러리와 달리 애플리케이션의 틀과 </a:t>
            </a:r>
            <a:r>
              <a:rPr lang="ko-KR" altLang="en-US" sz="1600" dirty="0" smtClean="0"/>
              <a:t>구조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예</a:t>
            </a:r>
            <a:r>
              <a:rPr lang="en-US" altLang="ko-KR" sz="1600" dirty="0" smtClean="0"/>
              <a:t>:</a:t>
            </a:r>
            <a:r>
              <a:rPr lang="en-US" altLang="ko-KR" sz="1600" dirty="0" smtClean="0">
                <a:solidFill>
                  <a:srgbClr val="0000FF"/>
                </a:solidFill>
              </a:rPr>
              <a:t>MVC </a:t>
            </a:r>
            <a:r>
              <a:rPr lang="ko-KR" altLang="en-US" sz="1600" dirty="0">
                <a:solidFill>
                  <a:srgbClr val="0000FF"/>
                </a:solidFill>
              </a:rPr>
              <a:t>모델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를 </a:t>
            </a:r>
            <a:r>
              <a:rPr lang="ko-KR" altLang="en-US" sz="1600" dirty="0"/>
              <a:t>결정할 뿐 아니라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그</a:t>
            </a:r>
            <a:r>
              <a:rPr lang="ko-KR" altLang="en-US" sz="1600" dirty="0"/>
              <a:t> 위에 개발된 개발자의 코드를 제어한다</a:t>
            </a:r>
            <a:r>
              <a:rPr lang="en-US" altLang="ko-KR" sz="1600" dirty="0" smtClean="0"/>
              <a:t>. 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프레임워크는 </a:t>
            </a:r>
            <a:r>
              <a:rPr lang="ko-KR" altLang="en-US" sz="1600" dirty="0"/>
              <a:t>구체적이며 확장 가능한 기반 코드를 가지고 있으며</a:t>
            </a:r>
            <a:r>
              <a:rPr lang="en-US" altLang="ko-KR" sz="1600" dirty="0" smtClean="0"/>
              <a:t>,</a:t>
            </a:r>
            <a:r>
              <a:rPr lang="ko-KR" altLang="en-US" sz="1600" dirty="0"/>
              <a:t> </a:t>
            </a:r>
            <a:r>
              <a:rPr lang="ko-KR" altLang="en-US" sz="1600" dirty="0" smtClean="0"/>
              <a:t>설계자가 </a:t>
            </a:r>
            <a:r>
              <a:rPr lang="ko-KR" altLang="en-US" sz="1600" dirty="0"/>
              <a:t>의도하는 여러 디자인 패턴의 집합으로 구성되어 있다</a:t>
            </a:r>
            <a:r>
              <a:rPr lang="en-US" altLang="ko-KR" sz="1600" dirty="0" smtClean="0"/>
              <a:t>.</a:t>
            </a:r>
          </a:p>
          <a:p>
            <a:endParaRPr lang="en-US" altLang="ko-KR" sz="1600" b="1" dirty="0"/>
          </a:p>
          <a:p>
            <a:pPr lvl="1">
              <a:lnSpc>
                <a:spcPct val="120000"/>
              </a:lnSpc>
            </a:pPr>
            <a:endParaRPr lang="ko-KR" altLang="en-US" sz="1600" dirty="0"/>
          </a:p>
          <a:p>
            <a:endParaRPr lang="ko-KR" alt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25143"/>
            <a:ext cx="1872208" cy="206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6411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79673"/>
            <a:ext cx="8153400" cy="646931"/>
          </a:xfrm>
        </p:spPr>
        <p:txBody>
          <a:bodyPr/>
          <a:lstStyle/>
          <a:p>
            <a:r>
              <a:rPr lang="ko-KR" altLang="en-US" dirty="0"/>
              <a:t>의존성 관계 </a:t>
            </a:r>
            <a:r>
              <a:rPr lang="ko-KR" altLang="en-US" dirty="0" smtClean="0"/>
              <a:t>약화</a:t>
            </a:r>
            <a:r>
              <a:rPr lang="en-US" altLang="ko-KR" dirty="0" smtClean="0"/>
              <a:t>(</a:t>
            </a:r>
            <a:r>
              <a:rPr lang="ko-KR" altLang="en-US" dirty="0" smtClean="0"/>
              <a:t>인터페이스 사용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pSp>
        <p:nvGrpSpPr>
          <p:cNvPr id="27" name="그룹 26"/>
          <p:cNvGrpSpPr/>
          <p:nvPr/>
        </p:nvGrpSpPr>
        <p:grpSpPr>
          <a:xfrm>
            <a:off x="852111" y="1268760"/>
            <a:ext cx="7416824" cy="2399745"/>
            <a:chOff x="971600" y="1749335"/>
            <a:chExt cx="6192688" cy="1877784"/>
          </a:xfrm>
        </p:grpSpPr>
        <p:grpSp>
          <p:nvGrpSpPr>
            <p:cNvPr id="5" name="그룹 4"/>
            <p:cNvGrpSpPr/>
            <p:nvPr/>
          </p:nvGrpSpPr>
          <p:grpSpPr>
            <a:xfrm>
              <a:off x="4101852" y="2707020"/>
              <a:ext cx="1872208" cy="288032"/>
              <a:chOff x="4427984" y="980728"/>
              <a:chExt cx="1872208" cy="288032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4427984" y="980728"/>
                <a:ext cx="1872208" cy="288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/>
              </a:p>
            </p:txBody>
          </p:sp>
          <p:cxnSp>
            <p:nvCxnSpPr>
              <p:cNvPr id="24" name="직선 연결선 23"/>
              <p:cNvCxnSpPr/>
              <p:nvPr/>
            </p:nvCxnSpPr>
            <p:spPr>
              <a:xfrm>
                <a:off x="4427984" y="1268760"/>
                <a:ext cx="187220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그룹 5"/>
            <p:cNvGrpSpPr/>
            <p:nvPr/>
          </p:nvGrpSpPr>
          <p:grpSpPr>
            <a:xfrm>
              <a:off x="3889256" y="1803295"/>
              <a:ext cx="2304256" cy="619492"/>
              <a:chOff x="755576" y="1386638"/>
              <a:chExt cx="1296144" cy="499591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755576" y="1628801"/>
                <a:ext cx="1296144" cy="2574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600" b="1" dirty="0">
                    <a:solidFill>
                      <a:srgbClr val="0000FF"/>
                    </a:solidFill>
                  </a:rPr>
                  <a:t>+ </a:t>
                </a:r>
                <a:r>
                  <a:rPr lang="en-US" altLang="ko-KR" sz="1600" b="1" dirty="0" err="1">
                    <a:solidFill>
                      <a:srgbClr val="0000FF"/>
                    </a:solidFill>
                  </a:rPr>
                  <a:t>sayHello</a:t>
                </a:r>
                <a:r>
                  <a:rPr lang="en-US" altLang="ko-KR" sz="1600" b="1" dirty="0">
                    <a:solidFill>
                      <a:srgbClr val="0000FF"/>
                    </a:solidFill>
                  </a:rPr>
                  <a:t>(</a:t>
                </a:r>
                <a:r>
                  <a:rPr lang="en-US" altLang="ko-KR" sz="1600" b="1" dirty="0" err="1">
                    <a:solidFill>
                      <a:srgbClr val="0000FF"/>
                    </a:solidFill>
                  </a:rPr>
                  <a:t>mane:String</a:t>
                </a:r>
                <a:r>
                  <a:rPr lang="en-US" altLang="ko-KR" sz="1600" b="1" dirty="0" smtClean="0">
                    <a:solidFill>
                      <a:srgbClr val="0000FF"/>
                    </a:solidFill>
                  </a:rPr>
                  <a:t>)</a:t>
                </a:r>
                <a:endParaRPr lang="ko-KR" altLang="en-US" sz="16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755576" y="1386638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600" b="1" dirty="0" err="1">
                    <a:solidFill>
                      <a:schemeClr val="tx1"/>
                    </a:solidFill>
                  </a:rPr>
                  <a:t>MessageBean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2843808" y="2862081"/>
              <a:ext cx="2039084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19" name="직사각형 18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600" b="1" dirty="0">
                    <a:solidFill>
                      <a:srgbClr val="0000FF"/>
                    </a:solidFill>
                  </a:rPr>
                  <a:t>+ </a:t>
                </a:r>
                <a:r>
                  <a:rPr lang="en-US" altLang="ko-KR" sz="1600" b="1" dirty="0" err="1">
                    <a:solidFill>
                      <a:srgbClr val="0000FF"/>
                    </a:solidFill>
                  </a:rPr>
                  <a:t>sayHello</a:t>
                </a:r>
                <a:r>
                  <a:rPr lang="en-US" altLang="ko-KR" sz="1600" b="1" dirty="0">
                    <a:solidFill>
                      <a:srgbClr val="0000FF"/>
                    </a:solidFill>
                  </a:rPr>
                  <a:t>(</a:t>
                </a:r>
                <a:r>
                  <a:rPr lang="en-US" altLang="ko-KR" sz="1600" b="1" dirty="0" err="1">
                    <a:solidFill>
                      <a:srgbClr val="0000FF"/>
                    </a:solidFill>
                  </a:rPr>
                  <a:t>mane:String</a:t>
                </a:r>
                <a:r>
                  <a:rPr lang="en-US" altLang="ko-KR" sz="1600" b="1" dirty="0">
                    <a:solidFill>
                      <a:srgbClr val="0000FF"/>
                    </a:solidFill>
                  </a:rPr>
                  <a:t>)</a:t>
                </a:r>
                <a:endParaRPr lang="ko-KR" altLang="en-US" sz="1600" b="1" dirty="0">
                  <a:solidFill>
                    <a:srgbClr val="0000FF"/>
                  </a:solidFill>
                </a:endParaRPr>
              </a:p>
              <a:p>
                <a:pPr algn="ctr"/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 err="1" smtClean="0">
                    <a:solidFill>
                      <a:schemeClr val="tx1"/>
                    </a:solidFill>
                  </a:rPr>
                  <a:t>MessageBeankr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5242932" y="2862081"/>
              <a:ext cx="1921356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17" name="직사각형 16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600" b="1" dirty="0">
                    <a:solidFill>
                      <a:srgbClr val="0000FF"/>
                    </a:solidFill>
                  </a:rPr>
                  <a:t>+ </a:t>
                </a:r>
                <a:r>
                  <a:rPr lang="en-US" altLang="ko-KR" sz="1600" b="1" dirty="0" err="1">
                    <a:solidFill>
                      <a:srgbClr val="0000FF"/>
                    </a:solidFill>
                  </a:rPr>
                  <a:t>sayHello</a:t>
                </a:r>
                <a:r>
                  <a:rPr lang="en-US" altLang="ko-KR" sz="1600" b="1" dirty="0">
                    <a:solidFill>
                      <a:srgbClr val="0000FF"/>
                    </a:solidFill>
                  </a:rPr>
                  <a:t>(</a:t>
                </a:r>
                <a:r>
                  <a:rPr lang="en-US" altLang="ko-KR" sz="1600" b="1" dirty="0" err="1">
                    <a:solidFill>
                      <a:srgbClr val="0000FF"/>
                    </a:solidFill>
                  </a:rPr>
                  <a:t>mane:String</a:t>
                </a:r>
                <a:r>
                  <a:rPr lang="en-US" altLang="ko-KR" sz="1600" b="1" dirty="0">
                    <a:solidFill>
                      <a:srgbClr val="0000FF"/>
                    </a:solidFill>
                  </a:rPr>
                  <a:t>)</a:t>
                </a:r>
                <a:endParaRPr lang="ko-KR" altLang="en-US" sz="1600" b="1" dirty="0">
                  <a:solidFill>
                    <a:srgbClr val="0000FF"/>
                  </a:solidFill>
                </a:endParaRPr>
              </a:p>
              <a:p>
                <a:pPr algn="ctr"/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 err="1" smtClean="0">
                    <a:solidFill>
                      <a:schemeClr val="tx1"/>
                    </a:solidFill>
                  </a:rPr>
                  <a:t>MessageBeanen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이등변 삼각형 8"/>
            <p:cNvSpPr/>
            <p:nvPr/>
          </p:nvSpPr>
          <p:spPr>
            <a:xfrm>
              <a:off x="4962520" y="2448704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/>
            </a:p>
          </p:txBody>
        </p:sp>
        <p:cxnSp>
          <p:nvCxnSpPr>
            <p:cNvPr id="10" name="직선 연결선 9"/>
            <p:cNvCxnSpPr>
              <a:stCxn id="9" idx="3"/>
              <a:endCxn id="23" idx="0"/>
            </p:cNvCxnSpPr>
            <p:nvPr/>
          </p:nvCxnSpPr>
          <p:spPr>
            <a:xfrm>
              <a:off x="5034528" y="2592720"/>
              <a:ext cx="3428" cy="114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그룹 10"/>
            <p:cNvGrpSpPr/>
            <p:nvPr/>
          </p:nvGrpSpPr>
          <p:grpSpPr>
            <a:xfrm>
              <a:off x="971600" y="1749335"/>
              <a:ext cx="1872208" cy="877055"/>
              <a:chOff x="755576" y="1370965"/>
              <a:chExt cx="1296144" cy="841637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755576" y="1835534"/>
                <a:ext cx="1296144" cy="3770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600" b="1" dirty="0">
                    <a:solidFill>
                      <a:srgbClr val="0000FF"/>
                    </a:solidFill>
                  </a:rPr>
                  <a:t>+ main(String[] </a:t>
                </a:r>
                <a:r>
                  <a:rPr lang="en-US" altLang="ko-KR" sz="1600" b="1" dirty="0" err="1">
                    <a:solidFill>
                      <a:srgbClr val="0000FF"/>
                    </a:solidFill>
                  </a:rPr>
                  <a:t>args</a:t>
                </a:r>
                <a:r>
                  <a:rPr lang="en-US" altLang="ko-KR" sz="1600" b="1" dirty="0" smtClean="0">
                    <a:solidFill>
                      <a:srgbClr val="0000FF"/>
                    </a:solidFill>
                  </a:rPr>
                  <a:t>)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755576" y="1370965"/>
                <a:ext cx="1296144" cy="30565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 err="1">
                    <a:solidFill>
                      <a:schemeClr val="tx1"/>
                    </a:solidFill>
                  </a:rPr>
                  <a:t>HelloApp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755576" y="1688369"/>
                <a:ext cx="1296144" cy="14716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" name="직선 화살표 연결선 11"/>
            <p:cNvCxnSpPr/>
            <p:nvPr/>
          </p:nvCxnSpPr>
          <p:spPr>
            <a:xfrm>
              <a:off x="2843808" y="2192560"/>
              <a:ext cx="1008112" cy="1230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0397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의존성 관계 약화</a:t>
            </a:r>
            <a:r>
              <a:rPr lang="en-US" altLang="ko-KR" dirty="0" smtClean="0"/>
              <a:t>-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err="1">
                <a:solidFill>
                  <a:srgbClr val="0000FF"/>
                </a:solidFill>
              </a:rPr>
              <a:t>HelloApp</a:t>
            </a:r>
            <a:r>
              <a:rPr lang="en-US" altLang="ko-KR" dirty="0"/>
              <a:t> </a:t>
            </a:r>
            <a:r>
              <a:rPr lang="en-US" altLang="ko-KR" dirty="0" smtClean="0"/>
              <a:t>: </a:t>
            </a:r>
            <a:r>
              <a:rPr lang="en-US" altLang="ko-KR" dirty="0" smtClean="0">
                <a:solidFill>
                  <a:srgbClr val="0000FF"/>
                </a:solidFill>
              </a:rPr>
              <a:t>sample2</a:t>
            </a:r>
            <a:endParaRPr lang="ko-KR" altLang="en-US" dirty="0">
              <a:solidFill>
                <a:srgbClr val="0000FF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9" y="716946"/>
            <a:ext cx="4402673" cy="139566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89956"/>
            <a:ext cx="5328592" cy="214435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90578"/>
            <a:ext cx="5783866" cy="223224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0152" y="2636912"/>
            <a:ext cx="2802501" cy="58477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MessageBean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을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구현한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MessageBeanKr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클래스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148064" y="783987"/>
            <a:ext cx="3024336" cy="58477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. sample2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package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에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MessageBean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interface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7" name="직선 화살표 연결선 16"/>
          <p:cNvCxnSpPr>
            <a:cxnSpLocks noChangeShapeType="1"/>
            <a:stCxn id="16" idx="1"/>
          </p:cNvCxnSpPr>
          <p:nvPr/>
        </p:nvCxnSpPr>
        <p:spPr bwMode="auto">
          <a:xfrm flipH="1">
            <a:off x="3223967" y="1076375"/>
            <a:ext cx="1924097" cy="48369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436602" y="2655961"/>
            <a:ext cx="1441114" cy="21606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4608004" y="4444355"/>
            <a:ext cx="1476164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508104" y="1592818"/>
            <a:ext cx="3024336" cy="58477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MessageBean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을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구현한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MessageBeanEn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30" name="직선 화살표 연결선 29"/>
          <p:cNvCxnSpPr>
            <a:cxnSpLocks noChangeShapeType="1"/>
            <a:stCxn id="23" idx="1"/>
          </p:cNvCxnSpPr>
          <p:nvPr/>
        </p:nvCxnSpPr>
        <p:spPr bwMode="auto">
          <a:xfrm flipH="1">
            <a:off x="2987824" y="1885206"/>
            <a:ext cx="2520280" cy="67969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3" name="직선 화살표 연결선 32"/>
          <p:cNvCxnSpPr>
            <a:cxnSpLocks noChangeShapeType="1"/>
            <a:stCxn id="8" idx="2"/>
          </p:cNvCxnSpPr>
          <p:nvPr/>
        </p:nvCxnSpPr>
        <p:spPr bwMode="auto">
          <a:xfrm flipH="1">
            <a:off x="5796136" y="3221687"/>
            <a:ext cx="1545267" cy="111262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3179174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의존성 관계 약화</a:t>
            </a:r>
            <a:r>
              <a:rPr lang="en-US" altLang="ko-KR" dirty="0"/>
              <a:t>-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err="1">
                <a:solidFill>
                  <a:srgbClr val="0000FF"/>
                </a:solidFill>
              </a:rPr>
              <a:t>HelloApp</a:t>
            </a:r>
            <a:r>
              <a:rPr lang="en-US" altLang="ko-KR" dirty="0"/>
              <a:t> : </a:t>
            </a:r>
            <a:r>
              <a:rPr lang="en-US" altLang="ko-KR" dirty="0">
                <a:solidFill>
                  <a:srgbClr val="0000FF"/>
                </a:solidFill>
              </a:rPr>
              <a:t>sample2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18" y="1068992"/>
            <a:ext cx="5904656" cy="231771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4088" y="861184"/>
            <a:ext cx="3672408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HelloApp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클래스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-main()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포함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3491880" y="2083852"/>
            <a:ext cx="648072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8" name="직선 화살표 연결선 7"/>
          <p:cNvCxnSpPr>
            <a:cxnSpLocks noChangeShapeType="1"/>
            <a:stCxn id="6" idx="1"/>
          </p:cNvCxnSpPr>
          <p:nvPr/>
        </p:nvCxnSpPr>
        <p:spPr bwMode="auto">
          <a:xfrm flipH="1">
            <a:off x="4067944" y="1030461"/>
            <a:ext cx="1296144" cy="105339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417587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의한 구현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err="1">
                <a:solidFill>
                  <a:srgbClr val="0000FF"/>
                </a:solidFill>
              </a:rPr>
              <a:t>HelloApp</a:t>
            </a:r>
            <a:r>
              <a:rPr lang="en-US" altLang="ko-KR" dirty="0"/>
              <a:t> : </a:t>
            </a:r>
            <a:r>
              <a:rPr lang="en-US" altLang="ko-KR" dirty="0" smtClean="0">
                <a:solidFill>
                  <a:srgbClr val="0000FF"/>
                </a:solidFill>
              </a:rPr>
              <a:t>sample3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5293095" y="3514574"/>
            <a:ext cx="2242296" cy="368095"/>
            <a:chOff x="4427984" y="980728"/>
            <a:chExt cx="1872208" cy="288032"/>
          </a:xfrm>
        </p:grpSpPr>
        <p:sp>
          <p:nvSpPr>
            <p:cNvPr id="22" name="직사각형 21"/>
            <p:cNvSpPr/>
            <p:nvPr/>
          </p:nvSpPr>
          <p:spPr>
            <a:xfrm>
              <a:off x="4427984" y="980728"/>
              <a:ext cx="1872208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/>
            </a:p>
          </p:txBody>
        </p:sp>
        <p:cxnSp>
          <p:nvCxnSpPr>
            <p:cNvPr id="23" name="직선 연결선 22"/>
            <p:cNvCxnSpPr/>
            <p:nvPr/>
          </p:nvCxnSpPr>
          <p:spPr>
            <a:xfrm>
              <a:off x="4427984" y="1268760"/>
              <a:ext cx="187220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5038474" y="2359644"/>
            <a:ext cx="2759748" cy="791690"/>
            <a:chOff x="755576" y="1386638"/>
            <a:chExt cx="1296144" cy="499591"/>
          </a:xfrm>
        </p:grpSpPr>
        <p:sp>
          <p:nvSpPr>
            <p:cNvPr id="20" name="직사각형 19"/>
            <p:cNvSpPr/>
            <p:nvPr/>
          </p:nvSpPr>
          <p:spPr>
            <a:xfrm>
              <a:off x="755576" y="1628801"/>
              <a:ext cx="1296144" cy="2574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>
                  <a:solidFill>
                    <a:srgbClr val="0000FF"/>
                  </a:solidFill>
                </a:rPr>
                <a:t>+ </a:t>
              </a:r>
              <a:r>
                <a:rPr lang="en-US" altLang="ko-KR" sz="1600" b="1" dirty="0" err="1">
                  <a:solidFill>
                    <a:srgbClr val="0000FF"/>
                  </a:solidFill>
                </a:rPr>
                <a:t>sayHello</a:t>
              </a:r>
              <a:r>
                <a:rPr lang="en-US" altLang="ko-KR" sz="1600" b="1" dirty="0">
                  <a:solidFill>
                    <a:srgbClr val="0000FF"/>
                  </a:solidFill>
                </a:rPr>
                <a:t>(</a:t>
              </a:r>
              <a:r>
                <a:rPr lang="en-US" altLang="ko-KR" sz="1600" b="1" dirty="0" err="1">
                  <a:solidFill>
                    <a:srgbClr val="0000FF"/>
                  </a:solidFill>
                </a:rPr>
                <a:t>mane:String</a:t>
              </a:r>
              <a:r>
                <a:rPr lang="en-US" altLang="ko-KR" sz="1600" b="1" dirty="0" smtClean="0">
                  <a:solidFill>
                    <a:srgbClr val="0000FF"/>
                  </a:solidFill>
                </a:rPr>
                <a:t>)</a:t>
              </a:r>
              <a:endParaRPr lang="ko-KR" alt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55576" y="1386638"/>
              <a:ext cx="1296144" cy="2322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rgbClr val="0000FF"/>
                  </a:solidFill>
                </a:rPr>
                <a:t>interface </a:t>
              </a:r>
              <a:r>
                <a:rPr lang="en-US" altLang="ko-KR" sz="1600" b="1" dirty="0" err="1">
                  <a:solidFill>
                    <a:schemeClr val="tx1"/>
                  </a:solidFill>
                </a:rPr>
                <a:t>MessageBean</a:t>
              </a:r>
              <a:r>
                <a:rPr lang="ko-KR" altLang="en-US" sz="1600" b="1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3976189" y="3712737"/>
            <a:ext cx="2442159" cy="977693"/>
            <a:chOff x="755576" y="1312894"/>
            <a:chExt cx="1296144" cy="616968"/>
          </a:xfrm>
          <a:solidFill>
            <a:schemeClr val="bg1"/>
          </a:solidFill>
        </p:grpSpPr>
        <p:sp>
          <p:nvSpPr>
            <p:cNvPr id="18" name="직사각형 17"/>
            <p:cNvSpPr/>
            <p:nvPr/>
          </p:nvSpPr>
          <p:spPr>
            <a:xfrm>
              <a:off x="755576" y="1548916"/>
              <a:ext cx="1296144" cy="38094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>
                  <a:solidFill>
                    <a:srgbClr val="0000FF"/>
                  </a:solidFill>
                </a:rPr>
                <a:t>+ </a:t>
              </a:r>
              <a:r>
                <a:rPr lang="en-US" altLang="ko-KR" sz="1600" b="1" dirty="0" err="1">
                  <a:solidFill>
                    <a:srgbClr val="0000FF"/>
                  </a:solidFill>
                </a:rPr>
                <a:t>sayHello</a:t>
              </a:r>
              <a:r>
                <a:rPr lang="en-US" altLang="ko-KR" sz="1600" b="1" dirty="0">
                  <a:solidFill>
                    <a:srgbClr val="0000FF"/>
                  </a:solidFill>
                </a:rPr>
                <a:t>(</a:t>
              </a:r>
              <a:r>
                <a:rPr lang="en-US" altLang="ko-KR" sz="1600" b="1" dirty="0" err="1">
                  <a:solidFill>
                    <a:srgbClr val="0000FF"/>
                  </a:solidFill>
                </a:rPr>
                <a:t>mane:String</a:t>
              </a:r>
              <a:r>
                <a:rPr lang="en-US" altLang="ko-KR" sz="1600" b="1" dirty="0">
                  <a:solidFill>
                    <a:srgbClr val="0000FF"/>
                  </a:solidFill>
                </a:rPr>
                <a:t>)</a:t>
              </a:r>
              <a:endParaRPr lang="ko-KR" altLang="en-US" sz="1600" b="1" dirty="0">
                <a:solidFill>
                  <a:srgbClr val="0000FF"/>
                </a:solidFill>
              </a:endParaRPr>
            </a:p>
            <a:p>
              <a:pPr algn="ctr"/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755576" y="1312894"/>
              <a:ext cx="1296144" cy="2322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err="1" smtClean="0">
                  <a:solidFill>
                    <a:schemeClr val="tx1"/>
                  </a:solidFill>
                </a:rPr>
                <a:t>MessageBeankr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6532737" y="3712737"/>
            <a:ext cx="2301159" cy="977693"/>
            <a:chOff x="755576" y="1312894"/>
            <a:chExt cx="1296144" cy="616968"/>
          </a:xfrm>
          <a:solidFill>
            <a:schemeClr val="bg1"/>
          </a:solidFill>
        </p:grpSpPr>
        <p:sp>
          <p:nvSpPr>
            <p:cNvPr id="16" name="직사각형 15"/>
            <p:cNvSpPr/>
            <p:nvPr/>
          </p:nvSpPr>
          <p:spPr>
            <a:xfrm>
              <a:off x="755576" y="1548916"/>
              <a:ext cx="1296144" cy="38094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>
                  <a:solidFill>
                    <a:srgbClr val="0000FF"/>
                  </a:solidFill>
                </a:rPr>
                <a:t>+ </a:t>
              </a:r>
              <a:r>
                <a:rPr lang="en-US" altLang="ko-KR" sz="1600" b="1" dirty="0" err="1">
                  <a:solidFill>
                    <a:srgbClr val="0000FF"/>
                  </a:solidFill>
                </a:rPr>
                <a:t>sayHello</a:t>
              </a:r>
              <a:r>
                <a:rPr lang="en-US" altLang="ko-KR" sz="1600" b="1" dirty="0">
                  <a:solidFill>
                    <a:srgbClr val="0000FF"/>
                  </a:solidFill>
                </a:rPr>
                <a:t>(</a:t>
              </a:r>
              <a:r>
                <a:rPr lang="en-US" altLang="ko-KR" sz="1600" b="1" dirty="0" err="1">
                  <a:solidFill>
                    <a:srgbClr val="0000FF"/>
                  </a:solidFill>
                </a:rPr>
                <a:t>mane:String</a:t>
              </a:r>
              <a:r>
                <a:rPr lang="en-US" altLang="ko-KR" sz="1600" b="1" dirty="0">
                  <a:solidFill>
                    <a:srgbClr val="0000FF"/>
                  </a:solidFill>
                </a:rPr>
                <a:t>)</a:t>
              </a:r>
              <a:endParaRPr lang="ko-KR" altLang="en-US" sz="1600" b="1" dirty="0">
                <a:solidFill>
                  <a:srgbClr val="0000FF"/>
                </a:solidFill>
              </a:endParaRPr>
            </a:p>
            <a:p>
              <a:pPr algn="ctr"/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755576" y="1312894"/>
              <a:ext cx="1296144" cy="2322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err="1" smtClean="0">
                  <a:solidFill>
                    <a:schemeClr val="tx1"/>
                  </a:solidFill>
                </a:rPr>
                <a:t>MessageBeanen</a:t>
              </a:r>
              <a:r>
                <a:rPr lang="ko-KR" altLang="en-US" sz="1600" b="1" dirty="0" smtClean="0">
                  <a:solidFill>
                    <a:schemeClr val="tx1"/>
                  </a:solidFill>
                </a:rPr>
                <a:t> 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이등변 삼각형 8"/>
          <p:cNvSpPr/>
          <p:nvPr/>
        </p:nvSpPr>
        <p:spPr>
          <a:xfrm>
            <a:off x="6323895" y="3184455"/>
            <a:ext cx="172484" cy="18404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/>
          </a:p>
        </p:txBody>
      </p:sp>
      <p:cxnSp>
        <p:nvCxnSpPr>
          <p:cNvPr id="10" name="직선 연결선 9"/>
          <p:cNvCxnSpPr>
            <a:stCxn id="9" idx="3"/>
            <a:endCxn id="22" idx="0"/>
          </p:cNvCxnSpPr>
          <p:nvPr/>
        </p:nvCxnSpPr>
        <p:spPr>
          <a:xfrm>
            <a:off x="6410137" y="3368503"/>
            <a:ext cx="4106" cy="146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/>
          <p:cNvGrpSpPr/>
          <p:nvPr/>
        </p:nvGrpSpPr>
        <p:grpSpPr>
          <a:xfrm>
            <a:off x="289226" y="2204718"/>
            <a:ext cx="2242296" cy="1120847"/>
            <a:chOff x="755576" y="1370965"/>
            <a:chExt cx="1296144" cy="841637"/>
          </a:xfrm>
        </p:grpSpPr>
        <p:sp>
          <p:nvSpPr>
            <p:cNvPr id="13" name="직사각형 12"/>
            <p:cNvSpPr/>
            <p:nvPr/>
          </p:nvSpPr>
          <p:spPr>
            <a:xfrm>
              <a:off x="755576" y="1835534"/>
              <a:ext cx="1296144" cy="3770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>
                  <a:solidFill>
                    <a:srgbClr val="0000FF"/>
                  </a:solidFill>
                </a:rPr>
                <a:t>+ main(String[] </a:t>
              </a:r>
              <a:r>
                <a:rPr lang="en-US" altLang="ko-KR" sz="1600" b="1" dirty="0" err="1">
                  <a:solidFill>
                    <a:srgbClr val="0000FF"/>
                  </a:solidFill>
                </a:rPr>
                <a:t>args</a:t>
              </a:r>
              <a:r>
                <a:rPr lang="en-US" altLang="ko-KR" sz="1600" b="1" dirty="0" smtClean="0">
                  <a:solidFill>
                    <a:srgbClr val="0000FF"/>
                  </a:solidFill>
                </a:rPr>
                <a:t>)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755576" y="1370965"/>
              <a:ext cx="1296144" cy="3056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err="1">
                  <a:solidFill>
                    <a:schemeClr val="tx1"/>
                  </a:solidFill>
                </a:rPr>
                <a:t>HelloApp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55576" y="1688369"/>
              <a:ext cx="1296144" cy="1471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2" name="직선 화살표 연결선 11"/>
          <p:cNvCxnSpPr/>
          <p:nvPr/>
        </p:nvCxnSpPr>
        <p:spPr>
          <a:xfrm>
            <a:off x="3831084" y="2759910"/>
            <a:ext cx="1207390" cy="1572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3059290" y="2332694"/>
            <a:ext cx="1512168" cy="8305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Spring</a:t>
            </a:r>
          </a:p>
          <a:p>
            <a:pPr algn="ctr"/>
            <a:r>
              <a:rPr lang="en-US" altLang="ko-KR" dirty="0" smtClean="0"/>
              <a:t>framework</a:t>
            </a:r>
            <a:endParaRPr lang="ko-KR" altLang="en-US" dirty="0"/>
          </a:p>
        </p:txBody>
      </p:sp>
      <p:cxnSp>
        <p:nvCxnSpPr>
          <p:cNvPr id="26" name="직선 화살표 연결선 25"/>
          <p:cNvCxnSpPr>
            <a:stCxn id="25" idx="1"/>
            <a:endCxn id="15" idx="3"/>
          </p:cNvCxnSpPr>
          <p:nvPr/>
        </p:nvCxnSpPr>
        <p:spPr>
          <a:xfrm flipH="1" flipV="1">
            <a:off x="2531522" y="2725413"/>
            <a:ext cx="527768" cy="2256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한쪽 모서리가 잘린 사각형 36"/>
          <p:cNvSpPr/>
          <p:nvPr/>
        </p:nvSpPr>
        <p:spPr>
          <a:xfrm>
            <a:off x="2987824" y="922409"/>
            <a:ext cx="1656184" cy="93610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Srping</a:t>
            </a:r>
            <a:r>
              <a:rPr lang="en-US" altLang="ko-KR" dirty="0" smtClean="0"/>
              <a:t> </a:t>
            </a:r>
          </a:p>
          <a:p>
            <a:pPr algn="ctr"/>
            <a:r>
              <a:rPr lang="ko-KR" altLang="en-US" dirty="0" smtClean="0"/>
              <a:t>설정파일</a:t>
            </a:r>
            <a:endParaRPr lang="en-US" altLang="ko-KR" dirty="0" smtClean="0"/>
          </a:p>
          <a:p>
            <a:pPr algn="ctr"/>
            <a:r>
              <a:rPr lang="en-US" altLang="ko-KR" dirty="0"/>
              <a:t>b</a:t>
            </a:r>
            <a:r>
              <a:rPr lang="en-US" altLang="ko-KR" dirty="0" smtClean="0"/>
              <a:t>eans.xml </a:t>
            </a:r>
            <a:endParaRPr lang="ko-KR" altLang="en-US" dirty="0"/>
          </a:p>
        </p:txBody>
      </p:sp>
      <p:cxnSp>
        <p:nvCxnSpPr>
          <p:cNvPr id="39" name="직선 화살표 연결선 38"/>
          <p:cNvCxnSpPr>
            <a:stCxn id="25" idx="0"/>
            <a:endCxn id="37" idx="1"/>
          </p:cNvCxnSpPr>
          <p:nvPr/>
        </p:nvCxnSpPr>
        <p:spPr>
          <a:xfrm flipV="1">
            <a:off x="3815374" y="1858513"/>
            <a:ext cx="542" cy="474181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flipH="1">
            <a:off x="5269626" y="1067295"/>
            <a:ext cx="3289453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어떤 구현 객체를 사용할지 </a:t>
            </a:r>
            <a:r>
              <a:rPr lang="en-US" altLang="ko-KR" dirty="0" smtClean="0"/>
              <a:t>XML </a:t>
            </a:r>
            <a:r>
              <a:rPr lang="ko-KR" altLang="en-US" dirty="0" smtClean="0"/>
              <a:t>파일에서</a:t>
            </a:r>
            <a:r>
              <a:rPr lang="en-US" altLang="ko-KR" dirty="0" smtClean="0"/>
              <a:t>  </a:t>
            </a:r>
            <a:r>
              <a:rPr lang="ko-KR" altLang="en-US" dirty="0" smtClean="0"/>
              <a:t>결정하도록 </a:t>
            </a:r>
            <a:r>
              <a:rPr lang="en-US" altLang="ko-KR" dirty="0" smtClean="0"/>
              <a:t>Spring Framework </a:t>
            </a:r>
            <a:r>
              <a:rPr lang="ko-KR" altLang="en-US" dirty="0" smtClean="0"/>
              <a:t>사용</a:t>
            </a:r>
            <a:r>
              <a:rPr lang="en-US" altLang="ko-KR" dirty="0" smtClean="0"/>
              <a:t> </a:t>
            </a:r>
            <a:r>
              <a:rPr lang="ko-KR" altLang="en-US" dirty="0" smtClean="0"/>
              <a:t>  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45288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0884"/>
            <a:ext cx="30289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530027" y="807226"/>
            <a:ext cx="8255160" cy="1077218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1.http</a:t>
            </a:r>
            <a:r>
              <a:rPr lang="en-US" altLang="ko-KR" sz="16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://repo.springsource.org/release/org/springframework/spring/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에서 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 Spring  Framework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의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다운로드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2.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압축을 풀고 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lib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폴더를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프로젝트 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lib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폴더에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import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3.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기타 의존관계에 있는 필요한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library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 파일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import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MVC</a:t>
            </a:r>
            <a:r>
              <a:rPr lang="ko-KR" altLang="en-US" dirty="0" smtClean="0"/>
              <a:t>의 환경 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01" y="1566497"/>
            <a:ext cx="2968251" cy="1313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6005226" y="1804092"/>
            <a:ext cx="1008112" cy="27887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8" name="직사각형 27"/>
          <p:cNvSpPr>
            <a:spLocks noChangeArrowheads="1"/>
          </p:cNvSpPr>
          <p:nvPr/>
        </p:nvSpPr>
        <p:spPr bwMode="auto">
          <a:xfrm>
            <a:off x="986458" y="5104619"/>
            <a:ext cx="1008112" cy="13943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57" y="2018190"/>
            <a:ext cx="2676525" cy="41243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01" y="1503407"/>
            <a:ext cx="2968251" cy="143978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직선 화살표 연결선 8"/>
          <p:cNvCxnSpPr>
            <a:cxnSpLocks noChangeShapeType="1"/>
            <a:endCxn id="28" idx="3"/>
          </p:cNvCxnSpPr>
          <p:nvPr/>
        </p:nvCxnSpPr>
        <p:spPr bwMode="auto">
          <a:xfrm flipH="1">
            <a:off x="1994570" y="2564904"/>
            <a:ext cx="4514712" cy="260943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755576" y="4581128"/>
            <a:ext cx="2668910" cy="224328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4516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프로젝트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Web</a:t>
            </a:r>
            <a:r>
              <a:rPr lang="ko-KR" altLang="en-US" dirty="0" smtClean="0"/>
              <a:t>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로 전환 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988840"/>
            <a:ext cx="4752530" cy="3096344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2952328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오른쪽 화살표 3"/>
          <p:cNvSpPr/>
          <p:nvPr/>
        </p:nvSpPr>
        <p:spPr>
          <a:xfrm>
            <a:off x="5339060" y="4071280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5983436" y="3273883"/>
            <a:ext cx="2981052" cy="79739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91880" y="1413703"/>
            <a:ext cx="525658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&gt;Spring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Tools &gt; Add Spring Project Nature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9" name="직선 화살표 연결선 8"/>
          <p:cNvCxnSpPr>
            <a:cxnSpLocks noChangeShapeType="1"/>
            <a:stCxn id="8" idx="1"/>
          </p:cNvCxnSpPr>
          <p:nvPr/>
        </p:nvCxnSpPr>
        <p:spPr bwMode="auto">
          <a:xfrm flipH="1">
            <a:off x="1403648" y="1582980"/>
            <a:ext cx="2088232" cy="54987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691677" y="3789619"/>
            <a:ext cx="1152130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3275856" y="4041205"/>
            <a:ext cx="1944216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8049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beans.xml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1139717"/>
            <a:ext cx="8153400" cy="2664296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/>
              <a:t>&lt;?xml version="1.0" encoding="UTF-8" ?&gt;</a:t>
            </a:r>
          </a:p>
          <a:p>
            <a:pPr marL="0" indent="0">
              <a:buNone/>
            </a:pPr>
            <a:r>
              <a:rPr lang="en-US" altLang="ko-KR" sz="1800" dirty="0" smtClean="0"/>
              <a:t>&lt;</a:t>
            </a:r>
            <a:r>
              <a:rPr lang="en-US" altLang="ko-KR" sz="1800" dirty="0"/>
              <a:t>beans </a:t>
            </a:r>
            <a:r>
              <a:rPr lang="en-US" altLang="ko-KR" sz="1800" dirty="0" err="1"/>
              <a:t>xmlns</a:t>
            </a:r>
            <a:r>
              <a:rPr lang="en-US" altLang="ko-KR" sz="1800" dirty="0"/>
              <a:t>="http://www.springframework.org/schema/beans"</a:t>
            </a:r>
          </a:p>
          <a:p>
            <a:pPr marL="0" indent="0">
              <a:buNone/>
            </a:pPr>
            <a:r>
              <a:rPr lang="en-US" altLang="ko-KR" sz="1800" dirty="0" smtClean="0"/>
              <a:t>           </a:t>
            </a:r>
            <a:r>
              <a:rPr lang="en-US" altLang="ko-KR" sz="1800" dirty="0" err="1" smtClean="0"/>
              <a:t>xmlns:xsi</a:t>
            </a:r>
            <a:r>
              <a:rPr lang="en-US" altLang="ko-KR" sz="1800" dirty="0"/>
              <a:t>="http://www.w3.org/2001/XMLSchema-instance"</a:t>
            </a:r>
          </a:p>
          <a:p>
            <a:pPr marL="0" indent="0">
              <a:buNone/>
            </a:pPr>
            <a:r>
              <a:rPr lang="en-US" altLang="ko-KR" sz="1800" dirty="0" smtClean="0"/>
              <a:t>           </a:t>
            </a:r>
            <a:r>
              <a:rPr lang="en-US" altLang="ko-KR" sz="1800" dirty="0" err="1" smtClean="0"/>
              <a:t>xsi:schemaLocation</a:t>
            </a:r>
            <a:r>
              <a:rPr lang="en-US" altLang="ko-KR" sz="1800" dirty="0"/>
              <a:t>="http://www.springframework.org/schema/beans</a:t>
            </a:r>
          </a:p>
          <a:p>
            <a:pPr marL="0" indent="0">
              <a:buNone/>
            </a:pPr>
            <a:r>
              <a:rPr lang="en-US" altLang="ko-KR" sz="1800" dirty="0" smtClean="0"/>
              <a:t>           http</a:t>
            </a:r>
            <a:r>
              <a:rPr lang="en-US" altLang="ko-KR" sz="1800" dirty="0"/>
              <a:t>://www.springframework.org/schema/beans/spring-beans-3.0.xsd"&gt;</a:t>
            </a:r>
          </a:p>
          <a:p>
            <a:pPr marL="0" indent="0">
              <a:buNone/>
            </a:pPr>
            <a:r>
              <a:rPr lang="en-US" altLang="ko-KR" sz="1800" dirty="0"/>
              <a:t>    </a:t>
            </a:r>
            <a:r>
              <a:rPr lang="en-US" altLang="ko-KR" sz="1800" dirty="0" smtClean="0"/>
              <a:t>      </a:t>
            </a:r>
            <a:r>
              <a:rPr lang="en-US" altLang="ko-KR" sz="1800" dirty="0" smtClean="0">
                <a:solidFill>
                  <a:srgbClr val="0000FF"/>
                </a:solidFill>
              </a:rPr>
              <a:t>&lt;</a:t>
            </a:r>
            <a:r>
              <a:rPr lang="en-US" altLang="ko-KR" sz="1800" dirty="0">
                <a:solidFill>
                  <a:srgbClr val="0000FF"/>
                </a:solidFill>
              </a:rPr>
              <a:t>bean id="</a:t>
            </a:r>
            <a:r>
              <a:rPr lang="en-US" altLang="ko-KR" sz="1800" dirty="0" err="1">
                <a:solidFill>
                  <a:srgbClr val="0000FF"/>
                </a:solidFill>
              </a:rPr>
              <a:t>messageBean</a:t>
            </a:r>
            <a:r>
              <a:rPr lang="en-US" altLang="ko-KR" sz="1800" dirty="0">
                <a:solidFill>
                  <a:srgbClr val="0000FF"/>
                </a:solidFill>
              </a:rPr>
              <a:t>" class="sample3.MessageBeanEn" /&gt;</a:t>
            </a:r>
          </a:p>
          <a:p>
            <a:pPr marL="0" indent="0">
              <a:buNone/>
            </a:pPr>
            <a:r>
              <a:rPr lang="en-US" altLang="ko-KR" sz="1800" dirty="0"/>
              <a:t>&lt;/beans&gt;</a:t>
            </a:r>
            <a:endParaRPr lang="ko-KR" alt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05" y="3429000"/>
            <a:ext cx="2602575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347864" y="679503"/>
            <a:ext cx="554461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WebContent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 new &gt; other &gt; XML &gt; XML file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6" name="직선 화살표 연결선 5"/>
          <p:cNvCxnSpPr>
            <a:cxnSpLocks noChangeShapeType="1"/>
            <a:stCxn id="5" idx="1"/>
          </p:cNvCxnSpPr>
          <p:nvPr/>
        </p:nvCxnSpPr>
        <p:spPr bwMode="auto">
          <a:xfrm flipH="1">
            <a:off x="1331640" y="848780"/>
            <a:ext cx="2016224" cy="2749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331640" y="3020834"/>
            <a:ext cx="6336704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293168" y="4070265"/>
            <a:ext cx="3168352" cy="338554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실제 사용될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child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객체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생성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1" name="직선 화살표 연결선 10"/>
          <p:cNvCxnSpPr>
            <a:cxnSpLocks noChangeShapeType="1"/>
            <a:stCxn id="10" idx="0"/>
          </p:cNvCxnSpPr>
          <p:nvPr/>
        </p:nvCxnSpPr>
        <p:spPr bwMode="auto">
          <a:xfrm flipV="1">
            <a:off x="2877344" y="3278177"/>
            <a:ext cx="792088" cy="7920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6660232" y="5947716"/>
            <a:ext cx="1445304" cy="79365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23453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스프링을 이용한 구현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76200" y="777528"/>
            <a:ext cx="8964488" cy="4595688"/>
          </a:xfrm>
          <a:ln>
            <a:solidFill>
              <a:schemeClr val="accent4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/>
              <a:t>package sample3;</a:t>
            </a:r>
          </a:p>
          <a:p>
            <a:pPr marL="0" indent="0">
              <a:lnSpc>
                <a:spcPts val="16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/>
              <a:t>import </a:t>
            </a:r>
            <a:r>
              <a:rPr lang="en-US" altLang="ko-KR" sz="1600" dirty="0" err="1"/>
              <a:t>org.springframework.beans.factory.BeanFactory</a:t>
            </a:r>
            <a:r>
              <a:rPr lang="en-US" altLang="ko-KR" sz="1600" dirty="0"/>
              <a:t>;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/>
              <a:t>import </a:t>
            </a:r>
            <a:r>
              <a:rPr lang="en-US" altLang="ko-KR" sz="1600" dirty="0" err="1"/>
              <a:t>org.springframework.beans.factory.xml.XmlBeanFactory</a:t>
            </a:r>
            <a:r>
              <a:rPr lang="en-US" altLang="ko-KR" sz="1600" dirty="0"/>
              <a:t>;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/>
              <a:t>import </a:t>
            </a:r>
            <a:r>
              <a:rPr lang="en-US" altLang="ko-KR" sz="1600" dirty="0" err="1"/>
              <a:t>org.springframework.core.io.FileSystemResource</a:t>
            </a:r>
            <a:r>
              <a:rPr lang="en-US" altLang="ko-KR" sz="1600" dirty="0"/>
              <a:t>;</a:t>
            </a:r>
          </a:p>
          <a:p>
            <a:pPr marL="0" indent="0">
              <a:lnSpc>
                <a:spcPts val="16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/>
              <a:t>public class </a:t>
            </a:r>
            <a:r>
              <a:rPr lang="en-US" altLang="ko-KR" sz="1600" dirty="0" err="1"/>
              <a:t>HelloApp</a:t>
            </a:r>
            <a:r>
              <a:rPr lang="en-US" altLang="ko-KR" sz="1600" dirty="0"/>
              <a:t> {</a:t>
            </a:r>
          </a:p>
          <a:p>
            <a:pPr marL="0" indent="0">
              <a:lnSpc>
                <a:spcPts val="16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 smtClean="0"/>
              <a:t>   public </a:t>
            </a:r>
            <a:r>
              <a:rPr lang="en-US" altLang="ko-KR" sz="1600" dirty="0"/>
              <a:t>static void main(String[] </a:t>
            </a:r>
            <a:r>
              <a:rPr lang="en-US" altLang="ko-KR" sz="1600" dirty="0" err="1"/>
              <a:t>args</a:t>
            </a:r>
            <a:r>
              <a:rPr lang="en-US" altLang="ko-KR" sz="1600" dirty="0"/>
              <a:t>) {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 smtClean="0"/>
              <a:t>     </a:t>
            </a:r>
            <a:r>
              <a:rPr lang="en-US" altLang="ko-KR" sz="1600" dirty="0" err="1" smtClean="0"/>
              <a:t>BeanFactory</a:t>
            </a:r>
            <a:r>
              <a:rPr lang="en-US" altLang="ko-KR" sz="1600" dirty="0" smtClean="0"/>
              <a:t> </a:t>
            </a:r>
            <a:r>
              <a:rPr lang="en-US" altLang="ko-KR" sz="1600" dirty="0">
                <a:solidFill>
                  <a:srgbClr val="0000FF"/>
                </a:solidFill>
              </a:rPr>
              <a:t>factory</a:t>
            </a:r>
            <a:r>
              <a:rPr lang="en-US" altLang="ko-KR" sz="1600" dirty="0"/>
              <a:t> = new </a:t>
            </a:r>
            <a:r>
              <a:rPr lang="en-US" altLang="ko-KR" sz="1600" dirty="0" err="1"/>
              <a:t>XmlBeanFactory</a:t>
            </a:r>
            <a:r>
              <a:rPr lang="en-US" altLang="ko-KR" sz="1600" dirty="0"/>
              <a:t>(new </a:t>
            </a:r>
            <a:r>
              <a:rPr lang="en-US" altLang="ko-KR" sz="1600" dirty="0" err="1"/>
              <a:t>FileSystemResource</a:t>
            </a:r>
            <a:r>
              <a:rPr lang="en-US" altLang="ko-KR" sz="1600" dirty="0"/>
              <a:t>("</a:t>
            </a:r>
            <a:r>
              <a:rPr lang="en-US" altLang="ko-KR" sz="1600" dirty="0">
                <a:solidFill>
                  <a:srgbClr val="0000FF"/>
                </a:solidFill>
              </a:rPr>
              <a:t>beans.xml</a:t>
            </a:r>
            <a:r>
              <a:rPr lang="en-US" altLang="ko-KR" sz="1600" dirty="0"/>
              <a:t>"));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 smtClean="0"/>
              <a:t>     </a:t>
            </a:r>
            <a:r>
              <a:rPr lang="en-US" altLang="ko-KR" sz="1600" dirty="0" err="1" smtClean="0"/>
              <a:t>MessageBean</a:t>
            </a:r>
            <a:r>
              <a:rPr lang="en-US" altLang="ko-KR" sz="1600" dirty="0" smtClean="0"/>
              <a:t> </a:t>
            </a:r>
            <a:r>
              <a:rPr lang="en-US" altLang="ko-KR" sz="1600" dirty="0">
                <a:solidFill>
                  <a:srgbClr val="0000FF"/>
                </a:solidFill>
              </a:rPr>
              <a:t>bean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factory.getBean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messageBean</a:t>
            </a:r>
            <a:r>
              <a:rPr lang="en-US" altLang="ko-KR" sz="1600" dirty="0"/>
              <a:t>", </a:t>
            </a:r>
            <a:r>
              <a:rPr lang="en-US" altLang="ko-KR" sz="1600" dirty="0" err="1"/>
              <a:t>MessageBean.class</a:t>
            </a:r>
            <a:r>
              <a:rPr lang="en-US" altLang="ko-KR" sz="1600" dirty="0"/>
              <a:t>);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 smtClean="0"/>
              <a:t>    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bean</a:t>
            </a:r>
            <a:r>
              <a:rPr lang="en-US" altLang="ko-KR" sz="1600" dirty="0" err="1" smtClean="0"/>
              <a:t>.sayHello</a:t>
            </a:r>
            <a:r>
              <a:rPr lang="en-US" altLang="ko-KR" sz="1600" dirty="0"/>
              <a:t>("Spring");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 smtClean="0"/>
              <a:t>  }</a:t>
            </a:r>
            <a:endParaRPr lang="en-US" altLang="ko-KR" sz="1600" dirty="0"/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/>
              <a:t>}</a:t>
            </a:r>
            <a:endParaRPr lang="ko-KR" alt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305050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216199" y="2529344"/>
            <a:ext cx="1152128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347864" y="679503"/>
            <a:ext cx="554461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WebContent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 new &gt; other &gt; XML &gt; XML file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  <a:stCxn id="6" idx="1"/>
          </p:cNvCxnSpPr>
          <p:nvPr/>
        </p:nvCxnSpPr>
        <p:spPr bwMode="auto">
          <a:xfrm flipH="1">
            <a:off x="1331640" y="848780"/>
            <a:ext cx="2016224" cy="2749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4" name="직사각형 3"/>
          <p:cNvSpPr/>
          <p:nvPr/>
        </p:nvSpPr>
        <p:spPr>
          <a:xfrm>
            <a:off x="2915816" y="4113946"/>
            <a:ext cx="568863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ko-KR" dirty="0" err="1"/>
              <a:t>MessageBean</a:t>
            </a:r>
            <a:r>
              <a:rPr lang="en-US" altLang="ko-KR" dirty="0"/>
              <a:t> bean = </a:t>
            </a:r>
            <a:r>
              <a:rPr lang="en-US" altLang="ko-KR" b="1" dirty="0"/>
              <a:t>new </a:t>
            </a:r>
            <a:r>
              <a:rPr lang="en-US" altLang="ko-KR" b="1" dirty="0" err="1" smtClean="0"/>
              <a:t>MessageBeanEn</a:t>
            </a:r>
            <a:r>
              <a:rPr lang="en-US" altLang="ko-KR" b="1" dirty="0" smtClean="0"/>
              <a:t>();</a:t>
            </a:r>
          </a:p>
          <a:p>
            <a:r>
              <a:rPr lang="en-US" altLang="ko-KR" b="1" dirty="0" smtClean="0"/>
              <a:t>* </a:t>
            </a:r>
            <a:r>
              <a:rPr lang="en-US" altLang="ko-KR" b="1" dirty="0" smtClean="0">
                <a:solidFill>
                  <a:srgbClr val="0000FF"/>
                </a:solidFill>
              </a:rPr>
              <a:t>Beans.xml </a:t>
            </a:r>
            <a:r>
              <a:rPr lang="ko-KR" altLang="en-US" b="1" dirty="0" smtClean="0">
                <a:solidFill>
                  <a:srgbClr val="0000FF"/>
                </a:solidFill>
              </a:rPr>
              <a:t>파일에서</a:t>
            </a:r>
            <a:r>
              <a:rPr lang="en-US" altLang="ko-KR" b="1" dirty="0" smtClean="0">
                <a:solidFill>
                  <a:srgbClr val="0000FF"/>
                </a:solidFill>
              </a:rPr>
              <a:t>  </a:t>
            </a:r>
            <a:r>
              <a:rPr lang="ko-KR" altLang="en-US" b="1" dirty="0" smtClean="0">
                <a:solidFill>
                  <a:srgbClr val="0000FF"/>
                </a:solidFill>
              </a:rPr>
              <a:t>사용할 객체를 결정한다</a:t>
            </a:r>
            <a:r>
              <a:rPr lang="en-US" altLang="ko-KR" b="1" dirty="0" smtClean="0">
                <a:solidFill>
                  <a:srgbClr val="0000FF"/>
                </a:solidFill>
              </a:rPr>
              <a:t>. –</a:t>
            </a:r>
            <a:r>
              <a:rPr lang="ko-KR" altLang="en-US" b="1" dirty="0" smtClean="0">
                <a:solidFill>
                  <a:srgbClr val="0000FF"/>
                </a:solidFill>
              </a:rPr>
              <a:t>제어의 역전 </a:t>
            </a:r>
            <a:r>
              <a:rPr lang="en-US" altLang="ko-KR" b="1" dirty="0" smtClean="0">
                <a:solidFill>
                  <a:srgbClr val="0000FF"/>
                </a:solidFill>
              </a:rPr>
              <a:t>(</a:t>
            </a:r>
            <a:r>
              <a:rPr lang="en-US" altLang="ko-KR" b="1" dirty="0" err="1" smtClean="0">
                <a:solidFill>
                  <a:srgbClr val="0000FF"/>
                </a:solidFill>
              </a:rPr>
              <a:t>IoC</a:t>
            </a:r>
            <a:r>
              <a:rPr lang="en-US" altLang="ko-KR" b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altLang="ko-KR" b="1" dirty="0" smtClean="0"/>
              <a:t>* </a:t>
            </a:r>
            <a:r>
              <a:rPr lang="ko-KR" altLang="en-US" b="1" dirty="0" smtClean="0">
                <a:solidFill>
                  <a:srgbClr val="0000FF"/>
                </a:solidFill>
              </a:rPr>
              <a:t>객체</a:t>
            </a:r>
            <a:r>
              <a:rPr lang="en-US" altLang="ko-KR" b="1" dirty="0" smtClean="0">
                <a:solidFill>
                  <a:srgbClr val="0000FF"/>
                </a:solidFill>
              </a:rPr>
              <a:t> </a:t>
            </a:r>
            <a:r>
              <a:rPr lang="ko-KR" altLang="en-US" b="1" dirty="0" smtClean="0">
                <a:solidFill>
                  <a:srgbClr val="0000FF"/>
                </a:solidFill>
              </a:rPr>
              <a:t>변경 후 실행 </a:t>
            </a:r>
            <a:r>
              <a:rPr lang="en-US" altLang="ko-KR" b="1" dirty="0" smtClean="0">
                <a:solidFill>
                  <a:srgbClr val="0000FF"/>
                </a:solidFill>
              </a:rPr>
              <a:t> </a:t>
            </a:r>
            <a:endParaRPr lang="en-US" altLang="ko-K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677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SBoss\Desktop\contai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220892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Application Context</a:t>
            </a:r>
            <a:r>
              <a:rPr lang="en-US" altLang="ko-KR" sz="2400" dirty="0" smtClean="0">
                <a:solidFill>
                  <a:srgbClr val="0000FF"/>
                </a:solidFill>
              </a:rPr>
              <a:t>(</a:t>
            </a:r>
            <a:r>
              <a:rPr lang="ko-KR" altLang="en-US" sz="1800" dirty="0" smtClean="0">
                <a:solidFill>
                  <a:srgbClr val="0000FF"/>
                </a:solidFill>
              </a:rPr>
              <a:t>애플리케이션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컨텍스트</a:t>
            </a:r>
            <a:r>
              <a:rPr lang="en-US" altLang="ko-KR" sz="2400" dirty="0" smtClean="0">
                <a:solidFill>
                  <a:srgbClr val="0000FF"/>
                </a:solidFill>
              </a:rPr>
              <a:t>)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496944" cy="4464496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ko-KR" altLang="en-US" sz="1800" dirty="0" smtClean="0">
                <a:solidFill>
                  <a:srgbClr val="0000FF"/>
                </a:solidFill>
              </a:rPr>
              <a:t>제어의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>
                <a:solidFill>
                  <a:srgbClr val="0000FF"/>
                </a:solidFill>
              </a:rPr>
              <a:t>역전</a:t>
            </a:r>
            <a:r>
              <a:rPr lang="en-US" altLang="ko-KR" sz="1800" dirty="0">
                <a:solidFill>
                  <a:srgbClr val="0000FF"/>
                </a:solidFill>
              </a:rPr>
              <a:t>(</a:t>
            </a:r>
            <a:r>
              <a:rPr lang="en-US" altLang="ko-KR" sz="1800" dirty="0" err="1">
                <a:solidFill>
                  <a:srgbClr val="0000FF"/>
                </a:solidFill>
              </a:rPr>
              <a:t>IoC</a:t>
            </a:r>
            <a:r>
              <a:rPr lang="en-US" altLang="ko-KR" sz="1800" dirty="0" smtClean="0">
                <a:solidFill>
                  <a:srgbClr val="0000FF"/>
                </a:solidFill>
              </a:rPr>
              <a:t>):</a:t>
            </a:r>
          </a:p>
          <a:p>
            <a:pPr lvl="1">
              <a:buFont typeface="Arial" pitchFamily="34" charset="0"/>
              <a:buChar char="•"/>
            </a:pPr>
            <a:r>
              <a:rPr lang="ko-KR" altLang="en-US" sz="1600" dirty="0" smtClean="0"/>
              <a:t>자신이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사용할 객체를 자신이 선택하거나 생성하지 않고</a:t>
            </a:r>
            <a:r>
              <a:rPr lang="en-US" altLang="ko-KR" sz="1600" dirty="0"/>
              <a:t>, </a:t>
            </a:r>
            <a:r>
              <a:rPr lang="ko-KR" altLang="en-US" sz="1600" dirty="0"/>
              <a:t>자신도 어떻게 만들어지고 사용될지 모른다</a:t>
            </a:r>
            <a:r>
              <a:rPr lang="en-US" altLang="ko-KR" sz="1600" dirty="0"/>
              <a:t>.(</a:t>
            </a:r>
            <a:r>
              <a:rPr lang="en-US" altLang="ko-KR" sz="1600" dirty="0" err="1"/>
              <a:t>UserDao</a:t>
            </a:r>
            <a:r>
              <a:rPr lang="en-US" altLang="ko-KR" sz="1600" dirty="0">
                <a:solidFill>
                  <a:srgbClr val="0000FF"/>
                </a:solidFill>
              </a:rPr>
              <a:t>) </a:t>
            </a:r>
            <a:endParaRPr lang="en-US" altLang="ko-KR" sz="16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sz="1800" dirty="0" smtClean="0">
                <a:solidFill>
                  <a:srgbClr val="0000FF"/>
                </a:solidFill>
              </a:rPr>
              <a:t>Bean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r>
              <a:rPr lang="en-US" altLang="ko-KR" sz="1800" dirty="0" smtClean="0">
                <a:solidFill>
                  <a:srgbClr val="0000FF"/>
                </a:solidFill>
              </a:rPr>
              <a:t>factory </a:t>
            </a:r>
            <a:r>
              <a:rPr lang="en-US" altLang="ko-KR" sz="1800" dirty="0" smtClean="0">
                <a:solidFill>
                  <a:srgbClr val="0000FF"/>
                </a:solidFill>
                <a:sym typeface="Wingdings" pitchFamily="2" charset="2"/>
              </a:rPr>
              <a:t>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en-US" altLang="ko-KR" sz="1800" dirty="0">
                <a:solidFill>
                  <a:srgbClr val="0000FF"/>
                </a:solidFill>
              </a:rPr>
              <a:t>Application Context </a:t>
            </a:r>
            <a:r>
              <a:rPr lang="ko-KR" altLang="en-US" sz="1800" dirty="0" smtClean="0">
                <a:solidFill>
                  <a:srgbClr val="0000FF"/>
                </a:solidFill>
              </a:rPr>
              <a:t>로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확장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o-KR" altLang="en-US" sz="1600" dirty="0" smtClean="0"/>
              <a:t>빈의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생성과 관계설정과 같은 제어를 담당하는 </a:t>
            </a:r>
            <a:r>
              <a:rPr lang="en-US" altLang="ko-KR" sz="1600" dirty="0" err="1" smtClean="0"/>
              <a:t>Ioc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객체</a:t>
            </a:r>
            <a:endParaRPr lang="en-US" altLang="ko-KR" sz="1600" dirty="0" smtClean="0"/>
          </a:p>
          <a:p>
            <a:pPr lvl="1">
              <a:buFont typeface="Arial" pitchFamily="34" charset="0"/>
              <a:buChar char="•"/>
            </a:pPr>
            <a:r>
              <a:rPr lang="ko-KR" altLang="en-US" sz="1600" dirty="0" smtClean="0"/>
              <a:t>제어의 </a:t>
            </a:r>
            <a:r>
              <a:rPr lang="ko-KR" altLang="en-US" sz="1600" dirty="0"/>
              <a:t>역전 개념을 스프링을 이용해서 구현</a:t>
            </a:r>
            <a:endParaRPr lang="en-US" altLang="ko-KR" sz="1600" dirty="0"/>
          </a:p>
          <a:p>
            <a:pPr>
              <a:buFont typeface="Wingdings" pitchFamily="2" charset="2"/>
              <a:buChar char="l"/>
            </a:pPr>
            <a:r>
              <a:rPr lang="en-US" altLang="ko-KR" sz="1800" dirty="0" err="1" smtClean="0"/>
              <a:t>Ioc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방식으로  </a:t>
            </a:r>
            <a:r>
              <a:rPr lang="ko-KR" altLang="en-US" sz="1800" dirty="0"/>
              <a:t>빈을 관리한다는 의미로 </a:t>
            </a:r>
            <a:endParaRPr lang="en-US" altLang="ko-KR" sz="1800" dirty="0" smtClean="0"/>
          </a:p>
          <a:p>
            <a:pPr lvl="1">
              <a:buFont typeface="Wingdings" pitchFamily="2" charset="2"/>
              <a:buChar char="l"/>
            </a:pPr>
            <a:r>
              <a:rPr lang="ko-KR" altLang="en-US" sz="1600" dirty="0" smtClean="0">
                <a:solidFill>
                  <a:srgbClr val="0000FF"/>
                </a:solidFill>
              </a:rPr>
              <a:t>빈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팩토리</a:t>
            </a:r>
            <a:r>
              <a:rPr lang="en-US" altLang="ko-KR" sz="1600" dirty="0" smtClean="0">
                <a:solidFill>
                  <a:srgbClr val="0000FF"/>
                </a:solidFill>
              </a:rPr>
              <a:t>(Bean</a:t>
            </a:r>
            <a:r>
              <a:rPr lang="ko-KR" altLang="en-US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>
                <a:solidFill>
                  <a:srgbClr val="0000FF"/>
                </a:solidFill>
              </a:rPr>
              <a:t>factory)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1600" dirty="0">
                <a:solidFill>
                  <a:srgbClr val="0000FF"/>
                </a:solidFill>
              </a:rPr>
              <a:t>Application Context </a:t>
            </a:r>
            <a:r>
              <a:rPr lang="en-US" altLang="ko-KR" sz="1600" dirty="0" smtClean="0">
                <a:solidFill>
                  <a:srgbClr val="0000FF"/>
                </a:solidFill>
              </a:rPr>
              <a:t>- Context</a:t>
            </a:r>
            <a:r>
              <a:rPr lang="ko-KR" altLang="en-US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/>
              <a:t>: </a:t>
            </a:r>
            <a:r>
              <a:rPr lang="ko-KR" altLang="en-US" sz="1600" dirty="0"/>
              <a:t>사물의 서로 잇닿아 있는 관계나 </a:t>
            </a:r>
            <a:r>
              <a:rPr lang="ko-KR" altLang="en-US" sz="1600" dirty="0" smtClean="0"/>
              <a:t>연관</a:t>
            </a:r>
            <a:endParaRPr lang="en-US" altLang="ko-KR" sz="1600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Char char="l"/>
            </a:pPr>
            <a:r>
              <a:rPr lang="en-US" altLang="ko-KR" sz="1600" dirty="0" err="1" smtClean="0">
                <a:solidFill>
                  <a:srgbClr val="0000FF"/>
                </a:solidFill>
              </a:rPr>
              <a:t>IoC</a:t>
            </a:r>
            <a:r>
              <a:rPr lang="en-US" altLang="ko-KR" sz="1600" dirty="0" smtClean="0">
                <a:solidFill>
                  <a:srgbClr val="0000FF"/>
                </a:solidFill>
              </a:rPr>
              <a:t> Container, Spring </a:t>
            </a:r>
            <a:r>
              <a:rPr lang="en-US" altLang="ko-KR" sz="1600" dirty="0">
                <a:solidFill>
                  <a:srgbClr val="0000FF"/>
                </a:solidFill>
              </a:rPr>
              <a:t>Container</a:t>
            </a:r>
            <a:endParaRPr lang="en-US" altLang="ko-KR" sz="16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1800" dirty="0"/>
              <a:t>애플리케이션</a:t>
            </a:r>
            <a:r>
              <a:rPr lang="en-US" altLang="ko-KR" sz="1800" dirty="0"/>
              <a:t> </a:t>
            </a:r>
            <a:r>
              <a:rPr lang="ko-KR" altLang="en-US" sz="1800" dirty="0" err="1" smtClean="0"/>
              <a:t>컨텍스트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ApplicationContext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가 </a:t>
            </a:r>
            <a:r>
              <a:rPr lang="en-US" altLang="ko-KR" sz="1800" dirty="0" smtClean="0"/>
              <a:t>XML</a:t>
            </a:r>
            <a:r>
              <a:rPr lang="ko-KR" altLang="en-US" sz="1800" dirty="0"/>
              <a:t>을</a:t>
            </a:r>
            <a:r>
              <a:rPr lang="en-US" altLang="ko-KR" sz="1800" dirty="0"/>
              <a:t> </a:t>
            </a:r>
            <a:r>
              <a:rPr lang="ko-KR" altLang="en-US" sz="1800" dirty="0" smtClean="0"/>
              <a:t>이용하여 </a:t>
            </a:r>
            <a:r>
              <a:rPr lang="en-US" altLang="ko-KR" sz="1800" dirty="0"/>
              <a:t>DI </a:t>
            </a:r>
            <a:r>
              <a:rPr lang="ko-KR" altLang="en-US" sz="1800" dirty="0" smtClean="0"/>
              <a:t>의존관계를 설정한다</a:t>
            </a:r>
            <a:r>
              <a:rPr lang="en-US" altLang="ko-KR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32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ApplicationContext</a:t>
            </a:r>
            <a:r>
              <a:rPr lang="ko-KR" altLang="en-US" dirty="0" smtClean="0"/>
              <a:t>를 이용한 </a:t>
            </a:r>
            <a:r>
              <a:rPr lang="en-US" altLang="ko-KR" dirty="0" err="1" smtClean="0"/>
              <a:t>IoC</a:t>
            </a:r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0000FF"/>
                </a:solidFill>
              </a:rPr>
              <a:t>sample4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086100" cy="532859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827584" y="1628800"/>
            <a:ext cx="1656184" cy="180020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09860"/>
            <a:ext cx="6640785" cy="3397611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3131840" y="3861048"/>
            <a:ext cx="5760640" cy="72008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796136" y="632957"/>
            <a:ext cx="2880320" cy="138499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sample4  package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sample3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bean.xml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 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src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에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복사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Spring library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설정 확인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5. main()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–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실행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6. bean.xml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실행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</a:p>
        </p:txBody>
      </p:sp>
      <p:sp>
        <p:nvSpPr>
          <p:cNvPr id="5" name="자유형 4"/>
          <p:cNvSpPr/>
          <p:nvPr/>
        </p:nvSpPr>
        <p:spPr>
          <a:xfrm>
            <a:off x="1866900" y="3171035"/>
            <a:ext cx="6410325" cy="677065"/>
          </a:xfrm>
          <a:custGeom>
            <a:avLst/>
            <a:gdLst>
              <a:gd name="connsiteX0" fmla="*/ 6410325 w 6410325"/>
              <a:gd name="connsiteY0" fmla="*/ 677065 h 677065"/>
              <a:gd name="connsiteX1" fmla="*/ 2438400 w 6410325"/>
              <a:gd name="connsiteY1" fmla="*/ 38890 h 677065"/>
              <a:gd name="connsiteX2" fmla="*/ 0 w 6410325"/>
              <a:gd name="connsiteY2" fmla="*/ 124615 h 67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0325" h="677065">
                <a:moveTo>
                  <a:pt x="6410325" y="677065"/>
                </a:moveTo>
                <a:cubicBezTo>
                  <a:pt x="4958556" y="404015"/>
                  <a:pt x="3506787" y="130965"/>
                  <a:pt x="2438400" y="38890"/>
                </a:cubicBezTo>
                <a:cubicBezTo>
                  <a:pt x="1370013" y="-53185"/>
                  <a:pt x="685006" y="35715"/>
                  <a:pt x="0" y="124615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750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/>
              <a:t>Enterprice</a:t>
            </a:r>
            <a:r>
              <a:rPr lang="en-US" altLang="ko-KR" b="1" dirty="0"/>
              <a:t> Application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928992" cy="56166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00FF"/>
                </a:solidFill>
              </a:rPr>
              <a:t>Enterprise Application </a:t>
            </a:r>
            <a:r>
              <a:rPr lang="ko-KR" altLang="en-US" b="1" dirty="0" smtClean="0">
                <a:solidFill>
                  <a:srgbClr val="0000FF"/>
                </a:solidFill>
              </a:rPr>
              <a:t>란</a:t>
            </a:r>
            <a:r>
              <a:rPr lang="en-US" altLang="ko-KR" b="1" dirty="0" smtClean="0">
                <a:solidFill>
                  <a:srgbClr val="0000FF"/>
                </a:solidFill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ko-KR" altLang="en-US" dirty="0" smtClean="0">
                <a:solidFill>
                  <a:prstClr val="black"/>
                </a:solidFill>
              </a:rPr>
              <a:t>기업의 </a:t>
            </a:r>
            <a:r>
              <a:rPr lang="ko-KR" altLang="en-US" dirty="0">
                <a:solidFill>
                  <a:prstClr val="black"/>
                </a:solidFill>
              </a:rPr>
              <a:t>비즈니스활동에 사용되는 </a:t>
            </a:r>
            <a:r>
              <a:rPr lang="ko-KR" altLang="en-US" dirty="0" smtClean="0">
                <a:solidFill>
                  <a:prstClr val="black"/>
                </a:solidFill>
              </a:rPr>
              <a:t>응용프로그램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dirty="0" smtClean="0">
                <a:solidFill>
                  <a:prstClr val="black"/>
                </a:solidFill>
              </a:rPr>
              <a:t>기업용 </a:t>
            </a:r>
            <a:r>
              <a:rPr lang="ko-KR" altLang="en-US" dirty="0">
                <a:solidFill>
                  <a:prstClr val="black"/>
                </a:solidFill>
              </a:rPr>
              <a:t>응용 프로그램은 복잡한 </a:t>
            </a:r>
            <a:r>
              <a:rPr lang="ko-KR" altLang="en-US" dirty="0" err="1">
                <a:solidFill>
                  <a:prstClr val="black"/>
                </a:solidFill>
              </a:rPr>
              <a:t>확장성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분산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컴포넌트 기반에서 </a:t>
            </a:r>
            <a:r>
              <a:rPr lang="ko-KR" altLang="en-US" dirty="0" smtClean="0">
                <a:solidFill>
                  <a:prstClr val="black"/>
                </a:solidFill>
              </a:rPr>
              <a:t>작동</a:t>
            </a:r>
            <a:r>
              <a:rPr lang="en-US" altLang="ko-KR" dirty="0" smtClean="0">
                <a:solidFill>
                  <a:prstClr val="black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dirty="0" smtClean="0">
                <a:solidFill>
                  <a:prstClr val="black"/>
                </a:solidFill>
              </a:rPr>
              <a:t>기업용 </a:t>
            </a:r>
            <a:r>
              <a:rPr lang="ko-KR" altLang="en-US" dirty="0">
                <a:solidFill>
                  <a:prstClr val="black"/>
                </a:solidFill>
              </a:rPr>
              <a:t>응용 프로그램은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매우 복잡한 </a:t>
            </a:r>
            <a:r>
              <a:rPr lang="ko-KR" altLang="en-US" dirty="0" smtClean="0">
                <a:solidFill>
                  <a:prstClr val="black"/>
                </a:solidFill>
              </a:rPr>
              <a:t>시스템이며 데이터 중심</a:t>
            </a:r>
            <a:r>
              <a:rPr lang="en-US" altLang="ko-KR" dirty="0" smtClean="0">
                <a:solidFill>
                  <a:prstClr val="black"/>
                </a:solidFill>
              </a:rPr>
              <a:t>,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사용자 </a:t>
            </a:r>
            <a:r>
              <a:rPr lang="ko-KR" altLang="en-US" dirty="0" smtClean="0">
                <a:solidFill>
                  <a:prstClr val="black"/>
                </a:solidFill>
              </a:rPr>
              <a:t>친화적</a:t>
            </a:r>
            <a:r>
              <a:rPr lang="en-US" altLang="ko-KR" dirty="0" smtClean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보안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관리 및 유지 보수에 대한 엄격한 요구 사항을 </a:t>
            </a:r>
            <a:r>
              <a:rPr lang="ko-KR" altLang="en-US" dirty="0" smtClean="0">
                <a:solidFill>
                  <a:prstClr val="black"/>
                </a:solidFill>
              </a:rPr>
              <a:t>충족해야 </a:t>
            </a:r>
            <a:r>
              <a:rPr lang="ko-KR" altLang="en-US" sz="2000" dirty="0" smtClean="0">
                <a:solidFill>
                  <a:prstClr val="black"/>
                </a:solidFill>
              </a:rPr>
              <a:t>함</a:t>
            </a:r>
            <a:r>
              <a:rPr lang="en-US" altLang="ko-KR" sz="2000" dirty="0" smtClean="0">
                <a:solidFill>
                  <a:prstClr val="black"/>
                </a:solidFill>
              </a:rPr>
              <a:t>.</a:t>
            </a:r>
            <a:r>
              <a:rPr lang="ko-KR" altLang="en-US" sz="2000" dirty="0" smtClean="0">
                <a:solidFill>
                  <a:prstClr val="black"/>
                </a:solidFill>
              </a:rPr>
              <a:t> </a:t>
            </a:r>
            <a:endParaRPr lang="en-US" altLang="ko-KR" sz="20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800" dirty="0" smtClean="0">
                <a:solidFill>
                  <a:prstClr val="black"/>
                </a:solidFill>
              </a:rPr>
              <a:t>웹 </a:t>
            </a:r>
            <a:r>
              <a:rPr lang="ko-KR" altLang="en-US" sz="1800" dirty="0">
                <a:solidFill>
                  <a:prstClr val="black"/>
                </a:solidFill>
              </a:rPr>
              <a:t>기반 어플리케이션에서 </a:t>
            </a:r>
            <a:r>
              <a:rPr lang="en-US" altLang="ko-KR" sz="1800" dirty="0" smtClean="0">
                <a:solidFill>
                  <a:srgbClr val="0000FF"/>
                </a:solidFill>
              </a:rPr>
              <a:t>'</a:t>
            </a:r>
            <a:r>
              <a:rPr lang="ko-KR" altLang="en-US" sz="1800" dirty="0">
                <a:solidFill>
                  <a:srgbClr val="0000FF"/>
                </a:solidFill>
              </a:rPr>
              <a:t>구조가 복잡한 대규모 분산 객체 환경</a:t>
            </a:r>
            <a:r>
              <a:rPr lang="en-US" altLang="ko-KR" sz="1800" dirty="0">
                <a:solidFill>
                  <a:srgbClr val="0000FF"/>
                </a:solidFill>
              </a:rPr>
              <a:t>'</a:t>
            </a:r>
            <a:r>
              <a:rPr lang="ko-KR" altLang="en-US" sz="1800" dirty="0"/>
              <a:t>을 쉽게 구현하기 위해서 </a:t>
            </a:r>
            <a:r>
              <a:rPr lang="ko-KR" altLang="en-US" sz="1800" dirty="0" smtClean="0">
                <a:solidFill>
                  <a:prstClr val="black"/>
                </a:solidFill>
              </a:rPr>
              <a:t>자바</a:t>
            </a:r>
            <a:r>
              <a:rPr lang="en-US" altLang="ko-KR" sz="1800" dirty="0">
                <a:hlinkClick r:id="rId2" action="ppaction://hlinkfile"/>
              </a:rPr>
              <a:t> </a:t>
            </a:r>
            <a:r>
              <a:rPr lang="en-US" altLang="ko-KR" sz="1800" dirty="0">
                <a:solidFill>
                  <a:srgbClr val="0000FF"/>
                </a:solidFill>
              </a:rPr>
              <a:t>EJB(</a:t>
            </a:r>
            <a:r>
              <a:rPr lang="en-US" altLang="ko-KR" sz="1800" dirty="0">
                <a:solidFill>
                  <a:srgbClr val="FF0000"/>
                </a:solidFill>
              </a:rPr>
              <a:t>E</a:t>
            </a:r>
            <a:r>
              <a:rPr lang="en-US" altLang="ko-KR" sz="1800" dirty="0">
                <a:solidFill>
                  <a:srgbClr val="0000FF"/>
                </a:solidFill>
              </a:rPr>
              <a:t>nterprise </a:t>
            </a:r>
            <a:r>
              <a:rPr lang="en-US" altLang="ko-KR" sz="1800" dirty="0">
                <a:solidFill>
                  <a:srgbClr val="FF0000"/>
                </a:solidFill>
              </a:rPr>
              <a:t>J</a:t>
            </a:r>
            <a:r>
              <a:rPr lang="en-US" altLang="ko-KR" sz="1800" dirty="0">
                <a:solidFill>
                  <a:srgbClr val="0000FF"/>
                </a:solidFill>
              </a:rPr>
              <a:t>ava</a:t>
            </a:r>
            <a:r>
              <a:rPr lang="en-US" altLang="ko-KR" sz="1800" dirty="0">
                <a:solidFill>
                  <a:srgbClr val="FF0000"/>
                </a:solidFill>
              </a:rPr>
              <a:t>B</a:t>
            </a:r>
            <a:r>
              <a:rPr lang="en-US" altLang="ko-KR" sz="1800" dirty="0">
                <a:solidFill>
                  <a:srgbClr val="0000FF"/>
                </a:solidFill>
              </a:rPr>
              <a:t>ean)</a:t>
            </a:r>
            <a:r>
              <a:rPr lang="en-US" altLang="ko-KR" sz="1800" dirty="0">
                <a:solidFill>
                  <a:srgbClr val="0000FF"/>
                </a:solidFill>
                <a:hlinkClick r:id="rId2" action="ppaction://hlinkfile"/>
              </a:rPr>
              <a:t> </a:t>
            </a:r>
            <a:r>
              <a:rPr lang="ko-KR" altLang="en-US" sz="1800" dirty="0" smtClean="0">
                <a:solidFill>
                  <a:prstClr val="black"/>
                </a:solidFill>
              </a:rPr>
              <a:t>가 </a:t>
            </a:r>
            <a:r>
              <a:rPr lang="ko-KR" altLang="en-US" sz="1800" dirty="0">
                <a:solidFill>
                  <a:prstClr val="black"/>
                </a:solidFill>
              </a:rPr>
              <a:t>퍼지기 시작했고 </a:t>
            </a:r>
            <a:endParaRPr lang="en-US" altLang="ko-KR" sz="18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800" dirty="0" smtClean="0">
                <a:solidFill>
                  <a:prstClr val="black"/>
                </a:solidFill>
              </a:rPr>
              <a:t>자바는 </a:t>
            </a:r>
            <a:r>
              <a:rPr lang="ko-KR" altLang="en-US" sz="1800" dirty="0">
                <a:solidFill>
                  <a:prstClr val="black"/>
                </a:solidFill>
              </a:rPr>
              <a:t>엔터프라이즈 어플리케이션을 구축하는 데 필요한 기본 </a:t>
            </a:r>
            <a:r>
              <a:rPr lang="ko-KR" altLang="en-US" sz="1800" dirty="0" smtClean="0">
                <a:solidFill>
                  <a:prstClr val="black"/>
                </a:solidFill>
              </a:rPr>
              <a:t>기술이 됨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434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ApplicationContext</a:t>
            </a:r>
            <a:r>
              <a:rPr lang="ko-KR" altLang="en-US" dirty="0" smtClean="0"/>
              <a:t>를 이용한 </a:t>
            </a:r>
            <a:r>
              <a:rPr lang="en-US" altLang="ko-KR" dirty="0" err="1" smtClean="0"/>
              <a:t>IoC</a:t>
            </a:r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0000FF"/>
                </a:solidFill>
              </a:rPr>
              <a:t>spring8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635240"/>
            <a:ext cx="2880320" cy="116955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spring8  package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Spring7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DaoFactory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@Bean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삽입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Spring library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설정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5.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UserDaoTest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1" y="764704"/>
            <a:ext cx="3312368" cy="498442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10" y="1954932"/>
            <a:ext cx="5866252" cy="187220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176414" y="2248297"/>
            <a:ext cx="792090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2336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Application Context</a:t>
            </a:r>
            <a:r>
              <a:rPr lang="ko-KR" altLang="en-US" dirty="0" smtClean="0"/>
              <a:t>를 이용한 </a:t>
            </a:r>
            <a:r>
              <a:rPr lang="en-US" altLang="ko-KR" dirty="0" err="1" smtClean="0"/>
              <a:t>IoC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8" y="905669"/>
            <a:ext cx="8727588" cy="338437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67112" y="905669"/>
            <a:ext cx="2880320" cy="116955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spring8  package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Spring7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DaoFactory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@Bean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삽입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Spring library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설정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5.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UserDaoTest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539552" y="2597857"/>
            <a:ext cx="8378214" cy="54311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2826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5905500" cy="1819275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ApplicationContext.xml</a:t>
            </a:r>
            <a:r>
              <a:rPr lang="ko-KR" altLang="en-US" dirty="0" smtClean="0"/>
              <a:t>을 </a:t>
            </a:r>
            <a:r>
              <a:rPr lang="ko-KR" altLang="en-US" dirty="0"/>
              <a:t>이용한 </a:t>
            </a:r>
            <a:r>
              <a:rPr lang="en-US" altLang="ko-KR" dirty="0" err="1"/>
              <a:t>IoC</a:t>
            </a:r>
            <a:r>
              <a:rPr lang="ko-KR" altLang="en-US" dirty="0"/>
              <a:t> </a:t>
            </a:r>
            <a:r>
              <a:rPr lang="en-US" altLang="ko-KR" dirty="0" smtClean="0"/>
              <a:t>– </a:t>
            </a:r>
            <a:r>
              <a:rPr lang="en-US" altLang="ko-KR" dirty="0" smtClean="0">
                <a:solidFill>
                  <a:srgbClr val="0000FF"/>
                </a:solidFill>
              </a:rPr>
              <a:t>spring9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635240"/>
            <a:ext cx="3096344" cy="116955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spring9  package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Spring8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DaoFactory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daoBean.xml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로 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UserDaoTest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51" y="2678806"/>
            <a:ext cx="7453105" cy="226236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7128284" y="2286753"/>
            <a:ext cx="158569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daoBean9.xml</a:t>
            </a:r>
          </a:p>
          <a:p>
            <a:pPr algn="ctr"/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생성자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이용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83377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5905500" cy="1819275"/>
          </a:xfrm>
          <a:prstGeom prst="rect">
            <a:avLst/>
          </a:prstGeom>
          <a:noFill/>
          <a:ln w="63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ApplicationContext.xml</a:t>
            </a:r>
            <a:r>
              <a:rPr lang="ko-KR" altLang="en-US" dirty="0" smtClean="0"/>
              <a:t>을 </a:t>
            </a:r>
            <a:r>
              <a:rPr lang="ko-KR" altLang="en-US" dirty="0"/>
              <a:t>이용한 </a:t>
            </a:r>
            <a:r>
              <a:rPr lang="en-US" altLang="ko-KR" dirty="0" err="1"/>
              <a:t>IoC</a:t>
            </a:r>
            <a:r>
              <a:rPr lang="ko-KR" altLang="en-US" dirty="0"/>
              <a:t> </a:t>
            </a:r>
            <a:r>
              <a:rPr lang="en-US" altLang="ko-KR" dirty="0" smtClean="0"/>
              <a:t>– </a:t>
            </a:r>
            <a:r>
              <a:rPr lang="en-US" altLang="ko-KR" dirty="0" smtClean="0">
                <a:solidFill>
                  <a:srgbClr val="0000FF"/>
                </a:solidFill>
              </a:rPr>
              <a:t>spring9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635240"/>
            <a:ext cx="3096344" cy="116955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spring9  package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Spring8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DaoFactory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daoBean.xml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로 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UserDaoTest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50" y="2579140"/>
            <a:ext cx="7453105" cy="226236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7128284" y="2286753"/>
            <a:ext cx="158569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daoBean9.xml</a:t>
            </a:r>
          </a:p>
          <a:p>
            <a:pPr algn="ctr"/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생성자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이용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43" y="4601294"/>
            <a:ext cx="5016557" cy="136815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자유형 4"/>
          <p:cNvSpPr/>
          <p:nvPr/>
        </p:nvSpPr>
        <p:spPr>
          <a:xfrm>
            <a:off x="5724525" y="4114800"/>
            <a:ext cx="958160" cy="590550"/>
          </a:xfrm>
          <a:custGeom>
            <a:avLst/>
            <a:gdLst>
              <a:gd name="connsiteX0" fmla="*/ 0 w 958160"/>
              <a:gd name="connsiteY0" fmla="*/ 0 h 590550"/>
              <a:gd name="connsiteX1" fmla="*/ 952500 w 958160"/>
              <a:gd name="connsiteY1" fmla="*/ 266700 h 590550"/>
              <a:gd name="connsiteX2" fmla="*/ 323850 w 95816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8160" h="590550">
                <a:moveTo>
                  <a:pt x="0" y="0"/>
                </a:moveTo>
                <a:cubicBezTo>
                  <a:pt x="449262" y="84137"/>
                  <a:pt x="898525" y="168275"/>
                  <a:pt x="952500" y="266700"/>
                </a:cubicBezTo>
                <a:cubicBezTo>
                  <a:pt x="1006475" y="365125"/>
                  <a:pt x="665162" y="477837"/>
                  <a:pt x="323850" y="59055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>
            <a:off x="3400070" y="4324350"/>
            <a:ext cx="1724380" cy="1123950"/>
          </a:xfrm>
          <a:custGeom>
            <a:avLst/>
            <a:gdLst>
              <a:gd name="connsiteX0" fmla="*/ 257530 w 1724380"/>
              <a:gd name="connsiteY0" fmla="*/ 0 h 1123950"/>
              <a:gd name="connsiteX1" fmla="*/ 114655 w 1724380"/>
              <a:gd name="connsiteY1" fmla="*/ 828675 h 1123950"/>
              <a:gd name="connsiteX2" fmla="*/ 1724380 w 1724380"/>
              <a:gd name="connsiteY2" fmla="*/ 112395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380" h="1123950">
                <a:moveTo>
                  <a:pt x="257530" y="0"/>
                </a:moveTo>
                <a:cubicBezTo>
                  <a:pt x="63855" y="320675"/>
                  <a:pt x="-129820" y="641350"/>
                  <a:pt x="114655" y="828675"/>
                </a:cubicBezTo>
                <a:cubicBezTo>
                  <a:pt x="359130" y="1016000"/>
                  <a:pt x="1041755" y="1069975"/>
                  <a:pt x="1724380" y="112395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>
            <a:off x="5400675" y="4391024"/>
            <a:ext cx="2267375" cy="982191"/>
          </a:xfrm>
          <a:custGeom>
            <a:avLst/>
            <a:gdLst>
              <a:gd name="connsiteX0" fmla="*/ 0 w 2267375"/>
              <a:gd name="connsiteY0" fmla="*/ 0 h 571500"/>
              <a:gd name="connsiteX1" fmla="*/ 1924050 w 2267375"/>
              <a:gd name="connsiteY1" fmla="*/ 314325 h 571500"/>
              <a:gd name="connsiteX2" fmla="*/ 2257425 w 2267375"/>
              <a:gd name="connsiteY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7375" h="571500">
                <a:moveTo>
                  <a:pt x="0" y="0"/>
                </a:moveTo>
                <a:cubicBezTo>
                  <a:pt x="773906" y="109537"/>
                  <a:pt x="1547813" y="219075"/>
                  <a:pt x="1924050" y="314325"/>
                </a:cubicBezTo>
                <a:cubicBezTo>
                  <a:pt x="2300287" y="409575"/>
                  <a:pt x="2278856" y="490537"/>
                  <a:pt x="2257425" y="57150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4428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74204"/>
            <a:ext cx="8631683" cy="3462908"/>
          </a:xfrm>
          <a:prstGeom prst="rect">
            <a:avLst/>
          </a:prstGeom>
          <a:noFill/>
          <a:ln w="9525">
            <a:solidFill>
              <a:srgbClr val="1C74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ApplicationContext.xml</a:t>
            </a:r>
            <a:r>
              <a:rPr lang="ko-KR" altLang="en-US" dirty="0"/>
              <a:t>을 이용한 </a:t>
            </a:r>
            <a:r>
              <a:rPr lang="en-US" altLang="ko-KR" dirty="0" err="1"/>
              <a:t>IoC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en-US" altLang="ko-KR" dirty="0">
                <a:solidFill>
                  <a:srgbClr val="0000FF"/>
                </a:solidFill>
              </a:rPr>
              <a:t>spring9 </a:t>
            </a:r>
            <a:endParaRPr lang="ko-KR" altLang="en-US" dirty="0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067991" y="2977902"/>
            <a:ext cx="7344816" cy="86409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46589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3" y="1114178"/>
            <a:ext cx="6336704" cy="3029766"/>
          </a:xfrm>
          <a:prstGeom prst="rect">
            <a:avLst/>
          </a:prstGeom>
          <a:noFill/>
          <a:ln w="9525">
            <a:solidFill>
              <a:srgbClr val="1C74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424936" cy="646931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Set</a:t>
            </a:r>
            <a:r>
              <a:rPr lang="ko-KR" altLang="en-US" dirty="0" err="1" smtClean="0"/>
              <a:t>프로퍼티를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이용한 의존관계주입</a:t>
            </a:r>
            <a:r>
              <a:rPr lang="en-US" altLang="ko-KR" dirty="0" smtClean="0"/>
              <a:t>(</a:t>
            </a:r>
            <a:r>
              <a:rPr lang="en-US" altLang="ko-KR" dirty="0"/>
              <a:t>DI</a:t>
            </a:r>
            <a:r>
              <a:rPr lang="en-US" altLang="ko-KR" dirty="0" smtClean="0"/>
              <a:t>) </a:t>
            </a:r>
            <a:r>
              <a:rPr lang="en-US" altLang="ko-KR" dirty="0" smtClean="0">
                <a:solidFill>
                  <a:srgbClr val="0000FF"/>
                </a:solidFill>
              </a:rPr>
              <a:t>spring10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836712"/>
            <a:ext cx="3096344" cy="95410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spring10  package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Spring9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 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daoBean10.xml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40013"/>
            <a:ext cx="7056784" cy="2088232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557461" y="2600485"/>
            <a:ext cx="5958756" cy="58391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7156859" y="4454067"/>
            <a:ext cx="1476164" cy="25202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4735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SetProperty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/>
              <a:t>이용한 의존관계주입</a:t>
            </a:r>
            <a:r>
              <a:rPr lang="en-US" altLang="ko-KR" dirty="0"/>
              <a:t>(DI</a:t>
            </a:r>
            <a:r>
              <a:rPr lang="en-US" altLang="ko-KR" dirty="0" smtClean="0"/>
              <a:t>)- </a:t>
            </a:r>
            <a:r>
              <a:rPr lang="en-US" altLang="ko-KR" dirty="0">
                <a:solidFill>
                  <a:srgbClr val="0000FF"/>
                </a:solidFill>
              </a:rPr>
              <a:t>spring10</a:t>
            </a:r>
            <a:r>
              <a:rPr lang="ko-KR" altLang="en-US" dirty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7453105" cy="226236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242492" y="2478080"/>
            <a:ext cx="5544616" cy="66288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2089820" y="3007618"/>
            <a:ext cx="6771903" cy="2437606"/>
            <a:chOff x="1641773" y="3140968"/>
            <a:chExt cx="6657975" cy="201930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773" y="3140968"/>
              <a:ext cx="6657975" cy="20193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직사각형 7"/>
            <p:cNvSpPr>
              <a:spLocks noChangeArrowheads="1"/>
            </p:cNvSpPr>
            <p:nvPr/>
          </p:nvSpPr>
          <p:spPr bwMode="auto">
            <a:xfrm>
              <a:off x="2483768" y="4427587"/>
              <a:ext cx="5184576" cy="576064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</p:grpSp>
      <p:sp>
        <p:nvSpPr>
          <p:cNvPr id="7" name="직사각형 6"/>
          <p:cNvSpPr/>
          <p:nvPr/>
        </p:nvSpPr>
        <p:spPr>
          <a:xfrm>
            <a:off x="7178801" y="2542824"/>
            <a:ext cx="166744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daoBean10.xml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SetProperty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이용</a:t>
            </a:r>
            <a:endParaRPr lang="ko-KR" altLang="en-US" sz="1400" dirty="0"/>
          </a:p>
        </p:txBody>
      </p:sp>
      <p:sp>
        <p:nvSpPr>
          <p:cNvPr id="11" name="직사각형 10"/>
          <p:cNvSpPr/>
          <p:nvPr/>
        </p:nvSpPr>
        <p:spPr>
          <a:xfrm>
            <a:off x="6228184" y="868070"/>
            <a:ext cx="1585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daoBean9.xml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28036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SetProperty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/>
              <a:t>이용한 의존관계주입</a:t>
            </a:r>
            <a:r>
              <a:rPr lang="en-US" altLang="ko-KR" dirty="0"/>
              <a:t>(DI</a:t>
            </a:r>
            <a:r>
              <a:rPr lang="en-US" altLang="ko-KR" dirty="0" smtClean="0"/>
              <a:t>)- </a:t>
            </a:r>
            <a:r>
              <a:rPr lang="en-US" altLang="ko-KR" dirty="0">
                <a:solidFill>
                  <a:srgbClr val="0000FF"/>
                </a:solidFill>
              </a:rPr>
              <a:t>spring10</a:t>
            </a:r>
            <a:r>
              <a:rPr lang="ko-KR" altLang="en-US" dirty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7453105" cy="226236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242492" y="2478080"/>
            <a:ext cx="5544616" cy="66288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2089820" y="3007618"/>
            <a:ext cx="6771903" cy="2437606"/>
            <a:chOff x="1641773" y="3140968"/>
            <a:chExt cx="6657975" cy="201930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773" y="3140968"/>
              <a:ext cx="6657975" cy="20193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직사각형 7"/>
            <p:cNvSpPr>
              <a:spLocks noChangeArrowheads="1"/>
            </p:cNvSpPr>
            <p:nvPr/>
          </p:nvSpPr>
          <p:spPr bwMode="auto">
            <a:xfrm>
              <a:off x="2483768" y="4427587"/>
              <a:ext cx="5184576" cy="576064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</p:grpSp>
      <p:sp>
        <p:nvSpPr>
          <p:cNvPr id="7" name="직사각형 6"/>
          <p:cNvSpPr/>
          <p:nvPr/>
        </p:nvSpPr>
        <p:spPr>
          <a:xfrm>
            <a:off x="971600" y="3631770"/>
            <a:ext cx="166744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daoBean10.xml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SetProperty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이용</a:t>
            </a:r>
            <a:endParaRPr lang="ko-KR" altLang="en-US" sz="1400" dirty="0"/>
          </a:p>
        </p:txBody>
      </p:sp>
      <p:sp>
        <p:nvSpPr>
          <p:cNvPr id="11" name="직사각형 10"/>
          <p:cNvSpPr/>
          <p:nvPr/>
        </p:nvSpPr>
        <p:spPr>
          <a:xfrm>
            <a:off x="309389" y="730181"/>
            <a:ext cx="1585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daoBean9.xml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23" y="2183916"/>
            <a:ext cx="4749977" cy="153311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자유형 2"/>
          <p:cNvSpPr/>
          <p:nvPr/>
        </p:nvSpPr>
        <p:spPr>
          <a:xfrm>
            <a:off x="4433163" y="2381250"/>
            <a:ext cx="1319937" cy="2266950"/>
          </a:xfrm>
          <a:custGeom>
            <a:avLst/>
            <a:gdLst>
              <a:gd name="connsiteX0" fmla="*/ 1319937 w 1319937"/>
              <a:gd name="connsiteY0" fmla="*/ 2266950 h 2266950"/>
              <a:gd name="connsiteX1" fmla="*/ 5487 w 1319937"/>
              <a:gd name="connsiteY1" fmla="*/ 800100 h 2266950"/>
              <a:gd name="connsiteX2" fmla="*/ 938937 w 1319937"/>
              <a:gd name="connsiteY2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937" h="2266950">
                <a:moveTo>
                  <a:pt x="1319937" y="2266950"/>
                </a:moveTo>
                <a:cubicBezTo>
                  <a:pt x="694462" y="1722437"/>
                  <a:pt x="68987" y="1177925"/>
                  <a:pt x="5487" y="800100"/>
                </a:cubicBezTo>
                <a:cubicBezTo>
                  <a:pt x="-58013" y="422275"/>
                  <a:pt x="440462" y="211137"/>
                  <a:pt x="938937" y="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>
            <a:off x="7496175" y="3209925"/>
            <a:ext cx="1141782" cy="1590675"/>
          </a:xfrm>
          <a:custGeom>
            <a:avLst/>
            <a:gdLst>
              <a:gd name="connsiteX0" fmla="*/ 0 w 1141782"/>
              <a:gd name="connsiteY0" fmla="*/ 1590675 h 1590675"/>
              <a:gd name="connsiteX1" fmla="*/ 1104900 w 1141782"/>
              <a:gd name="connsiteY1" fmla="*/ 857250 h 1590675"/>
              <a:gd name="connsiteX2" fmla="*/ 771525 w 1141782"/>
              <a:gd name="connsiteY2" fmla="*/ 0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1782" h="1590675">
                <a:moveTo>
                  <a:pt x="0" y="1590675"/>
                </a:moveTo>
                <a:cubicBezTo>
                  <a:pt x="488156" y="1356518"/>
                  <a:pt x="976313" y="1122362"/>
                  <a:pt x="1104900" y="857250"/>
                </a:cubicBezTo>
                <a:cubicBezTo>
                  <a:pt x="1233488" y="592137"/>
                  <a:pt x="1002506" y="296068"/>
                  <a:pt x="771525" y="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5851390" y="3242713"/>
            <a:ext cx="768081" cy="1600200"/>
          </a:xfrm>
          <a:custGeom>
            <a:avLst/>
            <a:gdLst>
              <a:gd name="connsiteX0" fmla="*/ 0 w 768081"/>
              <a:gd name="connsiteY0" fmla="*/ 1600200 h 1600200"/>
              <a:gd name="connsiteX1" fmla="*/ 762000 w 768081"/>
              <a:gd name="connsiteY1" fmla="*/ 971550 h 1600200"/>
              <a:gd name="connsiteX2" fmla="*/ 295275 w 768081"/>
              <a:gd name="connsiteY2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081" h="1600200">
                <a:moveTo>
                  <a:pt x="0" y="1600200"/>
                </a:moveTo>
                <a:cubicBezTo>
                  <a:pt x="356394" y="1419225"/>
                  <a:pt x="712788" y="1238250"/>
                  <a:pt x="762000" y="971550"/>
                </a:cubicBezTo>
                <a:cubicBezTo>
                  <a:pt x="811213" y="704850"/>
                  <a:pt x="553244" y="352425"/>
                  <a:pt x="295275" y="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7291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2SBoss\Desktop\contai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36" y="4556156"/>
            <a:ext cx="5125115" cy="20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b="1" dirty="0" err="1" smtClean="0">
                <a:solidFill>
                  <a:srgbClr val="000000"/>
                </a:solidFill>
              </a:rPr>
              <a:t>IoC</a:t>
            </a:r>
            <a:r>
              <a:rPr kumimoji="1" lang="en-US" altLang="ko-KR" b="1" dirty="0" smtClean="0">
                <a:solidFill>
                  <a:srgbClr val="000000"/>
                </a:solidFill>
              </a:rPr>
              <a:t>( </a:t>
            </a:r>
            <a:r>
              <a:rPr kumimoji="1" lang="en-US" altLang="ko-KR" sz="2000" b="1" dirty="0" smtClean="0">
                <a:solidFill>
                  <a:srgbClr val="000000"/>
                </a:solidFill>
              </a:rPr>
              <a:t>Spring</a:t>
            </a:r>
            <a:r>
              <a:rPr kumimoji="1" lang="ko-KR" altLang="en-US" sz="2000" b="1" dirty="0" smtClean="0">
                <a:solidFill>
                  <a:srgbClr val="000000"/>
                </a:solidFill>
              </a:rPr>
              <a:t>에서는</a:t>
            </a:r>
            <a:r>
              <a:rPr kumimoji="1" lang="en-US" altLang="ko-KR" sz="2000" b="1" dirty="0" smtClean="0">
                <a:solidFill>
                  <a:srgbClr val="000000"/>
                </a:solidFill>
              </a:rPr>
              <a:t> </a:t>
            </a:r>
            <a:r>
              <a:rPr kumimoji="1" lang="en-US" altLang="ko-KR" b="1" dirty="0" smtClean="0">
                <a:solidFill>
                  <a:srgbClr val="000000"/>
                </a:solidFill>
              </a:rPr>
              <a:t>DI</a:t>
            </a:r>
            <a:r>
              <a:rPr kumimoji="1" lang="en-US" altLang="ko-KR" b="1" dirty="0">
                <a:solidFill>
                  <a:srgbClr val="000000"/>
                </a:solidFill>
              </a:rPr>
              <a:t>) Container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8462" y="805582"/>
            <a:ext cx="8153400" cy="4896544"/>
          </a:xfrm>
        </p:spPr>
        <p:txBody>
          <a:bodyPr>
            <a:normAutofit/>
          </a:bodyPr>
          <a:lstStyle/>
          <a:p>
            <a:r>
              <a:rPr lang="en-US" altLang="ko-KR" sz="1800" b="1" dirty="0" err="1" smtClean="0">
                <a:solidFill>
                  <a:srgbClr val="0033CC"/>
                </a:solidFill>
              </a:rPr>
              <a:t>Ioc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 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(Inversion </a:t>
            </a:r>
            <a:r>
              <a:rPr lang="en-US" altLang="ko-KR" sz="1800" b="1" dirty="0">
                <a:solidFill>
                  <a:srgbClr val="0033CC"/>
                </a:solidFill>
              </a:rPr>
              <a:t>of 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Control) 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컨테이너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 :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제어의 역전</a:t>
            </a:r>
            <a:endParaRPr lang="en-US" altLang="ko-KR" sz="1800" dirty="0" smtClean="0">
              <a:solidFill>
                <a:srgbClr val="0033CC"/>
              </a:solidFill>
            </a:endParaRPr>
          </a:p>
          <a:p>
            <a:pPr lvl="1"/>
            <a:r>
              <a:rPr lang="ko-KR" altLang="en-US" sz="1600" dirty="0" smtClean="0">
                <a:solidFill>
                  <a:srgbClr val="0000FF"/>
                </a:solidFill>
              </a:rPr>
              <a:t>개발자</a:t>
            </a:r>
            <a:r>
              <a:rPr lang="ko-KR" altLang="en-US" sz="1600" dirty="0" smtClean="0"/>
              <a:t>가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객체</a:t>
            </a:r>
            <a:r>
              <a:rPr lang="en-US" altLang="ko-KR" sz="1600" dirty="0"/>
              <a:t>(</a:t>
            </a:r>
            <a:r>
              <a:rPr kumimoji="1" lang="en-US" altLang="ko-KR" sz="1600" dirty="0" smtClean="0">
                <a:solidFill>
                  <a:srgbClr val="000000"/>
                </a:solidFill>
              </a:rPr>
              <a:t>POJO)</a:t>
            </a:r>
            <a:r>
              <a:rPr lang="ko-KR" altLang="en-US" sz="1600" dirty="0"/>
              <a:t>를 생성하고 각 객체간의 의존관계를 제어하였으나 </a:t>
            </a:r>
            <a:r>
              <a:rPr lang="en-US" altLang="ko-KR" sz="1600" dirty="0" smtClean="0">
                <a:solidFill>
                  <a:srgbClr val="0000FF"/>
                </a:solidFill>
              </a:rPr>
              <a:t>Spring(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IoC</a:t>
            </a:r>
            <a:r>
              <a:rPr lang="en-US" altLang="ko-KR" sz="1600" dirty="0">
                <a:solidFill>
                  <a:srgbClr val="0000FF"/>
                </a:solidFill>
              </a:rPr>
              <a:t>) </a:t>
            </a:r>
            <a:r>
              <a:rPr lang="ko-KR" altLang="en-US" sz="1600" dirty="0">
                <a:solidFill>
                  <a:srgbClr val="0000FF"/>
                </a:solidFill>
              </a:rPr>
              <a:t>컨테이너가 </a:t>
            </a:r>
            <a:r>
              <a:rPr lang="ko-KR" altLang="en-US" sz="1600" dirty="0" smtClean="0"/>
              <a:t>객체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의 </a:t>
            </a:r>
            <a:r>
              <a:rPr kumimoji="1" lang="ko-KR" altLang="en-US" sz="1600" dirty="0">
                <a:solidFill>
                  <a:srgbClr val="000000"/>
                </a:solidFill>
              </a:rPr>
              <a:t>생성</a:t>
            </a:r>
            <a:r>
              <a:rPr kumimoji="1" lang="en-US" altLang="ko-KR" sz="160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dirty="0">
                <a:solidFill>
                  <a:srgbClr val="000000"/>
                </a:solidFill>
              </a:rPr>
              <a:t>초기화</a:t>
            </a:r>
            <a:r>
              <a:rPr kumimoji="1" lang="en-US" altLang="ko-KR" sz="160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dirty="0">
                <a:solidFill>
                  <a:srgbClr val="000000"/>
                </a:solidFill>
              </a:rPr>
              <a:t>서비스 소멸에 관한 모든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제어 권한을 </a:t>
            </a:r>
            <a:r>
              <a:rPr kumimoji="1" lang="ko-KR" altLang="en-US" sz="1600" dirty="0">
                <a:solidFill>
                  <a:srgbClr val="000000"/>
                </a:solidFill>
              </a:rPr>
              <a:t>가지면서 </a:t>
            </a:r>
            <a:r>
              <a:rPr kumimoji="1" lang="ko-KR" altLang="en-US" sz="1600" dirty="0" smtClean="0">
                <a:solidFill>
                  <a:srgbClr val="0000FF"/>
                </a:solidFill>
              </a:rPr>
              <a:t>객체의 </a:t>
            </a:r>
            <a:r>
              <a:rPr kumimoji="1" lang="ko-KR" altLang="en-US" sz="1600" dirty="0">
                <a:solidFill>
                  <a:srgbClr val="0000FF"/>
                </a:solidFill>
              </a:rPr>
              <a:t>생명주기를 </a:t>
            </a:r>
            <a:r>
              <a:rPr kumimoji="1" lang="ko-KR" altLang="en-US" sz="1600" dirty="0" smtClean="0">
                <a:solidFill>
                  <a:srgbClr val="0000FF"/>
                </a:solidFill>
              </a:rPr>
              <a:t>관리</a:t>
            </a:r>
            <a:r>
              <a:rPr kumimoji="1" lang="en-US" altLang="ko-KR" sz="1600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kumimoji="1" lang="ko-KR" altLang="en-US" sz="1600" dirty="0">
                <a:solidFill>
                  <a:srgbClr val="000000"/>
                </a:solidFill>
              </a:rPr>
              <a:t>개발자들이 직접 </a:t>
            </a:r>
            <a:r>
              <a:rPr kumimoji="1" lang="en-US" altLang="ko-KR" sz="1600" dirty="0">
                <a:solidFill>
                  <a:srgbClr val="000000"/>
                </a:solidFill>
              </a:rPr>
              <a:t>POJO</a:t>
            </a:r>
            <a:r>
              <a:rPr kumimoji="1" lang="ko-KR" altLang="en-US" sz="1600" dirty="0">
                <a:solidFill>
                  <a:srgbClr val="000000"/>
                </a:solidFill>
              </a:rPr>
              <a:t>를 생성할 수도 있지만</a:t>
            </a:r>
            <a:r>
              <a:rPr kumimoji="1" lang="en-US" altLang="ko-KR" sz="160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모든 </a:t>
            </a:r>
            <a:r>
              <a:rPr kumimoji="1" lang="ko-KR" altLang="en-US" sz="1600" dirty="0">
                <a:solidFill>
                  <a:srgbClr val="000000"/>
                </a:solidFill>
              </a:rPr>
              <a:t>권한을 </a:t>
            </a:r>
            <a:r>
              <a:rPr kumimoji="1" lang="en-US" altLang="ko-KR" sz="1600" dirty="0">
                <a:solidFill>
                  <a:srgbClr val="000000"/>
                </a:solidFill>
              </a:rPr>
              <a:t>Container</a:t>
            </a:r>
            <a:r>
              <a:rPr kumimoji="1" lang="ko-KR" altLang="en-US" sz="1600" dirty="0">
                <a:solidFill>
                  <a:srgbClr val="000000"/>
                </a:solidFill>
              </a:rPr>
              <a:t>에게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위임</a:t>
            </a:r>
            <a:endParaRPr kumimoji="1" lang="en-US" altLang="ko-KR" sz="1600" dirty="0">
              <a:solidFill>
                <a:srgbClr val="000000"/>
              </a:solidFill>
            </a:endParaRPr>
          </a:p>
          <a:p>
            <a:pPr lvl="1"/>
            <a:r>
              <a:rPr kumimoji="1" lang="en-US" altLang="ko-KR" sz="1600" dirty="0">
                <a:solidFill>
                  <a:srgbClr val="000000"/>
                </a:solidFill>
              </a:rPr>
              <a:t>Transaction, Security </a:t>
            </a:r>
            <a:r>
              <a:rPr kumimoji="1" lang="ko-KR" altLang="en-US" sz="1600" dirty="0">
                <a:solidFill>
                  <a:srgbClr val="000000"/>
                </a:solidFill>
              </a:rPr>
              <a:t>추가적인 기능을 제공한다</a:t>
            </a:r>
            <a:r>
              <a:rPr kumimoji="1" lang="en-US" altLang="ko-KR" sz="1600" dirty="0">
                <a:solidFill>
                  <a:srgbClr val="000000"/>
                </a:solidFill>
              </a:rPr>
              <a:t>. AOP </a:t>
            </a:r>
            <a:r>
              <a:rPr kumimoji="1" lang="ko-KR" altLang="en-US" sz="1600" dirty="0">
                <a:solidFill>
                  <a:srgbClr val="000000"/>
                </a:solidFill>
              </a:rPr>
              <a:t>기능을 이용하여 새로운 </a:t>
            </a:r>
            <a:r>
              <a:rPr kumimoji="1" lang="en-US" altLang="ko-KR" sz="1600" dirty="0">
                <a:solidFill>
                  <a:srgbClr val="000000"/>
                </a:solidFill>
              </a:rPr>
              <a:t>Container </a:t>
            </a:r>
            <a:r>
              <a:rPr kumimoji="1" lang="ko-KR" altLang="en-US" sz="1600" dirty="0">
                <a:solidFill>
                  <a:srgbClr val="000000"/>
                </a:solidFill>
              </a:rPr>
              <a:t>기능을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추가 가능</a:t>
            </a:r>
            <a:endParaRPr kumimoji="1" lang="en-US" altLang="ko-KR" sz="1600" dirty="0" smtClean="0">
              <a:solidFill>
                <a:srgbClr val="000000"/>
              </a:solidFill>
            </a:endParaRPr>
          </a:p>
          <a:p>
            <a:pPr lvl="1"/>
            <a:endParaRPr kumimoji="1" lang="en-US" altLang="ko-KR" sz="1600" dirty="0">
              <a:solidFill>
                <a:srgbClr val="000000"/>
              </a:solidFill>
            </a:endParaRPr>
          </a:p>
          <a:p>
            <a:r>
              <a:rPr lang="en-US" altLang="ko-KR" sz="1800" b="1" dirty="0">
                <a:solidFill>
                  <a:srgbClr val="0033CC"/>
                </a:solidFill>
              </a:rPr>
              <a:t>DI(Dependency Injection 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) : 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의존관계 주입</a:t>
            </a:r>
            <a:endParaRPr lang="en-US" altLang="ko-KR" sz="1800" b="1" dirty="0">
              <a:solidFill>
                <a:srgbClr val="0033CC"/>
              </a:solidFill>
            </a:endParaRPr>
          </a:p>
          <a:p>
            <a:pPr lvl="1"/>
            <a:r>
              <a:rPr lang="ko-KR" altLang="en-US" sz="1600" dirty="0"/>
              <a:t>변화의 폭을 </a:t>
            </a:r>
            <a:r>
              <a:rPr lang="ko-KR" altLang="en-US" sz="1600" dirty="0" smtClean="0"/>
              <a:t>최소화하도록 클래스 사이의 </a:t>
            </a:r>
            <a:r>
              <a:rPr lang="ko-KR" altLang="en-US" sz="1600" dirty="0"/>
              <a:t>의존관계를 빈 설정</a:t>
            </a:r>
            <a:r>
              <a:rPr lang="en-US" altLang="ko-KR" sz="1600" dirty="0"/>
              <a:t>(Bean Definition)</a:t>
            </a:r>
            <a:r>
              <a:rPr lang="ko-KR" altLang="en-US" sz="1600" dirty="0"/>
              <a:t>정보를 바탕으로 컨테이너가 자동적으로 연결해주는 </a:t>
            </a:r>
            <a:r>
              <a:rPr lang="ko-KR" altLang="en-US" sz="1600" dirty="0" smtClean="0"/>
              <a:t>것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grpSp>
        <p:nvGrpSpPr>
          <p:cNvPr id="23" name="그룹 22"/>
          <p:cNvGrpSpPr/>
          <p:nvPr/>
        </p:nvGrpSpPr>
        <p:grpSpPr>
          <a:xfrm>
            <a:off x="1750293" y="5007650"/>
            <a:ext cx="4779243" cy="1265685"/>
            <a:chOff x="1964457" y="5229671"/>
            <a:chExt cx="4779243" cy="1265685"/>
          </a:xfrm>
        </p:grpSpPr>
        <p:sp>
          <p:nvSpPr>
            <p:cNvPr id="5" name="Oval 1029"/>
            <p:cNvSpPr>
              <a:spLocks noChangeArrowheads="1"/>
            </p:cNvSpPr>
            <p:nvPr/>
          </p:nvSpPr>
          <p:spPr bwMode="auto">
            <a:xfrm>
              <a:off x="4170362" y="5915918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Oval 1030"/>
            <p:cNvSpPr>
              <a:spLocks noChangeArrowheads="1"/>
            </p:cNvSpPr>
            <p:nvPr/>
          </p:nvSpPr>
          <p:spPr bwMode="auto">
            <a:xfrm>
              <a:off x="5080000" y="52296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1031"/>
            <p:cNvSpPr>
              <a:spLocks noChangeArrowheads="1"/>
            </p:cNvSpPr>
            <p:nvPr/>
          </p:nvSpPr>
          <p:spPr bwMode="auto">
            <a:xfrm>
              <a:off x="6134100" y="52296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Oval 1032"/>
            <p:cNvSpPr>
              <a:spLocks noChangeArrowheads="1"/>
            </p:cNvSpPr>
            <p:nvPr/>
          </p:nvSpPr>
          <p:spPr bwMode="auto">
            <a:xfrm>
              <a:off x="4102100" y="52804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Text Box 1035"/>
            <p:cNvSpPr txBox="1">
              <a:spLocks noChangeArrowheads="1"/>
            </p:cNvSpPr>
            <p:nvPr/>
          </p:nvSpPr>
          <p:spPr bwMode="auto">
            <a:xfrm>
              <a:off x="3873500" y="6220718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A</a:t>
              </a:r>
            </a:p>
          </p:txBody>
        </p:sp>
        <p:sp>
          <p:nvSpPr>
            <p:cNvPr id="12" name="Text Box 1036"/>
            <p:cNvSpPr txBox="1">
              <a:spLocks noChangeArrowheads="1"/>
            </p:cNvSpPr>
            <p:nvPr/>
          </p:nvSpPr>
          <p:spPr bwMode="auto">
            <a:xfrm>
              <a:off x="3797300" y="5585271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B</a:t>
              </a:r>
            </a:p>
          </p:txBody>
        </p:sp>
        <p:sp>
          <p:nvSpPr>
            <p:cNvPr id="13" name="Text Box 1037"/>
            <p:cNvSpPr txBox="1">
              <a:spLocks noChangeArrowheads="1"/>
            </p:cNvSpPr>
            <p:nvPr/>
          </p:nvSpPr>
          <p:spPr bwMode="auto">
            <a:xfrm>
              <a:off x="4851400" y="5534471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C</a:t>
              </a:r>
            </a:p>
          </p:txBody>
        </p:sp>
        <p:sp>
          <p:nvSpPr>
            <p:cNvPr id="14" name="Text Box 1038"/>
            <p:cNvSpPr txBox="1">
              <a:spLocks noChangeArrowheads="1"/>
            </p:cNvSpPr>
            <p:nvPr/>
          </p:nvSpPr>
          <p:spPr bwMode="auto">
            <a:xfrm>
              <a:off x="5829300" y="5534471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D</a:t>
              </a: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1964457" y="5299967"/>
              <a:ext cx="1778868" cy="898525"/>
              <a:chOff x="3059832" y="4315271"/>
              <a:chExt cx="1778868" cy="898525"/>
            </a:xfrm>
          </p:grpSpPr>
          <p:sp>
            <p:nvSpPr>
              <p:cNvPr id="9" name="AutoShape 1033"/>
              <p:cNvSpPr>
                <a:spLocks noChangeArrowheads="1"/>
              </p:cNvSpPr>
              <p:nvPr/>
            </p:nvSpPr>
            <p:spPr bwMode="auto">
              <a:xfrm flipH="1" flipV="1">
                <a:off x="3390900" y="4315271"/>
                <a:ext cx="374650" cy="855663"/>
              </a:xfrm>
              <a:prstGeom prst="curvedLeftArrow">
                <a:avLst>
                  <a:gd name="adj1" fmla="val 45678"/>
                  <a:gd name="adj2" fmla="val 91356"/>
                  <a:gd name="adj3" fmla="val 33333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" name="그룹 19"/>
              <p:cNvGrpSpPr/>
              <p:nvPr/>
            </p:nvGrpSpPr>
            <p:grpSpPr>
              <a:xfrm>
                <a:off x="3059832" y="4391471"/>
                <a:ext cx="1778868" cy="822325"/>
                <a:chOff x="3059832" y="4391471"/>
                <a:chExt cx="1778868" cy="822325"/>
              </a:xfrm>
            </p:grpSpPr>
            <p:sp>
              <p:nvSpPr>
                <p:cNvPr id="10" name="AutoShape 1034"/>
                <p:cNvSpPr>
                  <a:spLocks noChangeArrowheads="1"/>
                </p:cNvSpPr>
                <p:nvPr/>
              </p:nvSpPr>
              <p:spPr bwMode="auto">
                <a:xfrm>
                  <a:off x="3924300" y="4391471"/>
                  <a:ext cx="387350" cy="822325"/>
                </a:xfrm>
                <a:prstGeom prst="curvedLeftArrow">
                  <a:avLst>
                    <a:gd name="adj1" fmla="val 42459"/>
                    <a:gd name="adj2" fmla="val 84918"/>
                    <a:gd name="adj3" fmla="val 33333"/>
                  </a:avLst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Text Box 1039"/>
                <p:cNvSpPr txBox="1">
                  <a:spLocks noChangeArrowheads="1"/>
                </p:cNvSpPr>
                <p:nvPr/>
              </p:nvSpPr>
              <p:spPr bwMode="auto">
                <a:xfrm>
                  <a:off x="3059832" y="4924871"/>
                  <a:ext cx="559668" cy="2460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Create</a:t>
                  </a:r>
                </a:p>
              </p:txBody>
            </p:sp>
            <p:sp>
              <p:nvSpPr>
                <p:cNvPr id="16" name="Text Box 1040"/>
                <p:cNvSpPr txBox="1">
                  <a:spLocks noChangeArrowheads="1"/>
                </p:cNvSpPr>
                <p:nvPr/>
              </p:nvSpPr>
              <p:spPr bwMode="auto">
                <a:xfrm>
                  <a:off x="3086100" y="4467671"/>
                  <a:ext cx="609600" cy="2540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Init</a:t>
                  </a:r>
                </a:p>
              </p:txBody>
            </p:sp>
            <p:sp>
              <p:nvSpPr>
                <p:cNvPr id="17" name="Text Box 1041"/>
                <p:cNvSpPr txBox="1">
                  <a:spLocks noChangeArrowheads="1"/>
                </p:cNvSpPr>
                <p:nvPr/>
              </p:nvSpPr>
              <p:spPr bwMode="auto">
                <a:xfrm>
                  <a:off x="4229100" y="4391471"/>
                  <a:ext cx="609600" cy="24622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Service</a:t>
                  </a:r>
                </a:p>
              </p:txBody>
            </p:sp>
            <p:sp>
              <p:nvSpPr>
                <p:cNvPr id="18" name="Text Box 1042"/>
                <p:cNvSpPr txBox="1">
                  <a:spLocks noChangeArrowheads="1"/>
                </p:cNvSpPr>
                <p:nvPr/>
              </p:nvSpPr>
              <p:spPr bwMode="auto">
                <a:xfrm>
                  <a:off x="4152900" y="4924871"/>
                  <a:ext cx="685800" cy="2540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Destory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174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01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J2EE(Java </a:t>
            </a:r>
            <a:r>
              <a:rPr lang="en-US" altLang="ko-KR" dirty="0"/>
              <a:t>2 Enterprise Edition)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764704"/>
            <a:ext cx="8153400" cy="4896544"/>
          </a:xfrm>
        </p:spPr>
        <p:txBody>
          <a:bodyPr>
            <a:normAutofit/>
          </a:bodyPr>
          <a:lstStyle/>
          <a:p>
            <a:r>
              <a:rPr lang="ko-KR" altLang="en-US" sz="1800" dirty="0" smtClean="0">
                <a:solidFill>
                  <a:prstClr val="black"/>
                </a:solidFill>
              </a:rPr>
              <a:t>클라이언트나 </a:t>
            </a:r>
            <a:r>
              <a:rPr lang="ko-KR" altLang="en-US" sz="1800" dirty="0">
                <a:solidFill>
                  <a:prstClr val="black"/>
                </a:solidFill>
              </a:rPr>
              <a:t>서버 </a:t>
            </a:r>
            <a:r>
              <a:rPr lang="ko-KR" altLang="en-US" sz="1800" dirty="0" smtClean="0">
                <a:solidFill>
                  <a:prstClr val="black"/>
                </a:solidFill>
              </a:rPr>
              <a:t>환경에서 서버 </a:t>
            </a:r>
            <a:r>
              <a:rPr lang="ko-KR" altLang="en-US" sz="1800" dirty="0">
                <a:solidFill>
                  <a:prstClr val="black"/>
                </a:solidFill>
              </a:rPr>
              <a:t>단에서 수행되는 프로그램을 </a:t>
            </a:r>
            <a:r>
              <a:rPr lang="en-US" altLang="ko-KR" sz="1800" dirty="0">
                <a:solidFill>
                  <a:prstClr val="black"/>
                </a:solidFill>
              </a:rPr>
              <a:t>JAVA</a:t>
            </a:r>
            <a:r>
              <a:rPr lang="ko-KR" altLang="en-US" sz="1800" dirty="0">
                <a:solidFill>
                  <a:prstClr val="black"/>
                </a:solidFill>
              </a:rPr>
              <a:t>로 구현할 때 쓰는 </a:t>
            </a:r>
            <a:r>
              <a:rPr lang="ko-KR" altLang="en-US" sz="1800" dirty="0" smtClean="0">
                <a:solidFill>
                  <a:prstClr val="black"/>
                </a:solidFill>
              </a:rPr>
              <a:t>기술</a:t>
            </a:r>
            <a:endParaRPr lang="en-US" altLang="ko-KR" sz="1800" dirty="0" smtClean="0">
              <a:solidFill>
                <a:prstClr val="black"/>
              </a:solidFill>
            </a:endParaRPr>
          </a:p>
          <a:p>
            <a:r>
              <a:rPr lang="ko-KR" altLang="en-US" sz="1800" dirty="0">
                <a:solidFill>
                  <a:prstClr val="black"/>
                </a:solidFill>
              </a:rPr>
              <a:t>엔터프라이즈 어플리케이션은 표준화되고 모듈화된 컴포넌트로 </a:t>
            </a:r>
            <a:r>
              <a:rPr lang="ko-KR" altLang="en-US" sz="1800" dirty="0" smtClean="0">
                <a:solidFill>
                  <a:prstClr val="black"/>
                </a:solidFill>
              </a:rPr>
              <a:t>구성되며</a:t>
            </a:r>
            <a:r>
              <a:rPr lang="en-US" altLang="ko-KR" sz="1800" dirty="0" smtClean="0">
                <a:solidFill>
                  <a:prstClr val="black"/>
                </a:solidFill>
              </a:rPr>
              <a:t> </a:t>
            </a:r>
            <a:r>
              <a:rPr lang="en-US" altLang="ko-KR" sz="1800" dirty="0">
                <a:solidFill>
                  <a:prstClr val="black"/>
                </a:solidFill>
              </a:rPr>
              <a:t>J2EE</a:t>
            </a:r>
            <a:r>
              <a:rPr lang="ko-KR" altLang="en-US" sz="1800" dirty="0">
                <a:solidFill>
                  <a:prstClr val="black"/>
                </a:solidFill>
              </a:rPr>
              <a:t>는 </a:t>
            </a:r>
            <a:r>
              <a:rPr lang="ko-KR" altLang="en-US" sz="1800" dirty="0" smtClean="0">
                <a:solidFill>
                  <a:prstClr val="black"/>
                </a:solidFill>
              </a:rPr>
              <a:t>서비스 개발에 필요한 </a:t>
            </a:r>
            <a:r>
              <a:rPr lang="ko-KR" altLang="en-US" sz="1800" dirty="0">
                <a:solidFill>
                  <a:prstClr val="black"/>
                </a:solidFill>
              </a:rPr>
              <a:t>완벽한 </a:t>
            </a:r>
            <a:r>
              <a:rPr lang="ko-KR" altLang="en-US" sz="1800" dirty="0" smtClean="0">
                <a:solidFill>
                  <a:prstClr val="black"/>
                </a:solidFill>
              </a:rPr>
              <a:t> 컴포넌트 군을 제공하여</a:t>
            </a:r>
            <a:endParaRPr lang="en-US" altLang="ko-KR" sz="1800" dirty="0" smtClean="0">
              <a:solidFill>
                <a:prstClr val="black"/>
              </a:solidFill>
            </a:endParaRPr>
          </a:p>
          <a:p>
            <a:r>
              <a:rPr lang="ko-KR" altLang="en-US" sz="1800" dirty="0" smtClean="0">
                <a:solidFill>
                  <a:prstClr val="black"/>
                </a:solidFill>
              </a:rPr>
              <a:t>개발자에게 </a:t>
            </a:r>
            <a:r>
              <a:rPr lang="ko-KR" altLang="en-US" sz="1800" dirty="0">
                <a:solidFill>
                  <a:prstClr val="black"/>
                </a:solidFill>
              </a:rPr>
              <a:t>복잡한 개발 과정 없이 해당 컴포넌트를 자동적으로 처리해주는 환경을 </a:t>
            </a:r>
            <a:r>
              <a:rPr lang="ko-KR" altLang="en-US" sz="1800" dirty="0" smtClean="0">
                <a:solidFill>
                  <a:prstClr val="black"/>
                </a:solidFill>
              </a:rPr>
              <a:t>제공</a:t>
            </a:r>
            <a:endParaRPr lang="en-US" altLang="ko-KR" sz="1800" dirty="0" smtClean="0"/>
          </a:p>
          <a:p>
            <a:r>
              <a:rPr lang="en-US" altLang="ko-KR" sz="1800" dirty="0">
                <a:solidFill>
                  <a:prstClr val="black"/>
                </a:solidFill>
              </a:rPr>
              <a:t>J2EE</a:t>
            </a:r>
            <a:r>
              <a:rPr lang="ko-KR" altLang="en-US" sz="1800" dirty="0">
                <a:solidFill>
                  <a:prstClr val="black"/>
                </a:solidFill>
              </a:rPr>
              <a:t>은 </a:t>
            </a:r>
            <a:r>
              <a:rPr lang="ko-KR" altLang="en-US" sz="1800" dirty="0" err="1" smtClean="0">
                <a:solidFill>
                  <a:prstClr val="black"/>
                </a:solidFill>
              </a:rPr>
              <a:t>멀티티어</a:t>
            </a:r>
            <a:r>
              <a:rPr lang="en-US" altLang="ko-KR" sz="1800" dirty="0" smtClean="0">
                <a:solidFill>
                  <a:prstClr val="black"/>
                </a:solidFill>
              </a:rPr>
              <a:t>(multi-tier)</a:t>
            </a:r>
            <a:r>
              <a:rPr lang="ko-KR" altLang="en-US" sz="1800" dirty="0" smtClean="0">
                <a:solidFill>
                  <a:prstClr val="black"/>
                </a:solidFill>
              </a:rPr>
              <a:t> </a:t>
            </a:r>
            <a:r>
              <a:rPr lang="ko-KR" altLang="en-US" sz="1800" dirty="0">
                <a:solidFill>
                  <a:prstClr val="black"/>
                </a:solidFill>
              </a:rPr>
              <a:t>엔터프라이즈 어플리케이션의 개발을 위한 엔터프라이즈 환경 </a:t>
            </a:r>
            <a:r>
              <a:rPr lang="ko-KR" altLang="en-US" sz="1800" dirty="0" smtClean="0">
                <a:solidFill>
                  <a:prstClr val="black"/>
                </a:solidFill>
              </a:rPr>
              <a:t>표준 </a:t>
            </a:r>
            <a:endParaRPr lang="en-US" altLang="ko-KR" sz="1800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/>
          </a:p>
        </p:txBody>
      </p:sp>
      <p:pic>
        <p:nvPicPr>
          <p:cNvPr id="4" name="Picture 2" descr="http://www.uio.co.kr/img/tech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48965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스트럿츠</a:t>
            </a:r>
            <a:r>
              <a:rPr lang="en-US" altLang="ko-KR" dirty="0" smtClean="0"/>
              <a:t>(STRUTS) framework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568952" cy="4896544"/>
          </a:xfrm>
        </p:spPr>
        <p:txBody>
          <a:bodyPr>
            <a:noAutofit/>
          </a:bodyPr>
          <a:lstStyle/>
          <a:p>
            <a:r>
              <a:rPr lang="ko-KR" altLang="en-US" sz="1800" dirty="0" err="1" smtClean="0"/>
              <a:t>스트럿츠</a:t>
            </a:r>
            <a:r>
              <a:rPr lang="en-US" altLang="ko-KR" sz="1800" dirty="0"/>
              <a:t>(STRUTS</a:t>
            </a:r>
            <a:r>
              <a:rPr lang="en-US" altLang="ko-KR" sz="1800" dirty="0" smtClean="0"/>
              <a:t>) - </a:t>
            </a:r>
            <a:r>
              <a:rPr lang="ko-KR" altLang="en-US" sz="1800" dirty="0" smtClean="0"/>
              <a:t>지주</a:t>
            </a:r>
            <a:r>
              <a:rPr lang="en-US" altLang="ko-KR" sz="1800" dirty="0"/>
              <a:t>, </a:t>
            </a:r>
            <a:r>
              <a:rPr lang="ko-KR" altLang="en-US" sz="1800" dirty="0"/>
              <a:t>버팀목</a:t>
            </a:r>
            <a:r>
              <a:rPr lang="en-US" altLang="ko-KR" sz="1800" dirty="0"/>
              <a:t>, </a:t>
            </a:r>
            <a:r>
              <a:rPr lang="ko-KR" altLang="en-US" sz="1800" dirty="0" smtClean="0"/>
              <a:t>받침대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r>
              <a:rPr lang="ko-KR" altLang="ko-KR" sz="1800" dirty="0"/>
              <a:t>Java EE 웹 애플리케이션을 개발하기 위한 오픈 소스 </a:t>
            </a:r>
            <a:r>
              <a:rPr lang="ko-KR" altLang="ko-KR" sz="1800" dirty="0" smtClean="0"/>
              <a:t>프레임워크</a:t>
            </a:r>
            <a:endParaRPr lang="en-US" altLang="ko-KR" sz="1800" dirty="0"/>
          </a:p>
          <a:p>
            <a:r>
              <a:rPr lang="ko-KR" altLang="en-US" sz="1800" dirty="0" smtClean="0"/>
              <a:t>자바를 기반으로 한 </a:t>
            </a:r>
            <a:r>
              <a:rPr lang="en-US" altLang="ko-KR" sz="1800" dirty="0" smtClean="0"/>
              <a:t>JSP</a:t>
            </a:r>
            <a:r>
              <a:rPr lang="ko-KR" altLang="en-US" sz="1800" dirty="0"/>
              <a:t>만을 위한 </a:t>
            </a:r>
            <a:r>
              <a:rPr lang="ko-KR" altLang="en-US" sz="1800" dirty="0" smtClean="0"/>
              <a:t>프레임워크이며 </a:t>
            </a:r>
            <a:r>
              <a:rPr lang="ko-KR" altLang="en-US" sz="1800" dirty="0"/>
              <a:t>따라서 운영체제에 구애 받지 않고 </a:t>
            </a:r>
            <a:r>
              <a:rPr lang="ko-KR" altLang="en-US" sz="1800" dirty="0" smtClean="0"/>
              <a:t>독립된 플랫폼 사용하며</a:t>
            </a:r>
            <a:r>
              <a:rPr lang="en-US" altLang="ko-KR" sz="1800" dirty="0" smtClean="0"/>
              <a:t>, </a:t>
            </a:r>
            <a:r>
              <a:rPr lang="ko-KR" altLang="en-US" sz="1800" dirty="0"/>
              <a:t>오픈 </a:t>
            </a:r>
            <a:r>
              <a:rPr lang="ko-KR" altLang="en-US" sz="1800" dirty="0" smtClean="0"/>
              <a:t>소스이므로 </a:t>
            </a:r>
            <a:r>
              <a:rPr lang="ko-KR" altLang="en-US" sz="1800" dirty="0"/>
              <a:t>개발에 필요한 </a:t>
            </a:r>
            <a:r>
              <a:rPr lang="ko-KR" altLang="en-US" sz="1800" dirty="0" smtClean="0"/>
              <a:t>부분만을 수정하여 사용 </a:t>
            </a:r>
            <a:r>
              <a:rPr lang="ko-KR" altLang="en-US" sz="1800" dirty="0"/>
              <a:t>할 수 </a:t>
            </a:r>
            <a:r>
              <a:rPr lang="ko-KR" altLang="en-US" sz="1800" dirty="0" smtClean="0"/>
              <a:t>있음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r>
              <a:rPr lang="ko-KR" altLang="en-US" sz="1800" dirty="0" err="1" smtClean="0"/>
              <a:t>스트럿츠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프레임워크는 </a:t>
            </a:r>
            <a:r>
              <a:rPr lang="en-US" altLang="ko-KR" sz="1800" dirty="0">
                <a:solidFill>
                  <a:srgbClr val="0000FF"/>
                </a:solidFill>
              </a:rPr>
              <a:t>MVC(Model-View-Controller)</a:t>
            </a:r>
            <a:r>
              <a:rPr lang="en-US" altLang="ko-KR" sz="1800" dirty="0"/>
              <a:t> </a:t>
            </a:r>
            <a:r>
              <a:rPr lang="ko-KR" altLang="en-US" sz="1800" dirty="0"/>
              <a:t>패턴 기반을 이용하여 </a:t>
            </a:r>
            <a:r>
              <a:rPr lang="ko-KR" altLang="en-US" sz="1800" dirty="0" smtClean="0"/>
              <a:t>개발</a:t>
            </a:r>
            <a:endParaRPr lang="en-US" altLang="ko-KR" sz="1800" dirty="0" smtClean="0"/>
          </a:p>
          <a:p>
            <a:pPr lvl="1"/>
            <a:r>
              <a:rPr lang="en-US" altLang="ko-KR" dirty="0" smtClean="0"/>
              <a:t>Model  - </a:t>
            </a:r>
            <a:r>
              <a:rPr lang="ko-KR" altLang="en-US" dirty="0" err="1" smtClean="0"/>
              <a:t>로직을</a:t>
            </a:r>
            <a:r>
              <a:rPr lang="ko-KR" altLang="en-US" dirty="0" smtClean="0"/>
              <a:t> </a:t>
            </a:r>
            <a:r>
              <a:rPr lang="ko-KR" altLang="en-US" dirty="0"/>
              <a:t>처리 해주는 </a:t>
            </a:r>
            <a:r>
              <a:rPr lang="ko-KR" altLang="en-US" dirty="0" smtClean="0"/>
              <a:t>부분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View</a:t>
            </a:r>
            <a:r>
              <a:rPr lang="ko-KR" altLang="en-US" dirty="0" smtClean="0"/>
              <a:t>  </a:t>
            </a:r>
            <a:r>
              <a:rPr lang="en-US" altLang="ko-KR" dirty="0" smtClean="0"/>
              <a:t>-  </a:t>
            </a:r>
            <a:r>
              <a:rPr lang="ko-KR" altLang="en-US" dirty="0" smtClean="0"/>
              <a:t>사용자에게 </a:t>
            </a:r>
            <a:r>
              <a:rPr lang="ko-KR" altLang="en-US" dirty="0"/>
              <a:t>보여주는 </a:t>
            </a:r>
            <a:r>
              <a:rPr lang="ko-KR" altLang="en-US" dirty="0" smtClean="0"/>
              <a:t>부분</a:t>
            </a:r>
            <a:endParaRPr lang="en-US" altLang="ko-KR" dirty="0" smtClean="0"/>
          </a:p>
          <a:p>
            <a:pPr lvl="1"/>
            <a:r>
              <a:rPr lang="en-US" altLang="ko-KR" dirty="0"/>
              <a:t>Controller </a:t>
            </a:r>
            <a:r>
              <a:rPr lang="ko-KR" altLang="en-US" dirty="0"/>
              <a:t>부분 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 </a:t>
            </a:r>
            <a:r>
              <a:rPr lang="en-US" altLang="ko-KR" dirty="0"/>
              <a:t>Mode1 </a:t>
            </a:r>
            <a:r>
              <a:rPr lang="ko-KR" altLang="en-US" dirty="0"/>
              <a:t>부분과 </a:t>
            </a:r>
            <a:r>
              <a:rPr lang="en-US" altLang="ko-KR" dirty="0"/>
              <a:t>View </a:t>
            </a:r>
            <a:r>
              <a:rPr lang="ko-KR" altLang="en-US" dirty="0"/>
              <a:t>부분을 연결하고 </a:t>
            </a:r>
            <a:r>
              <a:rPr lang="ko-KR" altLang="en-US" dirty="0" smtClean="0"/>
              <a:t>제어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ko-KR" sz="1800" dirty="0" err="1" smtClean="0"/>
              <a:t>크레이그</a:t>
            </a:r>
            <a:r>
              <a:rPr lang="ko-KR" altLang="ko-KR" sz="1800" dirty="0" smtClean="0"/>
              <a:t> </a:t>
            </a:r>
            <a:r>
              <a:rPr lang="ko-KR" altLang="ko-KR" sz="1800" dirty="0" err="1"/>
              <a:t>맥클라나한</a:t>
            </a:r>
            <a:r>
              <a:rPr lang="ko-KR" altLang="ko-KR" sz="1800" dirty="0"/>
              <a:t>(Craig McClanahan) 에 의해 최초로 </a:t>
            </a:r>
            <a:r>
              <a:rPr lang="ko-KR" altLang="ko-KR" sz="1800" dirty="0" smtClean="0"/>
              <a:t>만들어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짐</a:t>
            </a:r>
            <a:r>
              <a:rPr lang="en-US" altLang="ko-KR" sz="1800" dirty="0" smtClean="0"/>
              <a:t> </a:t>
            </a:r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9538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Spring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framework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153400" cy="590465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ko-KR" altLang="ko-KR" sz="1800" dirty="0" smtClean="0"/>
              <a:t>Rod </a:t>
            </a:r>
            <a:r>
              <a:rPr lang="ko-KR" altLang="ko-KR" sz="1800" dirty="0"/>
              <a:t>Johnson이 2002년에 </a:t>
            </a:r>
            <a:r>
              <a:rPr lang="ko-KR" altLang="en-US" sz="1800" dirty="0" smtClean="0"/>
              <a:t>발표한 </a:t>
            </a:r>
            <a:r>
              <a:rPr lang="ko-KR" altLang="ko-KR" sz="1800" dirty="0" smtClean="0">
                <a:hlinkClick r:id="rId2"/>
              </a:rPr>
              <a:t>Expert </a:t>
            </a:r>
            <a:r>
              <a:rPr lang="ko-KR" altLang="ko-KR" sz="1800" dirty="0">
                <a:hlinkClick r:id="rId2"/>
              </a:rPr>
              <a:t>One-on-One J2EE Design and Developement</a:t>
            </a:r>
            <a:r>
              <a:rPr lang="ko-KR" altLang="ko-KR" sz="1800" dirty="0"/>
              <a:t>에 선보인 코드를 </a:t>
            </a:r>
            <a:r>
              <a:rPr lang="ko-KR" altLang="ko-KR" sz="1800" dirty="0" smtClean="0"/>
              <a:t>기반으로</a:t>
            </a:r>
            <a:r>
              <a:rPr lang="en-US" altLang="ko-KR" sz="1800" dirty="0"/>
              <a:t> </a:t>
            </a:r>
            <a:r>
              <a:rPr lang="ko-KR" altLang="en-US" sz="1800" dirty="0"/>
              <a:t>만들어진 프레임워크를 </a:t>
            </a:r>
            <a:r>
              <a:rPr lang="ko-KR" altLang="en-US" sz="1800" dirty="0" err="1"/>
              <a:t>오픈소스</a:t>
            </a:r>
            <a:r>
              <a:rPr lang="ko-KR" altLang="en-US" sz="1800" dirty="0"/>
              <a:t> 생태계를 통해 효과적으로 검증하고 발전시킨 </a:t>
            </a:r>
            <a:r>
              <a:rPr lang="ko-KR" altLang="en-US" sz="1800" dirty="0" smtClean="0"/>
              <a:t>결과물</a:t>
            </a:r>
            <a:endParaRPr lang="en-US" altLang="ko-KR" sz="1800" dirty="0" smtClean="0"/>
          </a:p>
          <a:p>
            <a:pPr>
              <a:spcBef>
                <a:spcPts val="1200"/>
              </a:spcBef>
            </a:pPr>
            <a:r>
              <a:rPr lang="ko-KR" altLang="ko-KR" sz="1800" dirty="0" smtClean="0"/>
              <a:t>2003</a:t>
            </a:r>
            <a:r>
              <a:rPr lang="ko-KR" altLang="ko-KR" sz="1800" dirty="0"/>
              <a:t>년 6월에 최초로 </a:t>
            </a:r>
            <a:r>
              <a:rPr lang="ko-KR" altLang="ko-KR" sz="1800" dirty="0">
                <a:hlinkClick r:id="rId3" action="ppaction://hlinkfile" tooltip="아파치 라이선스"/>
              </a:rPr>
              <a:t>아파치 2.0 </a:t>
            </a:r>
            <a:r>
              <a:rPr lang="ko-KR" altLang="ko-KR" sz="1800" dirty="0" smtClean="0">
                <a:hlinkClick r:id="rId3" action="ppaction://hlinkfile" tooltip="아파치 라이선스"/>
              </a:rPr>
              <a:t>라이선스</a:t>
            </a:r>
            <a:r>
              <a:rPr lang="ko-KR" altLang="ko-KR" sz="1800" dirty="0" smtClean="0"/>
              <a:t>로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공개됨 </a:t>
            </a:r>
            <a:endParaRPr lang="en-US" altLang="ko-KR" sz="1800" dirty="0" smtClean="0"/>
          </a:p>
          <a:p>
            <a:pPr>
              <a:spcBef>
                <a:spcPts val="1200"/>
              </a:spcBef>
            </a:pPr>
            <a:r>
              <a:rPr lang="ko-KR" altLang="en-US" sz="1800" dirty="0" smtClean="0">
                <a:solidFill>
                  <a:srgbClr val="0000FF"/>
                </a:solidFill>
              </a:rPr>
              <a:t>어플리케이션 프레임워크</a:t>
            </a:r>
            <a:r>
              <a:rPr lang="en-US" altLang="ko-KR" sz="1800" dirty="0" smtClean="0"/>
              <a:t>-</a:t>
            </a:r>
            <a:r>
              <a:rPr lang="ko-KR" altLang="en-US" sz="1800" dirty="0" smtClean="0"/>
              <a:t> 애플리케이션 </a:t>
            </a:r>
            <a:r>
              <a:rPr lang="ko-KR" altLang="en-US" sz="1800" dirty="0"/>
              <a:t>개발을 빠르고 효율적으로 할 수 있도록 애플리케이션의 바탕이 되는 </a:t>
            </a:r>
            <a:r>
              <a:rPr lang="ko-KR" altLang="en-US" sz="1800" dirty="0">
                <a:solidFill>
                  <a:srgbClr val="0000FF"/>
                </a:solidFill>
              </a:rPr>
              <a:t>틀과 공통 프로그래밍 모델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ko-KR" altLang="en-US" sz="1800" dirty="0">
                <a:solidFill>
                  <a:srgbClr val="0000FF"/>
                </a:solidFill>
              </a:rPr>
              <a:t>기술 </a:t>
            </a:r>
            <a:r>
              <a:rPr lang="en-US" altLang="ko-KR" sz="1800" dirty="0">
                <a:solidFill>
                  <a:srgbClr val="0000FF"/>
                </a:solidFill>
              </a:rPr>
              <a:t>API </a:t>
            </a:r>
            <a:r>
              <a:rPr lang="ko-KR" altLang="en-US" sz="1800" dirty="0">
                <a:solidFill>
                  <a:srgbClr val="0000FF"/>
                </a:solidFill>
              </a:rPr>
              <a:t>등을 제공 </a:t>
            </a:r>
            <a:r>
              <a:rPr lang="ko-KR" altLang="en-US" sz="1800" dirty="0"/>
              <a:t>하는 것</a:t>
            </a:r>
            <a:r>
              <a:rPr lang="en-US" altLang="ko-KR" sz="1800" dirty="0" smtClean="0"/>
              <a:t>.</a:t>
            </a:r>
            <a:endParaRPr lang="en-US" altLang="ko-KR" sz="1800" dirty="0"/>
          </a:p>
          <a:p>
            <a:pPr>
              <a:spcBef>
                <a:spcPts val="1200"/>
              </a:spcBef>
            </a:pPr>
            <a:r>
              <a:rPr lang="en-US" altLang="ko-KR" sz="1800" dirty="0">
                <a:solidFill>
                  <a:srgbClr val="0000FF"/>
                </a:solidFill>
              </a:rPr>
              <a:t>Spring</a:t>
            </a:r>
            <a:r>
              <a:rPr lang="en-US" altLang="ko-KR" sz="1800" dirty="0"/>
              <a:t> </a:t>
            </a:r>
            <a:r>
              <a:rPr lang="en-US" altLang="ko-KR" sz="1800" dirty="0" smtClean="0">
                <a:solidFill>
                  <a:srgbClr val="0000FF"/>
                </a:solidFill>
              </a:rPr>
              <a:t>framework</a:t>
            </a:r>
            <a:r>
              <a:rPr lang="en-US" altLang="ko-KR" sz="1800" dirty="0" smtClean="0"/>
              <a:t> - </a:t>
            </a:r>
            <a:r>
              <a:rPr lang="ko-KR" altLang="en-US" sz="1800" dirty="0" smtClean="0"/>
              <a:t>자바 </a:t>
            </a:r>
            <a:r>
              <a:rPr lang="ko-KR" altLang="en-US" sz="1800" dirty="0"/>
              <a:t>엔터프라이즈</a:t>
            </a:r>
            <a:r>
              <a:rPr lang="en-US" altLang="ko-KR" sz="1800" dirty="0"/>
              <a:t>(Enterprise) </a:t>
            </a:r>
            <a:r>
              <a:rPr lang="ko-KR" altLang="en-US" sz="1800" dirty="0"/>
              <a:t>애플리케이션</a:t>
            </a:r>
            <a:r>
              <a:rPr lang="en-US" altLang="ko-KR" sz="1800" dirty="0"/>
              <a:t>(Application) </a:t>
            </a:r>
            <a:r>
              <a:rPr lang="ko-KR" altLang="en-US" sz="1800" dirty="0"/>
              <a:t>개발에 사용되는 </a:t>
            </a:r>
            <a:r>
              <a:rPr lang="ko-KR" altLang="en-US" sz="1800" dirty="0" err="1"/>
              <a:t>경량형</a:t>
            </a:r>
            <a:r>
              <a:rPr lang="ko-KR" altLang="en-US" sz="1800" dirty="0"/>
              <a:t> </a:t>
            </a:r>
            <a:r>
              <a:rPr lang="ko-KR" altLang="en-US" sz="1800" dirty="0" smtClean="0"/>
              <a:t>어플리케이션 </a:t>
            </a:r>
            <a:r>
              <a:rPr lang="en-US" altLang="ko-KR" sz="1800" dirty="0" smtClean="0"/>
              <a:t>Framework</a:t>
            </a:r>
            <a:endParaRPr lang="ko-KR" altLang="en-US" sz="1800" dirty="0"/>
          </a:p>
          <a:p>
            <a:pPr>
              <a:spcBef>
                <a:spcPts val="1200"/>
              </a:spcBef>
            </a:pPr>
            <a:r>
              <a:rPr lang="en-US" altLang="ko-KR" sz="1800" dirty="0" smtClean="0"/>
              <a:t>J2EE[Java </a:t>
            </a:r>
            <a:r>
              <a:rPr lang="en-US" altLang="ko-KR" sz="1800" dirty="0"/>
              <a:t>2 Enterprise Edition] </a:t>
            </a:r>
            <a:r>
              <a:rPr lang="ko-KR" altLang="en-US" sz="1800" dirty="0"/>
              <a:t>에서 제공하는 대부분의 기능을 지원하기 때문에</a:t>
            </a:r>
            <a:r>
              <a:rPr lang="en-US" altLang="ko-KR" sz="1800" dirty="0"/>
              <a:t>J2EE</a:t>
            </a:r>
            <a:r>
              <a:rPr lang="ko-KR" altLang="en-US" sz="1800" dirty="0"/>
              <a:t>를 대체하는 프레임워크로 </a:t>
            </a:r>
            <a:r>
              <a:rPr lang="ko-KR" altLang="en-US" sz="1800" dirty="0" smtClean="0"/>
              <a:t>자리매김</a:t>
            </a:r>
            <a:endParaRPr lang="en-US" altLang="ko-KR" sz="1800" dirty="0" smtClean="0"/>
          </a:p>
          <a:p>
            <a:pPr>
              <a:spcBef>
                <a:spcPts val="1200"/>
              </a:spcBef>
            </a:pPr>
            <a:r>
              <a:rPr lang="ko-KR" altLang="en-US" sz="1800" dirty="0" smtClean="0"/>
              <a:t>자바를 </a:t>
            </a:r>
            <a:r>
              <a:rPr lang="ko-KR" altLang="en-US" sz="1800" dirty="0"/>
              <a:t>기반으로 한 </a:t>
            </a:r>
            <a:r>
              <a:rPr lang="ko-KR" altLang="en-US" sz="1800" dirty="0" smtClean="0"/>
              <a:t>기술이며 객체지향 </a:t>
            </a:r>
            <a:r>
              <a:rPr lang="ko-KR" altLang="en-US" sz="1800" dirty="0"/>
              <a:t>설계와 구현에 관해 </a:t>
            </a:r>
            <a:r>
              <a:rPr lang="ko-KR" altLang="en-US" sz="1800" dirty="0" smtClean="0"/>
              <a:t>객체를 어떻게 </a:t>
            </a:r>
            <a:r>
              <a:rPr lang="ko-KR" altLang="en-US" sz="1800" dirty="0"/>
              <a:t>효과적으로 설계하고 구현하고 사용하고</a:t>
            </a:r>
            <a:r>
              <a:rPr lang="en-US" altLang="ko-KR" sz="1800" dirty="0"/>
              <a:t>, </a:t>
            </a:r>
            <a:r>
              <a:rPr lang="ko-KR" altLang="en-US" sz="1800" dirty="0"/>
              <a:t>이를 개선해 나갈 것인가에 대한 모델과 </a:t>
            </a:r>
            <a:r>
              <a:rPr lang="ko-KR" altLang="en-US" sz="1800" dirty="0" smtClean="0"/>
              <a:t>기법 기준제공</a:t>
            </a:r>
            <a:endParaRPr lang="ko-KR" alt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805264"/>
            <a:ext cx="2376264" cy="52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1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(2)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AcademicPresentation2(2)</Template>
  <TotalTime>0</TotalTime>
  <Words>3190</Words>
  <Application>Microsoft Office PowerPoint</Application>
  <PresentationFormat>화면 슬라이드 쇼(4:3)</PresentationFormat>
  <Paragraphs>747</Paragraphs>
  <Slides>69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69</vt:i4>
      </vt:variant>
    </vt:vector>
  </HeadingPairs>
  <TitlesOfParts>
    <vt:vector size="70" baseType="lpstr">
      <vt:lpstr>AcademicPresentation2(2)</vt:lpstr>
      <vt:lpstr>FRAMEWORK 입문</vt:lpstr>
      <vt:lpstr>자바 기술 </vt:lpstr>
      <vt:lpstr>Java 언어의 특징</vt:lpstr>
      <vt:lpstr>Framework 란?</vt:lpstr>
      <vt:lpstr>Library 와 Framework </vt:lpstr>
      <vt:lpstr>Enterprice Application</vt:lpstr>
      <vt:lpstr>J2EE(Java 2 Enterprise Edition)</vt:lpstr>
      <vt:lpstr>스트럿츠(STRUTS) framework </vt:lpstr>
      <vt:lpstr>Spring framework</vt:lpstr>
      <vt:lpstr>Spring framework 특징-p53 </vt:lpstr>
      <vt:lpstr>Spring framework 특징 </vt:lpstr>
      <vt:lpstr>Spring framework 3.0</vt:lpstr>
      <vt:lpstr>Spring framework 4.0 – 5.0 </vt:lpstr>
      <vt:lpstr>객체 지향(Object-Oriented)과 의존관계</vt:lpstr>
      <vt:lpstr>객체 지향(Object-Oriented)과 의존관계</vt:lpstr>
      <vt:lpstr>의존관계와 연관관계</vt:lpstr>
      <vt:lpstr>의존 관계 Dependency RelationShip</vt:lpstr>
      <vt:lpstr>관계와 유지보수(maintenance) </vt:lpstr>
      <vt:lpstr>의존관계 연습</vt:lpstr>
      <vt:lpstr>DTO 객체와 DAO 객체 </vt:lpstr>
      <vt:lpstr>데이터 전달객체(DTO:Data Transper Object )구성 </vt:lpstr>
      <vt:lpstr>DAO(Data Access Object) – </vt:lpstr>
      <vt:lpstr>DAO(Data Access Object)  구성 </vt:lpstr>
      <vt:lpstr>DAO(Data Access Object)  구성 </vt:lpstr>
      <vt:lpstr>문제점 개선 방향</vt:lpstr>
      <vt:lpstr>중복코드 개선(userDao) </vt:lpstr>
      <vt:lpstr>중복코드를 별도 메소드로 추출 </vt:lpstr>
      <vt:lpstr>DB 커넥션 독립 개선</vt:lpstr>
      <vt:lpstr>getConnection 메소드를 별도의 클래스로 분리  </vt:lpstr>
      <vt:lpstr>UserDao 변경  </vt:lpstr>
      <vt:lpstr>의존관계의 약화  </vt:lpstr>
      <vt:lpstr>인터페이스와 구현클래스 생성  </vt:lpstr>
      <vt:lpstr>인터페이스와 구현클래스 생성  </vt:lpstr>
      <vt:lpstr>인터페이스를 활용한 UserDao  </vt:lpstr>
      <vt:lpstr>관계설정 책임의 분리</vt:lpstr>
      <vt:lpstr>관계설정 책임의 분리</vt:lpstr>
      <vt:lpstr>관계설정 책임의 분리  </vt:lpstr>
      <vt:lpstr>관계설정 책임의 분리- spring6 </vt:lpstr>
      <vt:lpstr>객체지향 설계원칙과 패턴</vt:lpstr>
      <vt:lpstr>제어의 역전(IoC : Inversion of Control)</vt:lpstr>
      <vt:lpstr>제어의 역전(IoC) – </vt:lpstr>
      <vt:lpstr>제어의 역전(IoC) – spring7</vt:lpstr>
      <vt:lpstr>Framework 관련 용어  </vt:lpstr>
      <vt:lpstr>Dependency 정리 </vt:lpstr>
      <vt:lpstr>Dependency 정리 </vt:lpstr>
      <vt:lpstr>Error message</vt:lpstr>
      <vt:lpstr>의존관계 연습 프로젝트 생성</vt:lpstr>
      <vt:lpstr>전체 project 구성 </vt:lpstr>
      <vt:lpstr>의존성 관계 예제      </vt:lpstr>
      <vt:lpstr>의존성 관계 약화(인터페이스 사용)</vt:lpstr>
      <vt:lpstr>의존성 관계 약화- HelloApp : sample2</vt:lpstr>
      <vt:lpstr>의존성 관계 약화- HelloApp : sample2</vt:lpstr>
      <vt:lpstr>Spring에 의한 구현 HelloApp : sample3 </vt:lpstr>
      <vt:lpstr>Spring MVC의 환경 구성 </vt:lpstr>
      <vt:lpstr>Spring MVC 프로젝트 생성 </vt:lpstr>
      <vt:lpstr>beans.xml</vt:lpstr>
      <vt:lpstr>스프링을 이용한 구현  </vt:lpstr>
      <vt:lpstr>Application Context(애플리케이션 컨텍스트)</vt:lpstr>
      <vt:lpstr>ApplicationContext를 이용한 IoC - sample4 </vt:lpstr>
      <vt:lpstr>ApplicationContext를 이용한 IoC - spring8 </vt:lpstr>
      <vt:lpstr>Application Context를 이용한 IoC </vt:lpstr>
      <vt:lpstr>ApplicationContext.xml을 이용한 IoC – spring9 </vt:lpstr>
      <vt:lpstr>ApplicationContext.xml을 이용한 IoC – spring9 </vt:lpstr>
      <vt:lpstr>ApplicationContext.xml을 이용한 IoC – spring9 </vt:lpstr>
      <vt:lpstr>Set프로퍼티를 이용한 의존관계주입(DI) spring10 </vt:lpstr>
      <vt:lpstr>SetProperty를 이용한 의존관계주입(DI)- spring10 </vt:lpstr>
      <vt:lpstr>SetProperty를 이용한 의존관계주입(DI)- spring10 </vt:lpstr>
      <vt:lpstr>IoC( Spring에서는 DI) Container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2011-02-23T03:33:06Z</dcterms:created>
  <dcterms:modified xsi:type="dcterms:W3CDTF">2016-12-25T08:11:12Z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