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94" r:id="rId2"/>
  </p:sldMasterIdLst>
  <p:notesMasterIdLst>
    <p:notesMasterId r:id="rId21"/>
  </p:notesMasterIdLst>
  <p:handoutMasterIdLst>
    <p:handoutMasterId r:id="rId22"/>
  </p:handoutMasterIdLst>
  <p:sldIdLst>
    <p:sldId id="256" r:id="rId3"/>
    <p:sldId id="260" r:id="rId4"/>
    <p:sldId id="261" r:id="rId5"/>
    <p:sldId id="262" r:id="rId6"/>
    <p:sldId id="263" r:id="rId7"/>
    <p:sldId id="264" r:id="rId8"/>
    <p:sldId id="267" r:id="rId9"/>
    <p:sldId id="266" r:id="rId10"/>
    <p:sldId id="268" r:id="rId11"/>
    <p:sldId id="269" r:id="rId12"/>
    <p:sldId id="270" r:id="rId13"/>
    <p:sldId id="272" r:id="rId14"/>
    <p:sldId id="271" r:id="rId15"/>
    <p:sldId id="273" r:id="rId16"/>
    <p:sldId id="274" r:id="rId17"/>
    <p:sldId id="275" r:id="rId18"/>
    <p:sldId id="276" r:id="rId19"/>
    <p:sldId id="277" r:id="rId20"/>
  </p:sldIdLst>
  <p:sldSz cx="9144000" cy="6858000" type="screen4x3"/>
  <p:notesSz cx="6858000" cy="9144000"/>
  <p:defaultTextStyle>
    <a:defPPr>
      <a:defRPr lang="en-US"/>
    </a:defPPr>
    <a:lvl1pPr marL="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FFFFFF"/>
    <a:srgbClr val="000000"/>
    <a:srgbClr val="CC3300"/>
    <a:srgbClr val="3366FF"/>
    <a:srgbClr val="660066"/>
    <a:srgbClr val="0033CC"/>
    <a:srgbClr val="1C74D4"/>
    <a:srgbClr val="5A5AD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0660B408-B3CF-4A94-85FC-2B1E0A45F4A2}" styleName="Dark Style 2 - Accent 1/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606" autoAdjust="0"/>
    <p:restoredTop sz="94660"/>
  </p:normalViewPr>
  <p:slideViewPr>
    <p:cSldViewPr>
      <p:cViewPr>
        <p:scale>
          <a:sx n="75" d="100"/>
          <a:sy n="75" d="100"/>
        </p:scale>
        <p:origin x="-444" y="-83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104" d="100"/>
          <a:sy n="104" d="100"/>
        </p:scale>
        <p:origin x="-1344" y="-84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tableStyles" Target="tableStyles.xml"/><Relationship Id="rId3" Type="http://schemas.openxmlformats.org/officeDocument/2006/relationships/slide" Target="slides/slide1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B9C933C-2815-4B01-9B1A-9E1FE67497CC}" type="datetimeFigureOut">
              <a:rPr lang="ko-KR" altLang="en-US" smtClean="0"/>
              <a:pPr/>
              <a:t>2013-01-09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C060613-142C-425D-A55D-74D8536D8D3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8408830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rtlCol="0"/>
          <a:lstStyle>
            <a:lvl1pPr algn="r">
              <a:defRPr sz="1200"/>
            </a:lvl1pPr>
          </a:lstStyle>
          <a:p>
            <a:fld id="{2447E72A-D913-4DC2-9E0A-E520CE8FCC86}" type="datetimeFigureOut">
              <a:rPr lang="en-US" smtClean="0"/>
              <a:pPr/>
              <a:t>1/9/2013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rtlCol="0" anchor="b"/>
          <a:lstStyle>
            <a:lvl1pPr algn="r">
              <a:defRPr sz="1200"/>
            </a:lvl1pPr>
          </a:lstStyle>
          <a:p>
            <a:fld id="{A5D78FC6-CE17-4259-A63C-DDFC12E048F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60097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rtl="0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rtl="0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rtl="0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rtl="0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rtl="0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D78FC6-CE17-4259-A63C-DDFC12E048FC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제목 슬라이드">
    <p:bg>
      <p:bgPr>
        <a:blipFill dpi="0" rotWithShape="1">
          <a:blip r:embed="rId2" cstate="print">
            <a:lum/>
          </a:blip>
          <a:srcRect/>
          <a:stretch>
            <a:fillRect l="-11000" r="-1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rgbClr val="00B0F0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  <a:solidFill>
            <a:schemeClr val="accent6">
              <a:lumMod val="75000"/>
            </a:schemeClr>
          </a:solidFill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ko-KR" altLang="en-US" dirty="0" smtClean="0"/>
              <a:t>마스터 부제목 스타일 편집</a:t>
            </a:r>
            <a:endParaRPr lang="en-US" dirty="0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  <a:prstGeom prst="rect">
            <a:avLst/>
          </a:prstGeo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pPr algn="ctr"/>
            <a:fld id="{743653DA-8BF4-4869-96FE-9BCF43372D46}" type="datetime8">
              <a:rPr lang="en-US" smtClean="0"/>
              <a:pPr algn="ctr"/>
              <a:t>1/9/2013 10:51 AM</a:t>
            </a:fld>
            <a:endParaRPr lang="en-US" sz="2000" dirty="0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/>
          <a:lstStyle/>
          <a:p>
            <a:fld id="{8D3816DF-213E-421B-92D3-C068DBB023D6}" type="datetime8">
              <a:rPr lang="en-US" smtClean="0">
                <a:solidFill>
                  <a:schemeClr val="tx2"/>
                </a:solidFill>
              </a:rPr>
              <a:pPr/>
              <a:t>1/9/2013 10:51 AM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/>
          <a:lstStyle/>
          <a:p>
            <a:fld id="{72AC53DF-4216-466D-99A7-94400E6C2A25}" type="slidenum">
              <a:rPr lang="en-US" sz="1200" smtClean="0">
                <a:solidFill>
                  <a:schemeClr val="tx2"/>
                </a:solidFill>
              </a:rPr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  <a:prstGeom prst="rect">
            <a:avLst/>
          </a:prstGeom>
        </p:spPr>
        <p:txBody>
          <a:bodyPr/>
          <a:lstStyle/>
          <a:p>
            <a:fld id="{8D3816DF-213E-421B-92D3-C068DBB023D6}" type="datetime8">
              <a:rPr lang="en-US" smtClean="0">
                <a:solidFill>
                  <a:schemeClr val="tx2"/>
                </a:solidFill>
              </a:rPr>
              <a:pPr/>
              <a:t>1/9/2013 10:51 AM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  <a:prstGeom prst="rect">
            <a:avLst/>
          </a:prstGeom>
        </p:spPr>
        <p:txBody>
          <a:bodyPr/>
          <a:lstStyle/>
          <a:p>
            <a:fld id="{72AC53DF-4216-466D-99A7-94400E6C2A25}" type="slidenum">
              <a:rPr lang="en-US" sz="1200" smtClean="0">
                <a:solidFill>
                  <a:schemeClr val="tx2"/>
                </a:solidFill>
              </a:rPr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117773"/>
            <a:ext cx="8153400" cy="646931"/>
          </a:xfrm>
        </p:spPr>
        <p:txBody>
          <a:bodyPr/>
          <a:lstStyle>
            <a:lvl1pPr>
              <a:defRPr baseline="0">
                <a:latin typeface="HY강B" pitchFamily="18" charset="-127"/>
                <a:ea typeface="HY강B" pitchFamily="18" charset="-127"/>
              </a:defRPr>
            </a:lvl1pPr>
          </a:lstStyle>
          <a:p>
            <a:r>
              <a:rPr lang="ko-KR" altLang="en-US" dirty="0" smtClean="0"/>
              <a:t>마스터 제목 스타일 편집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539552" y="980728"/>
            <a:ext cx="8153400" cy="4896544"/>
          </a:xfrm>
        </p:spPr>
        <p:txBody>
          <a:bodyPr/>
          <a:lstStyle>
            <a:lvl1pPr>
              <a:defRPr baseline="0">
                <a:latin typeface="HY강B" pitchFamily="18" charset="-127"/>
              </a:defRPr>
            </a:lvl1pPr>
            <a:lvl2pPr>
              <a:defRPr baseline="0">
                <a:latin typeface="HY강B" pitchFamily="18" charset="-127"/>
              </a:defRPr>
            </a:lvl2pPr>
            <a:lvl3pPr>
              <a:defRPr baseline="0">
                <a:latin typeface="HY강B" pitchFamily="18" charset="-127"/>
              </a:defRPr>
            </a:lvl3pPr>
            <a:lvl4pPr>
              <a:defRPr baseline="0">
                <a:latin typeface="HY강B" pitchFamily="18" charset="-127"/>
              </a:defRPr>
            </a:lvl4pPr>
            <a:lvl5pPr>
              <a:defRPr baseline="0">
                <a:latin typeface="HY강B" pitchFamily="18" charset="-127"/>
              </a:defRPr>
            </a:lvl5pPr>
          </a:lstStyle>
          <a:p>
            <a:pPr lvl="0"/>
            <a:r>
              <a:rPr lang="ko-KR" altLang="en-US" dirty="0" smtClean="0"/>
              <a:t>마스터 텍스트 스타일을 편집합니다</a:t>
            </a:r>
          </a:p>
          <a:p>
            <a:pPr lvl="1"/>
            <a:r>
              <a:rPr lang="ko-KR" altLang="en-US" dirty="0" smtClean="0"/>
              <a:t>둘째 수준</a:t>
            </a:r>
          </a:p>
          <a:p>
            <a:pPr lvl="2"/>
            <a:r>
              <a:rPr lang="ko-KR" altLang="en-US" dirty="0" smtClean="0"/>
              <a:t>셋째 수준</a:t>
            </a:r>
          </a:p>
          <a:p>
            <a:pPr lvl="3"/>
            <a:r>
              <a:rPr lang="ko-KR" altLang="en-US" dirty="0" smtClean="0"/>
              <a:t>넷째 수준</a:t>
            </a:r>
          </a:p>
          <a:p>
            <a:pPr lvl="4"/>
            <a:r>
              <a:rPr lang="ko-KR" altLang="en-US" dirty="0" smtClean="0"/>
              <a:t>다섯째 수준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/>
          <a:lstStyle/>
          <a:p>
            <a:fld id="{B6DED3D3-6235-4F4C-B439-DF277FB555A7}" type="datetime8">
              <a:rPr lang="en-US" smtClean="0"/>
              <a:pPr/>
              <a:t>1/9/2013 10:51 AM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pPr algn="ctr"/>
            <a:fld id="{1AD93096-5B34-4342-9326-69289CEAE4C2}" type="slidenum">
              <a:rPr lang="en-US" smtClean="0"/>
              <a:pPr algn="ctr"/>
              <a:t>‹#›</a:t>
            </a:fld>
            <a:endParaRPr lang="en-US" sz="2400" dirty="0">
              <a:solidFill>
                <a:srgbClr val="FFFFFF"/>
              </a:solidFill>
            </a:endParaRPr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112440"/>
            <a:ext cx="8153400" cy="576064"/>
          </a:xfrm>
        </p:spPr>
        <p:txBody>
          <a:bodyPr/>
          <a:lstStyle/>
          <a:p>
            <a:r>
              <a:rPr lang="ko-KR" altLang="en-US" dirty="0" smtClean="0"/>
              <a:t>마스터 제목 스타일 편집</a:t>
            </a:r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83568" y="980728"/>
            <a:ext cx="3886200" cy="4572000"/>
          </a:xfrm>
        </p:spPr>
        <p:txBody>
          <a:bodyPr/>
          <a:lstStyle/>
          <a:p>
            <a:pPr lvl="0"/>
            <a:r>
              <a:rPr lang="ko-KR" altLang="en-US" dirty="0" smtClean="0"/>
              <a:t>마스터 텍스트 스타일을 편집합니다</a:t>
            </a:r>
          </a:p>
          <a:p>
            <a:pPr lvl="1"/>
            <a:r>
              <a:rPr lang="ko-KR" altLang="en-US" dirty="0" smtClean="0"/>
              <a:t>둘째 수준</a:t>
            </a:r>
          </a:p>
          <a:p>
            <a:pPr lvl="2"/>
            <a:r>
              <a:rPr lang="ko-KR" altLang="en-US" dirty="0" smtClean="0"/>
              <a:t>셋째 수준</a:t>
            </a:r>
          </a:p>
          <a:p>
            <a:pPr lvl="3"/>
            <a:r>
              <a:rPr lang="ko-KR" altLang="en-US" dirty="0" smtClean="0"/>
              <a:t>넷째 수준</a:t>
            </a:r>
          </a:p>
          <a:p>
            <a:pPr lvl="4"/>
            <a:r>
              <a:rPr lang="ko-KR" altLang="en-US" dirty="0" smtClean="0"/>
              <a:t>다섯째 수준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716016" y="1052736"/>
            <a:ext cx="3886200" cy="4572000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rtlCol="0"/>
          <a:lstStyle/>
          <a:p>
            <a:fld id="{3B5F1E3E-4B2F-4895-B65E-28B2E64F39F6}" type="datetime8">
              <a:rPr lang="en-US" smtClean="0"/>
              <a:pPr/>
              <a:t>1/9/2013 10:51 AM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rtlCol="0"/>
          <a:lstStyle/>
          <a:p>
            <a:pPr algn="ctr"/>
            <a:fld id="{1AD93096-5B34-4342-9326-69289CEAE4C2}" type="slidenum">
              <a:rPr lang="en-US" smtClean="0"/>
              <a:pPr algn="ctr"/>
              <a:t>‹#›</a:t>
            </a:fld>
            <a:endParaRPr lang="en-US" dirty="0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1560" y="116632"/>
            <a:ext cx="8153400" cy="576064"/>
          </a:xfrm>
        </p:spPr>
        <p:txBody>
          <a:bodyPr anchor="ctr"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11560" y="1628800"/>
            <a:ext cx="3886200" cy="3581400"/>
          </a:xfrm>
        </p:spPr>
        <p:txBody>
          <a:bodyPr/>
          <a:lstStyle/>
          <a:p>
            <a:pPr lvl="0"/>
            <a:r>
              <a:rPr lang="ko-KR" altLang="en-US" dirty="0" smtClean="0"/>
              <a:t>마스터 텍스트 스타일을 편집합니다</a:t>
            </a:r>
          </a:p>
          <a:p>
            <a:pPr lvl="1"/>
            <a:r>
              <a:rPr lang="ko-KR" altLang="en-US" dirty="0" smtClean="0"/>
              <a:t>둘째 수준</a:t>
            </a:r>
          </a:p>
          <a:p>
            <a:pPr lvl="2"/>
            <a:r>
              <a:rPr lang="ko-KR" altLang="en-US" dirty="0" smtClean="0"/>
              <a:t>셋째 수준</a:t>
            </a:r>
          </a:p>
          <a:p>
            <a:pPr lvl="3"/>
            <a:r>
              <a:rPr lang="ko-KR" altLang="en-US" dirty="0" smtClean="0"/>
              <a:t>넷째 수준</a:t>
            </a:r>
          </a:p>
          <a:p>
            <a:pPr lvl="4"/>
            <a:r>
              <a:rPr lang="ko-KR" altLang="en-US" dirty="0" smtClean="0"/>
              <a:t>다섯째 수준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716016" y="1628800"/>
            <a:ext cx="3886200" cy="3581400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rtlCol="0"/>
          <a:lstStyle/>
          <a:p>
            <a:fld id="{63085435-8225-4333-BFFA-0096413F0D76}" type="datetime8">
              <a:rPr lang="en-US" smtClean="0"/>
              <a:pPr/>
              <a:t>1/9/2013 10:51 AM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rtlCol="0"/>
          <a:lstStyle/>
          <a:p>
            <a:pPr algn="ctr"/>
            <a:fld id="{1AD93096-5B34-4342-9326-69289CEAE4C2}" type="slidenum">
              <a:rPr lang="en-US" smtClean="0"/>
              <a:pPr algn="ctr"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rtlCol="0"/>
          <a:lstStyle/>
          <a:p>
            <a:endParaRPr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11560" y="90872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ko-KR" altLang="en-US" dirty="0" smtClean="0"/>
              <a:t>마스터 텍스트 스타일을 편집합니다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716016" y="90872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/>
          <a:lstStyle/>
          <a:p>
            <a:fld id="{0783C494-2A87-468C-A21B-CB14FB9ABB00}" type="datetime8">
              <a:rPr lang="en-US" smtClean="0"/>
              <a:pPr/>
              <a:t>1/9/2013 10:51 AM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1AD93096-5B34-4342-9326-69289CEAE4C2}" type="slidenum">
              <a:rPr lang="en-US" smtClean="0"/>
              <a:pPr/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/>
          <a:lstStyle/>
          <a:p>
            <a:fld id="{9A180FA0-5B31-4864-A2BB-719EA5A679C6}" type="datetime8">
              <a:rPr lang="en-US" smtClean="0"/>
              <a:pPr/>
              <a:t>1/9/2013 10:51 AM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1AD93096-5B34-4342-9326-69289CEAE4C2}" type="slidenum">
              <a:rPr lang="en-US" smtClean="0"/>
              <a:pPr/>
              <a:t>‹#›</a:t>
            </a:fld>
            <a:endParaRPr lang="en-US" dirty="0">
              <a:solidFill>
                <a:schemeClr val="tx2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/>
          <a:lstStyle/>
          <a:p>
            <a:fld id="{4BECC0C8-36B8-442A-833D-B6AACE86BB77}" type="datetime8">
              <a:rPr lang="en-US" smtClean="0"/>
              <a:pPr/>
              <a:t>1/9/2013 10:51 AM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1AD93096-5B34-4342-9326-69289CEAE4C2}" type="slidenum">
              <a:rPr lang="en-US" smtClean="0"/>
              <a:pPr/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pic>
        <p:nvPicPr>
          <p:cNvPr id="8" name="Picture 7" descr="sm_book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612648" y="1755648"/>
            <a:ext cx="1615307" cy="1688453"/>
          </a:xfrm>
          <a:prstGeom prst="rect">
            <a:avLst/>
          </a:prstGeom>
          <a:ln w="50800" cap="sq" cmpd="dbl">
            <a:solidFill>
              <a:schemeClr val="accent2"/>
            </a:solidFill>
            <a:miter lim="800000"/>
          </a:ln>
        </p:spPr>
      </p:pic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  <a:prstGeom prst="rect">
            <a:avLst/>
          </a:prstGeom>
        </p:spPr>
        <p:txBody>
          <a:bodyPr rtlCol="0"/>
          <a:lstStyle/>
          <a:p>
            <a:fld id="{51E20EC5-AC53-4169-941E-EDF10CD23748}" type="datetime8">
              <a:rPr lang="en-US" smtClean="0"/>
              <a:pPr/>
              <a:t>1/9/2013 10:51 AM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  <a:prstGeom prst="rect">
            <a:avLst/>
          </a:prstGeom>
        </p:spPr>
        <p:txBody>
          <a:bodyPr rtlCol="0"/>
          <a:lstStyle>
            <a:lvl1pPr>
              <a:defRPr sz="2800"/>
            </a:lvl1pPr>
          </a:lstStyle>
          <a:p>
            <a:pPr algn="ctr"/>
            <a:fld id="{1AD93096-5B34-4342-9326-69289CEAE4C2}" type="slidenum">
              <a:rPr lang="en-US" smtClean="0"/>
              <a:pPr algn="ctr"/>
              <a:t>‹#›</a:t>
            </a:fld>
            <a:endParaRPr lang="en-US" sz="2800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  <a:prstGeom prst="rect">
            <a:avLst/>
          </a:prstGeom>
        </p:spPr>
        <p:txBody>
          <a:bodyPr rtlCol="0"/>
          <a:lstStyle/>
          <a:p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lang="ko-KR" altLang="en-US" smtClean="0"/>
              <a:t>그림을 추가하려면 아이콘을 클릭하십시오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539552" y="492671"/>
            <a:ext cx="8604448" cy="144016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539552" y="116632"/>
            <a:ext cx="8153400" cy="54868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lang="ko-KR" altLang="en-US" dirty="0" smtClean="0"/>
              <a:t>마스터 제목 스타일 편집</a:t>
            </a:r>
            <a:endParaRPr lang="en-US" dirty="0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539552" y="764704"/>
            <a:ext cx="8153400" cy="49297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/>
            <a:r>
              <a:rPr lang="ko-KR" altLang="en-US" dirty="0" smtClean="0"/>
              <a:t>마스터 텍스트 스타일을 편집합니다</a:t>
            </a:r>
          </a:p>
          <a:p>
            <a:pPr lvl="1"/>
            <a:r>
              <a:rPr lang="ko-KR" altLang="en-US" dirty="0" smtClean="0"/>
              <a:t>둘째 수준</a:t>
            </a:r>
          </a:p>
          <a:p>
            <a:pPr lvl="2"/>
            <a:r>
              <a:rPr lang="ko-KR" altLang="en-US" dirty="0" smtClean="0"/>
              <a:t>셋째 수준</a:t>
            </a:r>
          </a:p>
          <a:p>
            <a:pPr lvl="3"/>
            <a:r>
              <a:rPr lang="ko-KR" altLang="en-US" dirty="0" smtClean="0"/>
              <a:t>넷째 수준</a:t>
            </a:r>
          </a:p>
          <a:p>
            <a:pPr lvl="4"/>
            <a:r>
              <a:rPr lang="ko-KR" altLang="en-US" dirty="0" smtClean="0"/>
              <a:t>다섯째 수준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0" y="502196"/>
            <a:ext cx="467544" cy="144016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96" r:id="rId2"/>
    <p:sldLayoutId id="2147483697" r:id="rId3"/>
    <p:sldLayoutId id="2147483698" r:id="rId4"/>
    <p:sldLayoutId id="2147483699" r:id="rId5"/>
    <p:sldLayoutId id="2147483700" r:id="rId6"/>
    <p:sldLayoutId id="2147483701" r:id="rId7"/>
    <p:sldLayoutId id="2147483702" r:id="rId8"/>
    <p:sldLayoutId id="2147483703" r:id="rId9"/>
    <p:sldLayoutId id="2147483704" r:id="rId10"/>
    <p:sldLayoutId id="2147483705" r:id="rId11"/>
  </p:sldLayoutIdLst>
  <p:txStyles>
    <p:titleStyle>
      <a:lvl1pPr algn="l" rtl="0" eaLnBrk="1" latinLnBrk="1" hangingPunct="1">
        <a:spcBef>
          <a:spcPct val="0"/>
        </a:spcBef>
        <a:buNone/>
        <a:defRPr sz="3200" kern="1200">
          <a:solidFill>
            <a:schemeClr val="tx2"/>
          </a:solidFill>
          <a:latin typeface="HY강B" pitchFamily="18" charset="-127"/>
          <a:ea typeface="HY강B" pitchFamily="18" charset="-127"/>
          <a:cs typeface="+mj-cs"/>
        </a:defRPr>
      </a:lvl1pPr>
    </p:titleStyle>
    <p:bodyStyle>
      <a:lvl1pPr marL="320040" indent="-320040" algn="l" rtl="0" eaLnBrk="1" latinLnBrk="1" hangingPunct="1">
        <a:spcBef>
          <a:spcPts val="700"/>
        </a:spcBef>
        <a:buClr>
          <a:schemeClr val="accent2"/>
        </a:buClr>
        <a:buSzPct val="60000"/>
        <a:buFont typeface="Wingdings 2" pitchFamily="18" charset="2"/>
        <a:buChar char=""/>
        <a:defRPr sz="2000" kern="1200">
          <a:solidFill>
            <a:schemeClr val="tx1"/>
          </a:solidFill>
          <a:latin typeface="HY강B" pitchFamily="18" charset="-127"/>
          <a:ea typeface="HY강B" pitchFamily="18" charset="-127"/>
          <a:cs typeface="+mn-cs"/>
        </a:defRPr>
      </a:lvl1pPr>
      <a:lvl2pPr marL="640080" indent="-274320" algn="l" rtl="0" eaLnBrk="1" latinLnBrk="1" hangingPunct="1">
        <a:spcBef>
          <a:spcPts val="550"/>
        </a:spcBef>
        <a:buClr>
          <a:schemeClr val="accent1"/>
        </a:buClr>
        <a:buSzPct val="70000"/>
        <a:buFont typeface="Wingdings 2" pitchFamily="18" charset="2"/>
        <a:buChar char=""/>
        <a:defRPr sz="1800" kern="1200">
          <a:solidFill>
            <a:schemeClr val="tx1"/>
          </a:solidFill>
          <a:latin typeface="HY강B" pitchFamily="18" charset="-127"/>
          <a:ea typeface="HY강B" pitchFamily="18" charset="-127"/>
          <a:cs typeface="+mn-cs"/>
        </a:defRPr>
      </a:lvl2pPr>
      <a:lvl3pPr marL="914400" indent="-228600" algn="l" rtl="0" eaLnBrk="1" latinLnBrk="1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sz="1600" kern="1200">
          <a:solidFill>
            <a:schemeClr val="tx1"/>
          </a:solidFill>
          <a:latin typeface="HY강B" pitchFamily="18" charset="-127"/>
          <a:ea typeface="HY강B" pitchFamily="18" charset="-127"/>
          <a:cs typeface="+mn-cs"/>
        </a:defRPr>
      </a:lvl3pPr>
      <a:lvl4pPr marL="1371600" indent="-228600" algn="l" rtl="0" eaLnBrk="1" latinLnBrk="1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sz="1400" kern="1200">
          <a:solidFill>
            <a:schemeClr val="tx1"/>
          </a:solidFill>
          <a:latin typeface="HY강B" pitchFamily="18" charset="-127"/>
          <a:ea typeface="HY강B" pitchFamily="18" charset="-127"/>
          <a:cs typeface="+mn-cs"/>
        </a:defRPr>
      </a:lvl4pPr>
      <a:lvl5pPr marL="1828800" indent="-228600" algn="l" rtl="0" eaLnBrk="1" latinLnBrk="1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sz="1200" kern="1200">
          <a:solidFill>
            <a:schemeClr val="tx1"/>
          </a:solidFill>
          <a:latin typeface="HY강B" pitchFamily="18" charset="-127"/>
          <a:ea typeface="HY강B" pitchFamily="18" charset="-127"/>
          <a:cs typeface="+mn-cs"/>
        </a:defRPr>
      </a:lvl5pPr>
      <a:lvl6pPr marL="2103120" indent="-228600" algn="l" rtl="0" eaLnBrk="1" latinLnBrk="1" hangingPunct="1">
        <a:spcBef>
          <a:spcPct val="20000"/>
        </a:spcBef>
        <a:buClr>
          <a:schemeClr val="accent1"/>
        </a:buClr>
        <a:buFont typeface="Wingdings"/>
        <a:buChar char="§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1" hangingPunct="1">
        <a:spcBef>
          <a:spcPct val="20000"/>
        </a:spcBef>
        <a:buClr>
          <a:schemeClr val="accent2"/>
        </a:buClr>
        <a:buFont typeface="Wingdings"/>
        <a:buChar char="§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1" hangingPunct="1">
        <a:spcBef>
          <a:spcPct val="20000"/>
        </a:spcBef>
        <a:buClr>
          <a:schemeClr val="accent3"/>
        </a:buClr>
        <a:buFont typeface="Wingdings"/>
        <a:buChar char="§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1" hangingPunct="1">
        <a:spcBef>
          <a:spcPct val="20000"/>
        </a:spcBef>
        <a:buClr>
          <a:schemeClr val="accent4"/>
        </a:buClr>
        <a:buFont typeface="Wingdings"/>
        <a:buChar char="§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ko-KR" altLang="en-US" dirty="0" smtClean="0"/>
              <a:t>장안대학교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ko-KR" altLang="en-US" dirty="0" smtClean="0"/>
              <a:t>인터넷정보통신과</a:t>
            </a:r>
            <a:endParaRPr lang="en-US" dirty="0" smtClean="0"/>
          </a:p>
        </p:txBody>
      </p:sp>
      <p:pic>
        <p:nvPicPr>
          <p:cNvPr id="35842" name="Picture 2" descr="http://cfile230.uf.daum.net/original/1522E31149AB4C40C7E99E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-7620" y="-45720"/>
            <a:ext cx="9144000" cy="6021288"/>
          </a:xfrm>
          <a:prstGeom prst="rect">
            <a:avLst/>
          </a:prstGeom>
          <a:noFill/>
        </p:spPr>
      </p:pic>
      <p:sp>
        <p:nvSpPr>
          <p:cNvPr id="2" name="Rectangle 1"/>
          <p:cNvSpPr>
            <a:spLocks noGrp="1"/>
          </p:cNvSpPr>
          <p:nvPr>
            <p:ph type="ctrTitle"/>
          </p:nvPr>
        </p:nvSpPr>
        <p:spPr>
          <a:xfrm>
            <a:off x="4788024" y="4221088"/>
            <a:ext cx="3672408" cy="1447800"/>
          </a:xfrm>
        </p:spPr>
        <p:txBody>
          <a:bodyPr>
            <a:normAutofit/>
          </a:bodyPr>
          <a:lstStyle/>
          <a:p>
            <a:r>
              <a:rPr lang="ko-KR" altLang="en-US" sz="3600" dirty="0" smtClean="0">
                <a:solidFill>
                  <a:schemeClr val="bg1"/>
                </a:solidFill>
              </a:rPr>
              <a:t>웹 프로그래밍</a:t>
            </a:r>
            <a:r>
              <a:rPr lang="en-US" sz="3600" dirty="0" smtClean="0">
                <a:solidFill>
                  <a:srgbClr val="FFFFFF"/>
                </a:solidFill>
              </a:rPr>
              <a:t/>
            </a:r>
            <a:br>
              <a:rPr lang="en-US" sz="3600" dirty="0" smtClean="0">
                <a:solidFill>
                  <a:srgbClr val="FFFFFF"/>
                </a:solidFill>
              </a:rPr>
            </a:br>
            <a:r>
              <a:rPr lang="en-US" sz="3600" dirty="0" smtClean="0">
                <a:solidFill>
                  <a:srgbClr val="FFFFFF"/>
                </a:solidFill>
              </a:rPr>
              <a:t>    </a:t>
            </a:r>
            <a:r>
              <a:rPr lang="ko-KR" altLang="en-US" sz="2400" dirty="0" smtClean="0">
                <a:solidFill>
                  <a:srgbClr val="FFFFFF"/>
                </a:solidFill>
                <a:latin typeface="Adobe 고딕 Std B" pitchFamily="34" charset="-127"/>
                <a:ea typeface="Adobe 고딕 Std B" pitchFamily="34" charset="-127"/>
              </a:rPr>
              <a:t>제</a:t>
            </a:r>
            <a:r>
              <a:rPr lang="en-US" altLang="ko-KR" sz="2400" dirty="0" smtClean="0">
                <a:solidFill>
                  <a:srgbClr val="FFFFFF"/>
                </a:solidFill>
                <a:latin typeface="Adobe 고딕 Std B" pitchFamily="34" charset="-127"/>
                <a:ea typeface="Adobe 고딕 Std B" pitchFamily="34" charset="-127"/>
              </a:rPr>
              <a:t>13</a:t>
            </a:r>
            <a:r>
              <a:rPr lang="ko-KR" altLang="en-US" sz="2400" dirty="0" smtClean="0">
                <a:solidFill>
                  <a:srgbClr val="FFFFFF"/>
                </a:solidFill>
                <a:latin typeface="Adobe 고딕 Std B" pitchFamily="34" charset="-127"/>
                <a:ea typeface="Adobe 고딕 Std B" pitchFamily="34" charset="-127"/>
              </a:rPr>
              <a:t>장 </a:t>
            </a:r>
            <a:r>
              <a:rPr lang="en-US" altLang="ko-KR" sz="2400" dirty="0" smtClean="0">
                <a:solidFill>
                  <a:srgbClr val="FFFFFF"/>
                </a:solidFill>
                <a:latin typeface="Adobe 고딕 Std B" pitchFamily="34" charset="-127"/>
                <a:ea typeface="Adobe 고딕 Std B" pitchFamily="34" charset="-127"/>
              </a:rPr>
              <a:t>java bean</a:t>
            </a:r>
            <a:endParaRPr lang="en-US" sz="2400" dirty="0">
              <a:solidFill>
                <a:srgbClr val="FFFFFF"/>
              </a:solidFill>
              <a:latin typeface="Adobe 고딕 Std B" pitchFamily="34" charset="-127"/>
              <a:ea typeface="Adobe 고딕 Std B" pitchFamily="34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err="1" smtClean="0"/>
              <a:t>SpringLogin</a:t>
            </a:r>
            <a:endParaRPr lang="ko-KR" altLang="en-US" dirty="0"/>
          </a:p>
        </p:txBody>
      </p:sp>
      <p:grpSp>
        <p:nvGrpSpPr>
          <p:cNvPr id="3" name="그룹 7"/>
          <p:cNvGrpSpPr/>
          <p:nvPr/>
        </p:nvGrpSpPr>
        <p:grpSpPr>
          <a:xfrm>
            <a:off x="2411760" y="692696"/>
            <a:ext cx="1862354" cy="623562"/>
            <a:chOff x="755576" y="1386638"/>
            <a:chExt cx="1296144" cy="499590"/>
          </a:xfrm>
        </p:grpSpPr>
        <p:sp>
          <p:nvSpPr>
            <p:cNvPr id="5" name="직사각형 4"/>
            <p:cNvSpPr/>
            <p:nvPr/>
          </p:nvSpPr>
          <p:spPr>
            <a:xfrm>
              <a:off x="755576" y="1628800"/>
              <a:ext cx="1296144" cy="257428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ko-KR" alt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6" name="직사각형 5"/>
            <p:cNvSpPr/>
            <p:nvPr/>
          </p:nvSpPr>
          <p:spPr>
            <a:xfrm>
              <a:off x="755576" y="1386638"/>
              <a:ext cx="1296144" cy="232284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1200" b="1" dirty="0" smtClean="0">
                  <a:solidFill>
                    <a:srgbClr val="0000FF"/>
                  </a:solidFill>
                </a:rPr>
                <a:t>interface </a:t>
              </a:r>
              <a:r>
                <a:rPr lang="en-US" altLang="ko-KR" sz="1200" b="1" dirty="0" err="1" smtClean="0">
                  <a:solidFill>
                    <a:schemeClr val="tx1"/>
                  </a:solidFill>
                </a:rPr>
                <a:t>UserService</a:t>
              </a:r>
              <a:endParaRPr lang="ko-KR" altLang="en-US" sz="1200" dirty="0">
                <a:solidFill>
                  <a:schemeClr val="tx1"/>
                </a:solidFill>
              </a:endParaRPr>
            </a:p>
          </p:txBody>
        </p:sp>
      </p:grpSp>
      <p:sp>
        <p:nvSpPr>
          <p:cNvPr id="10" name="이등변 삼각형 9"/>
          <p:cNvSpPr/>
          <p:nvPr/>
        </p:nvSpPr>
        <p:spPr>
          <a:xfrm flipH="1">
            <a:off x="3203848" y="1268760"/>
            <a:ext cx="109344" cy="126484"/>
          </a:xfrm>
          <a:prstGeom prst="triangl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200"/>
          </a:p>
        </p:txBody>
      </p:sp>
      <p:cxnSp>
        <p:nvCxnSpPr>
          <p:cNvPr id="11" name="직선 연결선 10"/>
          <p:cNvCxnSpPr>
            <a:stCxn id="10" idx="3"/>
            <a:endCxn id="36" idx="0"/>
          </p:cNvCxnSpPr>
          <p:nvPr/>
        </p:nvCxnSpPr>
        <p:spPr>
          <a:xfrm>
            <a:off x="3258520" y="1395244"/>
            <a:ext cx="17336" cy="233556"/>
          </a:xfrm>
          <a:prstGeom prst="line">
            <a:avLst/>
          </a:prstGeom>
          <a:ln w="28575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직선 화살표 연결선 14"/>
          <p:cNvCxnSpPr/>
          <p:nvPr/>
        </p:nvCxnSpPr>
        <p:spPr>
          <a:xfrm>
            <a:off x="1939884" y="4044618"/>
            <a:ext cx="632145" cy="32454"/>
          </a:xfrm>
          <a:prstGeom prst="straightConnector1">
            <a:avLst/>
          </a:prstGeom>
          <a:ln w="19050">
            <a:solidFill>
              <a:schemeClr val="tx1"/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자유형 15"/>
          <p:cNvSpPr/>
          <p:nvPr/>
        </p:nvSpPr>
        <p:spPr>
          <a:xfrm flipV="1">
            <a:off x="1619672" y="2636912"/>
            <a:ext cx="864096" cy="864096"/>
          </a:xfrm>
          <a:custGeom>
            <a:avLst/>
            <a:gdLst>
              <a:gd name="connsiteX0" fmla="*/ 0 w 3063240"/>
              <a:gd name="connsiteY0" fmla="*/ 0 h 626110"/>
              <a:gd name="connsiteX1" fmla="*/ 236220 w 3063240"/>
              <a:gd name="connsiteY1" fmla="*/ 289560 h 626110"/>
              <a:gd name="connsiteX2" fmla="*/ 891540 w 3063240"/>
              <a:gd name="connsiteY2" fmla="*/ 571500 h 626110"/>
              <a:gd name="connsiteX3" fmla="*/ 3063240 w 3063240"/>
              <a:gd name="connsiteY3" fmla="*/ 617220 h 6261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063240" h="626110">
                <a:moveTo>
                  <a:pt x="0" y="0"/>
                </a:moveTo>
                <a:cubicBezTo>
                  <a:pt x="43815" y="97155"/>
                  <a:pt x="87630" y="194310"/>
                  <a:pt x="236220" y="289560"/>
                </a:cubicBezTo>
                <a:cubicBezTo>
                  <a:pt x="384810" y="384810"/>
                  <a:pt x="420370" y="516890"/>
                  <a:pt x="891540" y="571500"/>
                </a:cubicBezTo>
                <a:cubicBezTo>
                  <a:pt x="1362710" y="626110"/>
                  <a:pt x="2212975" y="621665"/>
                  <a:pt x="3063240" y="617220"/>
                </a:cubicBezTo>
              </a:path>
            </a:pathLst>
          </a:custGeom>
          <a:ln w="19050">
            <a:solidFill>
              <a:schemeClr val="tx1"/>
            </a:solidFill>
            <a:prstDash val="sysDash"/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 sz="1200"/>
          </a:p>
        </p:txBody>
      </p:sp>
      <p:sp>
        <p:nvSpPr>
          <p:cNvPr id="17" name="TextBox 16"/>
          <p:cNvSpPr txBox="1"/>
          <p:nvPr/>
        </p:nvSpPr>
        <p:spPr>
          <a:xfrm>
            <a:off x="1979712" y="2060848"/>
            <a:ext cx="43794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200" dirty="0" smtClean="0">
                <a:solidFill>
                  <a:srgbClr val="0000FF"/>
                </a:solidFill>
              </a:rPr>
              <a:t>사용</a:t>
            </a:r>
            <a:r>
              <a:rPr lang="en-US" altLang="ko-KR" sz="1200" dirty="0" smtClean="0">
                <a:solidFill>
                  <a:srgbClr val="0000FF"/>
                </a:solidFill>
              </a:rPr>
              <a:t>  </a:t>
            </a:r>
            <a:endParaRPr lang="ko-KR" altLang="en-US" sz="1200" dirty="0">
              <a:solidFill>
                <a:srgbClr val="0000FF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2051720" y="3717032"/>
            <a:ext cx="317716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000" dirty="0" smtClean="0">
                <a:solidFill>
                  <a:srgbClr val="0000FF"/>
                </a:solidFill>
              </a:rPr>
              <a:t>요청</a:t>
            </a:r>
            <a:endParaRPr lang="en-US" altLang="ko-KR" sz="1000" dirty="0" smtClean="0">
              <a:solidFill>
                <a:srgbClr val="0000FF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4487726" y="3535963"/>
            <a:ext cx="32573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000" dirty="0" smtClean="0">
                <a:solidFill>
                  <a:srgbClr val="0000FF"/>
                </a:solidFill>
              </a:rPr>
              <a:t>등록</a:t>
            </a:r>
            <a:r>
              <a:rPr lang="en-US" altLang="ko-KR" sz="1000" dirty="0" smtClean="0">
                <a:solidFill>
                  <a:srgbClr val="0000FF"/>
                </a:solidFill>
              </a:rPr>
              <a:t> </a:t>
            </a:r>
            <a:endParaRPr lang="ko-KR" altLang="en-US" sz="1000" dirty="0">
              <a:solidFill>
                <a:srgbClr val="0000FF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5828826" y="4210323"/>
            <a:ext cx="39466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000" dirty="0" smtClean="0">
                <a:solidFill>
                  <a:srgbClr val="0000FF"/>
                </a:solidFill>
              </a:rPr>
              <a:t>생성</a:t>
            </a:r>
            <a:r>
              <a:rPr lang="en-US" altLang="ko-KR" sz="1200" dirty="0" smtClean="0">
                <a:solidFill>
                  <a:srgbClr val="0000FF"/>
                </a:solidFill>
              </a:rPr>
              <a:t> </a:t>
            </a:r>
            <a:endParaRPr lang="ko-KR" altLang="en-US" sz="1200" dirty="0">
              <a:solidFill>
                <a:srgbClr val="0000FF"/>
              </a:solidFill>
            </a:endParaRPr>
          </a:p>
        </p:txBody>
      </p:sp>
      <p:cxnSp>
        <p:nvCxnSpPr>
          <p:cNvPr id="22" name="직선 화살표 연결선 21"/>
          <p:cNvCxnSpPr>
            <a:stCxn id="92" idx="0"/>
            <a:endCxn id="80" idx="2"/>
          </p:cNvCxnSpPr>
          <p:nvPr/>
        </p:nvCxnSpPr>
        <p:spPr>
          <a:xfrm flipH="1" flipV="1">
            <a:off x="1048074" y="2560853"/>
            <a:ext cx="39502" cy="940155"/>
          </a:xfrm>
          <a:prstGeom prst="straightConnector1">
            <a:avLst/>
          </a:prstGeom>
          <a:ln w="19050">
            <a:solidFill>
              <a:schemeClr val="tx1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5871118" y="3226084"/>
            <a:ext cx="38824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000" dirty="0" smtClean="0">
                <a:solidFill>
                  <a:srgbClr val="0000FF"/>
                </a:solidFill>
              </a:rPr>
              <a:t>생성</a:t>
            </a:r>
            <a:r>
              <a:rPr lang="en-US" altLang="ko-KR" sz="1000" dirty="0" smtClean="0">
                <a:solidFill>
                  <a:srgbClr val="0000FF"/>
                </a:solidFill>
              </a:rPr>
              <a:t> </a:t>
            </a:r>
            <a:endParaRPr lang="ko-KR" altLang="en-US" sz="1000" dirty="0">
              <a:solidFill>
                <a:srgbClr val="0000FF"/>
              </a:solidFill>
            </a:endParaRPr>
          </a:p>
        </p:txBody>
      </p:sp>
      <p:cxnSp>
        <p:nvCxnSpPr>
          <p:cNvPr id="26" name="직선 화살표 연결선 25"/>
          <p:cNvCxnSpPr>
            <a:stCxn id="51" idx="3"/>
            <a:endCxn id="32" idx="1"/>
          </p:cNvCxnSpPr>
          <p:nvPr/>
        </p:nvCxnSpPr>
        <p:spPr>
          <a:xfrm flipV="1">
            <a:off x="4240121" y="4122248"/>
            <a:ext cx="474879" cy="102119"/>
          </a:xfrm>
          <a:prstGeom prst="straightConnector1">
            <a:avLst/>
          </a:prstGeom>
          <a:ln w="19050">
            <a:solidFill>
              <a:schemeClr val="tx1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>
            <a:off x="4211960" y="3789040"/>
            <a:ext cx="48603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000" dirty="0" smtClean="0">
                <a:solidFill>
                  <a:srgbClr val="0000FF"/>
                </a:solidFill>
              </a:rPr>
              <a:t>생성요청</a:t>
            </a:r>
            <a:endParaRPr lang="ko-KR" altLang="en-US" sz="1000" dirty="0">
              <a:solidFill>
                <a:srgbClr val="0000FF"/>
              </a:solidFill>
            </a:endParaRPr>
          </a:p>
        </p:txBody>
      </p:sp>
      <p:sp>
        <p:nvSpPr>
          <p:cNvPr id="28" name="직사각형 27"/>
          <p:cNvSpPr/>
          <p:nvPr/>
        </p:nvSpPr>
        <p:spPr>
          <a:xfrm>
            <a:off x="4067944" y="2420888"/>
            <a:ext cx="576064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sz="1200" dirty="0" smtClean="0">
                <a:solidFill>
                  <a:srgbClr val="0000FF"/>
                </a:solidFill>
              </a:rPr>
              <a:t>Model</a:t>
            </a:r>
            <a:r>
              <a:rPr lang="ko-KR" altLang="en-US" sz="1200" dirty="0" smtClean="0">
                <a:solidFill>
                  <a:srgbClr val="0000FF"/>
                </a:solidFill>
              </a:rPr>
              <a:t> 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7196214" y="3419743"/>
            <a:ext cx="43794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200" dirty="0" smtClean="0">
                <a:solidFill>
                  <a:srgbClr val="0000FF"/>
                </a:solidFill>
              </a:rPr>
              <a:t>사용</a:t>
            </a:r>
            <a:r>
              <a:rPr lang="en-US" altLang="ko-KR" sz="1200" dirty="0" smtClean="0">
                <a:solidFill>
                  <a:srgbClr val="0000FF"/>
                </a:solidFill>
              </a:rPr>
              <a:t>  </a:t>
            </a:r>
            <a:endParaRPr lang="ko-KR" altLang="en-US" sz="1200" dirty="0">
              <a:solidFill>
                <a:srgbClr val="0000FF"/>
              </a:solidFill>
            </a:endParaRPr>
          </a:p>
        </p:txBody>
      </p:sp>
      <p:grpSp>
        <p:nvGrpSpPr>
          <p:cNvPr id="8" name="그룹 57"/>
          <p:cNvGrpSpPr/>
          <p:nvPr/>
        </p:nvGrpSpPr>
        <p:grpSpPr>
          <a:xfrm>
            <a:off x="4715000" y="3429000"/>
            <a:ext cx="4105472" cy="1144507"/>
            <a:chOff x="755576" y="1312894"/>
            <a:chExt cx="1174176" cy="436786"/>
          </a:xfrm>
          <a:solidFill>
            <a:schemeClr val="bg1"/>
          </a:solidFill>
        </p:grpSpPr>
        <p:sp>
          <p:nvSpPr>
            <p:cNvPr id="32" name="직사각형 31"/>
            <p:cNvSpPr/>
            <p:nvPr/>
          </p:nvSpPr>
          <p:spPr>
            <a:xfrm>
              <a:off x="755576" y="1405246"/>
              <a:ext cx="1174176" cy="344434"/>
            </a:xfrm>
            <a:prstGeom prst="rect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altLang="ko-KR" sz="1200" dirty="0" smtClean="0">
                  <a:solidFill>
                    <a:schemeClr val="tx1"/>
                  </a:solidFill>
                </a:rPr>
                <a:t>&lt;bean id=</a:t>
              </a:r>
              <a:r>
                <a:rPr lang="en-US" altLang="ko-KR" sz="1200" i="1" dirty="0" smtClean="0">
                  <a:solidFill>
                    <a:schemeClr val="tx1"/>
                  </a:solidFill>
                </a:rPr>
                <a:t>“</a:t>
              </a:r>
              <a:r>
                <a:rPr lang="en-US" altLang="ko-KR" sz="1200" i="1" dirty="0" err="1" smtClean="0">
                  <a:solidFill>
                    <a:schemeClr val="tx1"/>
                  </a:solidFill>
                </a:rPr>
                <a:t>userDAO</a:t>
              </a:r>
              <a:r>
                <a:rPr lang="en-US" altLang="ko-KR" sz="1200" i="1" dirty="0" smtClean="0"/>
                <a:t> </a:t>
              </a:r>
              <a:r>
                <a:rPr lang="en-US" altLang="ko-KR" sz="1200" i="1" dirty="0" smtClean="0">
                  <a:solidFill>
                    <a:schemeClr val="tx1"/>
                  </a:solidFill>
                </a:rPr>
                <a:t>"  class=“</a:t>
              </a:r>
              <a:r>
                <a:rPr lang="en-US" altLang="ko-KR" sz="1200" i="1" dirty="0" err="1" smtClean="0">
                  <a:solidFill>
                    <a:schemeClr val="tx1"/>
                  </a:solidFill>
                </a:rPr>
                <a:t>MySQLUserDAO</a:t>
              </a:r>
              <a:r>
                <a:rPr lang="en-US" altLang="ko-KR" sz="1200" i="1" dirty="0" smtClean="0">
                  <a:solidFill>
                    <a:schemeClr val="tx1"/>
                  </a:solidFill>
                </a:rPr>
                <a:t> " </a:t>
              </a:r>
              <a:endParaRPr lang="ko-KR" altLang="en-US" sz="1200" dirty="0" smtClean="0">
                <a:solidFill>
                  <a:schemeClr val="tx1"/>
                </a:solidFill>
              </a:endParaRPr>
            </a:p>
            <a:p>
              <a:r>
                <a:rPr lang="en-US" altLang="ko-KR" sz="1200" dirty="0" smtClean="0">
                  <a:solidFill>
                    <a:schemeClr val="tx1"/>
                  </a:solidFill>
                </a:rPr>
                <a:t>&lt;bean id=</a:t>
              </a:r>
              <a:r>
                <a:rPr lang="en-US" altLang="ko-KR" sz="1200" i="1" dirty="0" smtClean="0">
                  <a:solidFill>
                    <a:schemeClr val="tx1"/>
                  </a:solidFill>
                </a:rPr>
                <a:t>" </a:t>
              </a:r>
              <a:r>
                <a:rPr lang="en-US" altLang="ko-KR" sz="1200" i="1" dirty="0" err="1" smtClean="0">
                  <a:solidFill>
                    <a:schemeClr val="tx1"/>
                  </a:solidFill>
                </a:rPr>
                <a:t>userService</a:t>
              </a:r>
              <a:r>
                <a:rPr lang="en-US" altLang="ko-KR" sz="1200" i="1" dirty="0" smtClean="0">
                  <a:solidFill>
                    <a:schemeClr val="tx1"/>
                  </a:solidFill>
                </a:rPr>
                <a:t> " class=“</a:t>
              </a:r>
              <a:r>
                <a:rPr lang="en-US" altLang="ko-KR" sz="1200" i="1" dirty="0" err="1" smtClean="0">
                  <a:solidFill>
                    <a:schemeClr val="tx1"/>
                  </a:solidFill>
                </a:rPr>
                <a:t>SpringUserService</a:t>
              </a:r>
              <a:r>
                <a:rPr lang="en-US" altLang="ko-KR" sz="1200" i="1" dirty="0" smtClean="0">
                  <a:solidFill>
                    <a:schemeClr val="tx1"/>
                  </a:solidFill>
                </a:rPr>
                <a:t> "&gt;</a:t>
              </a:r>
            </a:p>
            <a:p>
              <a:r>
                <a:rPr lang="en-US" altLang="ko-KR" sz="1200" dirty="0" smtClean="0">
                  <a:solidFill>
                    <a:schemeClr val="tx1"/>
                  </a:solidFill>
                </a:rPr>
                <a:t>      &lt;property name=</a:t>
              </a:r>
              <a:r>
                <a:rPr lang="en-US" altLang="ko-KR" sz="1200" i="1" dirty="0" smtClean="0">
                  <a:solidFill>
                    <a:schemeClr val="tx1"/>
                  </a:solidFill>
                </a:rPr>
                <a:t>"</a:t>
              </a:r>
              <a:r>
                <a:rPr lang="en-US" altLang="ko-KR" sz="1200" i="1" dirty="0" smtClean="0"/>
                <a:t> </a:t>
              </a:r>
              <a:r>
                <a:rPr lang="en-US" altLang="ko-KR" sz="1200" i="1" dirty="0" err="1" smtClean="0">
                  <a:solidFill>
                    <a:schemeClr val="tx1"/>
                  </a:solidFill>
                </a:rPr>
                <a:t>userDAO</a:t>
              </a:r>
              <a:r>
                <a:rPr lang="en-US" altLang="ko-KR" sz="1200" i="1" dirty="0" smtClean="0">
                  <a:solidFill>
                    <a:schemeClr val="tx1"/>
                  </a:solidFill>
                </a:rPr>
                <a:t>”  ref= </a:t>
              </a:r>
              <a:r>
                <a:rPr lang="en-US" altLang="ko-KR" sz="1200" dirty="0" smtClean="0">
                  <a:solidFill>
                    <a:schemeClr val="tx1"/>
                  </a:solidFill>
                </a:rPr>
                <a:t>local=</a:t>
              </a:r>
              <a:r>
                <a:rPr lang="en-US" altLang="ko-KR" sz="1200" i="1" dirty="0" smtClean="0">
                  <a:solidFill>
                    <a:schemeClr val="tx1"/>
                  </a:solidFill>
                </a:rPr>
                <a:t>"</a:t>
              </a:r>
              <a:r>
                <a:rPr lang="en-US" altLang="ko-KR" sz="1200" i="1" dirty="0" err="1" smtClean="0">
                  <a:solidFill>
                    <a:schemeClr val="tx1"/>
                  </a:solidFill>
                </a:rPr>
                <a:t>userDAO</a:t>
              </a:r>
              <a:r>
                <a:rPr lang="en-US" altLang="ko-KR" sz="1200" i="1" dirty="0" smtClean="0">
                  <a:solidFill>
                    <a:schemeClr val="tx1"/>
                  </a:solidFill>
                </a:rPr>
                <a:t>" /&gt;</a:t>
              </a:r>
            </a:p>
            <a:p>
              <a:r>
                <a:rPr lang="en-US" altLang="ko-KR" sz="1200" dirty="0" smtClean="0">
                  <a:solidFill>
                    <a:schemeClr val="tx1"/>
                  </a:solidFill>
                </a:rPr>
                <a:t>&lt;/bean&gt;</a:t>
              </a:r>
              <a:endParaRPr lang="ko-KR" alt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33" name="직사각형 32"/>
            <p:cNvSpPr/>
            <p:nvPr/>
          </p:nvSpPr>
          <p:spPr>
            <a:xfrm>
              <a:off x="755576" y="1312894"/>
              <a:ext cx="1174176" cy="134496"/>
            </a:xfrm>
            <a:prstGeom prst="rect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1200" dirty="0" smtClean="0">
                  <a:solidFill>
                    <a:schemeClr val="tx1"/>
                  </a:solidFill>
                </a:rPr>
                <a:t>applicationContext.xml</a:t>
              </a:r>
              <a:endParaRPr lang="ko-KR" altLang="en-US" sz="12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9" name="그룹 18"/>
          <p:cNvGrpSpPr/>
          <p:nvPr/>
        </p:nvGrpSpPr>
        <p:grpSpPr>
          <a:xfrm>
            <a:off x="2483768" y="1628800"/>
            <a:ext cx="1584176" cy="1800201"/>
            <a:chOff x="755576" y="1370966"/>
            <a:chExt cx="1296145" cy="1044896"/>
          </a:xfrm>
        </p:grpSpPr>
        <p:sp>
          <p:nvSpPr>
            <p:cNvPr id="35" name="직사각형 34"/>
            <p:cNvSpPr/>
            <p:nvPr/>
          </p:nvSpPr>
          <p:spPr>
            <a:xfrm>
              <a:off x="755576" y="1679230"/>
              <a:ext cx="1296144" cy="736632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altLang="ko-KR" sz="1050" dirty="0" err="1" smtClean="0">
                  <a:solidFill>
                    <a:schemeClr val="tx1"/>
                  </a:solidFill>
                </a:rPr>
                <a:t>setUserDAO</a:t>
              </a:r>
              <a:r>
                <a:rPr lang="en-US" altLang="ko-KR" sz="1050" dirty="0" smtClean="0">
                  <a:solidFill>
                    <a:schemeClr val="tx1"/>
                  </a:solidFill>
                </a:rPr>
                <a:t>()</a:t>
              </a:r>
            </a:p>
            <a:p>
              <a:r>
                <a:rPr lang="en-US" altLang="ko-KR" sz="1050" dirty="0" err="1" smtClean="0">
                  <a:solidFill>
                    <a:schemeClr val="tx1"/>
                  </a:solidFill>
                </a:rPr>
                <a:t>addUser</a:t>
              </a:r>
              <a:r>
                <a:rPr lang="en-US" altLang="ko-KR" sz="1050" dirty="0" smtClean="0">
                  <a:solidFill>
                    <a:schemeClr val="tx1"/>
                  </a:solidFill>
                </a:rPr>
                <a:t>()</a:t>
              </a:r>
            </a:p>
            <a:p>
              <a:r>
                <a:rPr lang="en-US" altLang="ko-KR" sz="1050" dirty="0" err="1" smtClean="0">
                  <a:solidFill>
                    <a:schemeClr val="tx1"/>
                  </a:solidFill>
                </a:rPr>
                <a:t>updateUser</a:t>
              </a:r>
              <a:r>
                <a:rPr lang="en-US" altLang="ko-KR" sz="1050" dirty="0" smtClean="0">
                  <a:solidFill>
                    <a:schemeClr val="tx1"/>
                  </a:solidFill>
                </a:rPr>
                <a:t>()</a:t>
              </a:r>
            </a:p>
            <a:p>
              <a:r>
                <a:rPr lang="en-US" altLang="ko-KR" sz="1200" dirty="0" err="1" smtClean="0">
                  <a:solidFill>
                    <a:schemeClr val="tx1"/>
                  </a:solidFill>
                </a:rPr>
                <a:t>removeUser</a:t>
              </a:r>
              <a:r>
                <a:rPr lang="en-US" altLang="ko-KR" sz="1200" dirty="0" smtClean="0">
                  <a:solidFill>
                    <a:schemeClr val="tx1"/>
                  </a:solidFill>
                </a:rPr>
                <a:t>()</a:t>
              </a:r>
            </a:p>
            <a:p>
              <a:r>
                <a:rPr lang="en-US" altLang="ko-KR" sz="1200" dirty="0" err="1" smtClean="0">
                  <a:solidFill>
                    <a:schemeClr val="tx1"/>
                  </a:solidFill>
                </a:rPr>
                <a:t>findUser</a:t>
              </a:r>
              <a:r>
                <a:rPr lang="en-US" altLang="ko-KR" sz="1200" dirty="0" smtClean="0">
                  <a:solidFill>
                    <a:schemeClr val="tx1"/>
                  </a:solidFill>
                </a:rPr>
                <a:t>()</a:t>
              </a:r>
            </a:p>
            <a:p>
              <a:r>
                <a:rPr lang="en-US" altLang="ko-KR" sz="1200" dirty="0" err="1" smtClean="0">
                  <a:solidFill>
                    <a:schemeClr val="tx1"/>
                  </a:solidFill>
                </a:rPr>
                <a:t>findUserList</a:t>
              </a:r>
              <a:r>
                <a:rPr lang="en-US" altLang="ko-KR" sz="1200" dirty="0" smtClean="0">
                  <a:solidFill>
                    <a:schemeClr val="tx1"/>
                  </a:solidFill>
                </a:rPr>
                <a:t>()</a:t>
              </a:r>
            </a:p>
            <a:p>
              <a:r>
                <a:rPr lang="en-US" altLang="ko-KR" sz="1200" dirty="0" smtClean="0">
                  <a:solidFill>
                    <a:schemeClr val="tx1"/>
                  </a:solidFill>
                </a:rPr>
                <a:t>login()</a:t>
              </a:r>
              <a:endParaRPr lang="ko-KR" alt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36" name="직사각형 35"/>
            <p:cNvSpPr/>
            <p:nvPr/>
          </p:nvSpPr>
          <p:spPr>
            <a:xfrm>
              <a:off x="755576" y="1370966"/>
              <a:ext cx="1296144" cy="192665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1200" dirty="0" err="1" smtClean="0">
                  <a:solidFill>
                    <a:schemeClr val="tx1"/>
                  </a:solidFill>
                </a:rPr>
                <a:t>SpringUserService</a:t>
              </a:r>
              <a:endParaRPr lang="ko-KR" alt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37" name="직사각형 36"/>
            <p:cNvSpPr/>
            <p:nvPr/>
          </p:nvSpPr>
          <p:spPr>
            <a:xfrm>
              <a:off x="755576" y="1567446"/>
              <a:ext cx="1296145" cy="114513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1200" i="1" dirty="0" smtClean="0">
                  <a:solidFill>
                    <a:schemeClr val="tx1"/>
                  </a:solidFill>
                </a:rPr>
                <a:t>logger</a:t>
              </a:r>
              <a:r>
                <a:rPr lang="en-US" altLang="ko-KR" sz="1200" dirty="0" smtClean="0">
                  <a:solidFill>
                    <a:schemeClr val="tx1"/>
                  </a:solidFill>
                </a:rPr>
                <a:t> ,</a:t>
              </a:r>
              <a:r>
                <a:rPr lang="en-US" altLang="ko-KR" sz="1200" dirty="0" smtClean="0"/>
                <a:t> </a:t>
              </a:r>
              <a:r>
                <a:rPr lang="en-US" altLang="ko-KR" sz="1200" dirty="0" err="1" smtClean="0">
                  <a:solidFill>
                    <a:schemeClr val="tx1"/>
                  </a:solidFill>
                </a:rPr>
                <a:t>userDAO</a:t>
              </a:r>
              <a:endParaRPr lang="ko-KR" altLang="en-US" sz="1200" dirty="0">
                <a:solidFill>
                  <a:schemeClr val="tx1"/>
                </a:solidFill>
              </a:endParaRPr>
            </a:p>
          </p:txBody>
        </p:sp>
      </p:grpSp>
      <p:sp>
        <p:nvSpPr>
          <p:cNvPr id="43" name="TextBox 42"/>
          <p:cNvSpPr txBox="1"/>
          <p:nvPr/>
        </p:nvSpPr>
        <p:spPr>
          <a:xfrm>
            <a:off x="1099363" y="5257551"/>
            <a:ext cx="543739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000" dirty="0" smtClean="0">
                <a:solidFill>
                  <a:srgbClr val="0000FF"/>
                </a:solidFill>
              </a:rPr>
              <a:t>회원가입</a:t>
            </a:r>
            <a:r>
              <a:rPr lang="en-US" altLang="ko-KR" sz="1000" dirty="0" smtClean="0">
                <a:solidFill>
                  <a:srgbClr val="0000FF"/>
                </a:solidFill>
              </a:rPr>
              <a:t> </a:t>
            </a:r>
            <a:endParaRPr lang="ko-KR" altLang="en-US" sz="1000" dirty="0">
              <a:solidFill>
                <a:srgbClr val="0000FF"/>
              </a:solidFill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8172400" y="5733256"/>
            <a:ext cx="48603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000" dirty="0" smtClean="0">
                <a:solidFill>
                  <a:srgbClr val="0000FF"/>
                </a:solidFill>
              </a:rPr>
              <a:t>생성요청</a:t>
            </a:r>
            <a:endParaRPr lang="ko-KR" altLang="en-US" sz="1000" dirty="0">
              <a:solidFill>
                <a:srgbClr val="0000FF"/>
              </a:solidFill>
            </a:endParaRPr>
          </a:p>
        </p:txBody>
      </p:sp>
      <p:grpSp>
        <p:nvGrpSpPr>
          <p:cNvPr id="12" name="그룹 10"/>
          <p:cNvGrpSpPr/>
          <p:nvPr/>
        </p:nvGrpSpPr>
        <p:grpSpPr>
          <a:xfrm>
            <a:off x="2555776" y="3645024"/>
            <a:ext cx="1684345" cy="864096"/>
            <a:chOff x="755576" y="1312894"/>
            <a:chExt cx="1296144" cy="692304"/>
          </a:xfrm>
          <a:solidFill>
            <a:schemeClr val="bg1"/>
          </a:solidFill>
        </p:grpSpPr>
        <p:sp>
          <p:nvSpPr>
            <p:cNvPr id="51" name="직사각형 50"/>
            <p:cNvSpPr/>
            <p:nvPr/>
          </p:nvSpPr>
          <p:spPr>
            <a:xfrm>
              <a:off x="755576" y="1548916"/>
              <a:ext cx="1296144" cy="456282"/>
            </a:xfrm>
            <a:prstGeom prst="rect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altLang="ko-KR" sz="1200" dirty="0" err="1" smtClean="0">
                  <a:solidFill>
                    <a:schemeClr val="tx1"/>
                  </a:solidFill>
                </a:rPr>
                <a:t>WebApplicationContext</a:t>
              </a:r>
              <a:endParaRPr lang="en-US" altLang="ko-KR" sz="1200" dirty="0" smtClean="0">
                <a:solidFill>
                  <a:schemeClr val="tx1"/>
                </a:solidFill>
              </a:endParaRPr>
            </a:p>
            <a:p>
              <a:r>
                <a:rPr lang="en-US" altLang="ko-KR" sz="1200" dirty="0" err="1" smtClean="0">
                  <a:solidFill>
                    <a:schemeClr val="tx1"/>
                  </a:solidFill>
                </a:rPr>
                <a:t>wac.getBean</a:t>
              </a:r>
              <a:r>
                <a:rPr lang="en-US" altLang="ko-KR" sz="1200" dirty="0" smtClean="0">
                  <a:solidFill>
                    <a:schemeClr val="tx1"/>
                  </a:solidFill>
                </a:rPr>
                <a:t>()</a:t>
              </a:r>
              <a:endParaRPr lang="ko-KR" alt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52" name="직사각형 51"/>
            <p:cNvSpPr/>
            <p:nvPr/>
          </p:nvSpPr>
          <p:spPr>
            <a:xfrm>
              <a:off x="755576" y="1312894"/>
              <a:ext cx="1296144" cy="232284"/>
            </a:xfrm>
            <a:prstGeom prst="rect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1200" dirty="0" err="1" smtClean="0">
                  <a:solidFill>
                    <a:schemeClr val="tx1"/>
                  </a:solidFill>
                </a:rPr>
                <a:t>UserServiceHelper</a:t>
              </a:r>
              <a:endParaRPr lang="ko-KR" altLang="en-US" sz="1200" dirty="0">
                <a:solidFill>
                  <a:schemeClr val="tx1"/>
                </a:solidFill>
              </a:endParaRPr>
            </a:p>
          </p:txBody>
        </p:sp>
      </p:grpSp>
      <p:cxnSp>
        <p:nvCxnSpPr>
          <p:cNvPr id="54" name="직선 화살표 연결선 53"/>
          <p:cNvCxnSpPr>
            <a:stCxn id="52" idx="0"/>
          </p:cNvCxnSpPr>
          <p:nvPr/>
        </p:nvCxnSpPr>
        <p:spPr>
          <a:xfrm flipV="1">
            <a:off x="3397949" y="3429000"/>
            <a:ext cx="8641" cy="216024"/>
          </a:xfrm>
          <a:prstGeom prst="straightConnector1">
            <a:avLst/>
          </a:prstGeom>
          <a:ln w="19050">
            <a:solidFill>
              <a:schemeClr val="tx1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TextBox 55"/>
          <p:cNvSpPr txBox="1"/>
          <p:nvPr/>
        </p:nvSpPr>
        <p:spPr>
          <a:xfrm>
            <a:off x="3419872" y="3429000"/>
            <a:ext cx="35298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000" dirty="0" smtClean="0">
                <a:solidFill>
                  <a:srgbClr val="0000FF"/>
                </a:solidFill>
              </a:rPr>
              <a:t>생성</a:t>
            </a:r>
            <a:endParaRPr lang="ko-KR" altLang="en-US" sz="1000" dirty="0">
              <a:solidFill>
                <a:srgbClr val="0000FF"/>
              </a:solidFill>
            </a:endParaRPr>
          </a:p>
        </p:txBody>
      </p:sp>
      <p:grpSp>
        <p:nvGrpSpPr>
          <p:cNvPr id="24" name="그룹 18"/>
          <p:cNvGrpSpPr/>
          <p:nvPr/>
        </p:nvGrpSpPr>
        <p:grpSpPr>
          <a:xfrm>
            <a:off x="5968136" y="1340768"/>
            <a:ext cx="1584176" cy="1800201"/>
            <a:chOff x="755576" y="1370966"/>
            <a:chExt cx="1296145" cy="1044896"/>
          </a:xfrm>
        </p:grpSpPr>
        <p:sp>
          <p:nvSpPr>
            <p:cNvPr id="58" name="직사각형 57"/>
            <p:cNvSpPr/>
            <p:nvPr/>
          </p:nvSpPr>
          <p:spPr>
            <a:xfrm>
              <a:off x="755576" y="1679230"/>
              <a:ext cx="1296144" cy="736632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altLang="ko-KR" sz="1050" dirty="0" smtClean="0">
                  <a:solidFill>
                    <a:schemeClr val="tx1"/>
                  </a:solidFill>
                </a:rPr>
                <a:t>insert( )</a:t>
              </a:r>
            </a:p>
            <a:p>
              <a:r>
                <a:rPr lang="en-US" altLang="ko-KR" sz="1050" dirty="0" err="1" smtClean="0">
                  <a:solidFill>
                    <a:schemeClr val="tx1"/>
                  </a:solidFill>
                </a:rPr>
                <a:t>updateUser</a:t>
              </a:r>
              <a:r>
                <a:rPr lang="en-US" altLang="ko-KR" sz="1050" dirty="0" smtClean="0">
                  <a:solidFill>
                    <a:schemeClr val="tx1"/>
                  </a:solidFill>
                </a:rPr>
                <a:t>()</a:t>
              </a:r>
            </a:p>
            <a:p>
              <a:r>
                <a:rPr lang="en-US" altLang="ko-KR" sz="1200" dirty="0" smtClean="0">
                  <a:solidFill>
                    <a:schemeClr val="tx1"/>
                  </a:solidFill>
                </a:rPr>
                <a:t>delete()</a:t>
              </a:r>
            </a:p>
            <a:p>
              <a:r>
                <a:rPr lang="en-US" altLang="ko-KR" sz="1200" dirty="0" err="1" smtClean="0">
                  <a:solidFill>
                    <a:schemeClr val="tx1"/>
                  </a:solidFill>
                </a:rPr>
                <a:t>findUser</a:t>
              </a:r>
              <a:r>
                <a:rPr lang="en-US" altLang="ko-KR" sz="1200" dirty="0" smtClean="0">
                  <a:solidFill>
                    <a:schemeClr val="tx1"/>
                  </a:solidFill>
                </a:rPr>
                <a:t>()</a:t>
              </a:r>
            </a:p>
            <a:p>
              <a:r>
                <a:rPr lang="en-US" altLang="ko-KR" sz="1200" dirty="0" err="1" smtClean="0">
                  <a:solidFill>
                    <a:schemeClr val="tx1"/>
                  </a:solidFill>
                </a:rPr>
                <a:t>findUserList</a:t>
              </a:r>
              <a:r>
                <a:rPr lang="en-US" altLang="ko-KR" sz="1200" dirty="0" smtClean="0">
                  <a:solidFill>
                    <a:schemeClr val="tx1"/>
                  </a:solidFill>
                </a:rPr>
                <a:t>()</a:t>
              </a:r>
            </a:p>
            <a:p>
              <a:r>
                <a:rPr lang="en-US" altLang="ko-KR" sz="1200" dirty="0" err="1" smtClean="0">
                  <a:solidFill>
                    <a:schemeClr val="tx1"/>
                  </a:solidFill>
                </a:rPr>
                <a:t>existedUser</a:t>
              </a:r>
              <a:r>
                <a:rPr lang="en-US" altLang="ko-KR" sz="1200" dirty="0" smtClean="0">
                  <a:solidFill>
                    <a:schemeClr val="tx1"/>
                  </a:solidFill>
                </a:rPr>
                <a:t>()</a:t>
              </a:r>
            </a:p>
            <a:p>
              <a:r>
                <a:rPr lang="en-US" altLang="ko-KR" sz="1200" dirty="0" smtClean="0">
                  <a:solidFill>
                    <a:schemeClr val="tx1"/>
                  </a:solidFill>
                </a:rPr>
                <a:t>Close()</a:t>
              </a:r>
              <a:endParaRPr lang="ko-KR" alt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59" name="직사각형 58"/>
            <p:cNvSpPr/>
            <p:nvPr/>
          </p:nvSpPr>
          <p:spPr>
            <a:xfrm>
              <a:off x="755576" y="1370966"/>
              <a:ext cx="1296144" cy="192665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1200" i="1" dirty="0" err="1" smtClean="0">
                  <a:solidFill>
                    <a:schemeClr val="tx1"/>
                  </a:solidFill>
                </a:rPr>
                <a:t>MySQLUserDAO</a:t>
              </a:r>
              <a:endParaRPr lang="ko-KR" alt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60" name="직사각형 59"/>
            <p:cNvSpPr/>
            <p:nvPr/>
          </p:nvSpPr>
          <p:spPr>
            <a:xfrm>
              <a:off x="755576" y="1567446"/>
              <a:ext cx="1296145" cy="114513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1200" u="sng" dirty="0" smtClean="0">
                  <a:solidFill>
                    <a:schemeClr val="tx1"/>
                  </a:solidFill>
                </a:rPr>
                <a:t>Connection  con</a:t>
              </a:r>
              <a:endParaRPr lang="ko-KR" altLang="en-US" sz="12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31" name="그룹 7"/>
          <p:cNvGrpSpPr/>
          <p:nvPr/>
        </p:nvGrpSpPr>
        <p:grpSpPr>
          <a:xfrm>
            <a:off x="6040144" y="404664"/>
            <a:ext cx="1430306" cy="623562"/>
            <a:chOff x="755576" y="1386638"/>
            <a:chExt cx="1296144" cy="499590"/>
          </a:xfrm>
        </p:grpSpPr>
        <p:sp>
          <p:nvSpPr>
            <p:cNvPr id="62" name="직사각형 61"/>
            <p:cNvSpPr/>
            <p:nvPr/>
          </p:nvSpPr>
          <p:spPr>
            <a:xfrm>
              <a:off x="755576" y="1628800"/>
              <a:ext cx="1296144" cy="257428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ko-KR" alt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63" name="직사각형 62"/>
            <p:cNvSpPr/>
            <p:nvPr/>
          </p:nvSpPr>
          <p:spPr>
            <a:xfrm>
              <a:off x="755576" y="1386638"/>
              <a:ext cx="1296144" cy="232284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1200" b="1" dirty="0" smtClean="0">
                  <a:solidFill>
                    <a:srgbClr val="0000FF"/>
                  </a:solidFill>
                </a:rPr>
                <a:t>interface </a:t>
              </a:r>
              <a:r>
                <a:rPr lang="en-US" altLang="ko-KR" sz="1200" b="1" dirty="0" err="1" smtClean="0">
                  <a:solidFill>
                    <a:schemeClr val="tx1"/>
                  </a:solidFill>
                </a:rPr>
                <a:t>UserDAO</a:t>
              </a:r>
              <a:endParaRPr lang="ko-KR" altLang="en-US" sz="1200" dirty="0">
                <a:solidFill>
                  <a:schemeClr val="tx1"/>
                </a:solidFill>
              </a:endParaRPr>
            </a:p>
          </p:txBody>
        </p:sp>
      </p:grpSp>
      <p:cxnSp>
        <p:nvCxnSpPr>
          <p:cNvPr id="64" name="직선 연결선 63"/>
          <p:cNvCxnSpPr>
            <a:stCxn id="62" idx="2"/>
            <a:endCxn id="59" idx="0"/>
          </p:cNvCxnSpPr>
          <p:nvPr/>
        </p:nvCxnSpPr>
        <p:spPr>
          <a:xfrm>
            <a:off x="6755297" y="1028226"/>
            <a:ext cx="4927" cy="312542"/>
          </a:xfrm>
          <a:prstGeom prst="line">
            <a:avLst/>
          </a:prstGeom>
          <a:ln w="28575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이등변 삼각형 66"/>
          <p:cNvSpPr/>
          <p:nvPr/>
        </p:nvSpPr>
        <p:spPr>
          <a:xfrm>
            <a:off x="6688216" y="1052736"/>
            <a:ext cx="144016" cy="144016"/>
          </a:xfrm>
          <a:prstGeom prst="triangl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200"/>
          </a:p>
        </p:txBody>
      </p:sp>
      <p:cxnSp>
        <p:nvCxnSpPr>
          <p:cNvPr id="68" name="직선 화살표 연결선 67"/>
          <p:cNvCxnSpPr>
            <a:stCxn id="33" idx="0"/>
            <a:endCxn id="58" idx="2"/>
          </p:cNvCxnSpPr>
          <p:nvPr/>
        </p:nvCxnSpPr>
        <p:spPr>
          <a:xfrm flipH="1" flipV="1">
            <a:off x="6760224" y="3140969"/>
            <a:ext cx="7512" cy="288031"/>
          </a:xfrm>
          <a:prstGeom prst="straightConnector1">
            <a:avLst/>
          </a:prstGeom>
          <a:ln w="19050">
            <a:solidFill>
              <a:schemeClr val="tx1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4" name="그룹 76"/>
          <p:cNvGrpSpPr/>
          <p:nvPr/>
        </p:nvGrpSpPr>
        <p:grpSpPr>
          <a:xfrm>
            <a:off x="140010" y="1763559"/>
            <a:ext cx="1816127" cy="797294"/>
            <a:chOff x="107504" y="3679979"/>
            <a:chExt cx="1816127" cy="797294"/>
          </a:xfrm>
        </p:grpSpPr>
        <p:grpSp>
          <p:nvGrpSpPr>
            <p:cNvPr id="38" name="그룹 25"/>
            <p:cNvGrpSpPr/>
            <p:nvPr/>
          </p:nvGrpSpPr>
          <p:grpSpPr>
            <a:xfrm>
              <a:off x="107504" y="3679979"/>
              <a:ext cx="1816127" cy="797294"/>
              <a:chOff x="755576" y="1560230"/>
              <a:chExt cx="1296144" cy="638781"/>
            </a:xfrm>
          </p:grpSpPr>
          <p:sp>
            <p:nvSpPr>
              <p:cNvPr id="80" name="직사각형 79"/>
              <p:cNvSpPr/>
              <p:nvPr/>
            </p:nvSpPr>
            <p:spPr>
              <a:xfrm>
                <a:off x="755576" y="1792515"/>
                <a:ext cx="1296144" cy="406496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lang="ko-KR" altLang="en-US" sz="12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81" name="직사각형 80"/>
              <p:cNvSpPr/>
              <p:nvPr/>
            </p:nvSpPr>
            <p:spPr>
              <a:xfrm>
                <a:off x="755576" y="1560230"/>
                <a:ext cx="1296144" cy="232284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altLang="ko-KR" sz="1200" u="sng" dirty="0" smtClean="0">
                    <a:solidFill>
                      <a:schemeClr val="tx1"/>
                    </a:solidFill>
                  </a:rPr>
                  <a:t>user_list.jsp</a:t>
                </a:r>
                <a:endParaRPr lang="ko-KR" altLang="en-US" sz="1200" dirty="0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79" name="직사각형 78"/>
            <p:cNvSpPr/>
            <p:nvPr/>
          </p:nvSpPr>
          <p:spPr>
            <a:xfrm>
              <a:off x="179512" y="4005064"/>
              <a:ext cx="1184940" cy="276999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altLang="ko-KR" sz="1200" dirty="0" err="1" smtClean="0"/>
                <a:t>findUser</a:t>
              </a:r>
              <a:r>
                <a:rPr lang="en-US" altLang="ko-KR" sz="1200" dirty="0" smtClean="0"/>
                <a:t>(</a:t>
              </a:r>
              <a:r>
                <a:rPr lang="en-US" altLang="ko-KR" sz="1200" dirty="0" err="1" smtClean="0"/>
                <a:t>userId</a:t>
              </a:r>
              <a:r>
                <a:rPr lang="en-US" altLang="ko-KR" sz="1200" dirty="0" smtClean="0"/>
                <a:t>);</a:t>
              </a:r>
              <a:endParaRPr lang="ko-KR" altLang="en-US" sz="1200" dirty="0"/>
            </a:p>
          </p:txBody>
        </p:sp>
      </p:grpSp>
      <p:cxnSp>
        <p:nvCxnSpPr>
          <p:cNvPr id="84" name="직선 화살표 연결선 83"/>
          <p:cNvCxnSpPr>
            <a:stCxn id="80" idx="3"/>
          </p:cNvCxnSpPr>
          <p:nvPr/>
        </p:nvCxnSpPr>
        <p:spPr>
          <a:xfrm>
            <a:off x="1956137" y="2307169"/>
            <a:ext cx="527631" cy="113720"/>
          </a:xfrm>
          <a:prstGeom prst="straightConnector1">
            <a:avLst/>
          </a:prstGeom>
          <a:ln w="19050">
            <a:solidFill>
              <a:schemeClr val="tx1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7" name="TextBox 86"/>
          <p:cNvSpPr txBox="1"/>
          <p:nvPr/>
        </p:nvSpPr>
        <p:spPr>
          <a:xfrm>
            <a:off x="1742333" y="2864087"/>
            <a:ext cx="43794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200" dirty="0" smtClean="0">
                <a:solidFill>
                  <a:srgbClr val="0000FF"/>
                </a:solidFill>
              </a:rPr>
              <a:t>사용</a:t>
            </a:r>
            <a:r>
              <a:rPr lang="en-US" altLang="ko-KR" sz="1200" dirty="0" smtClean="0">
                <a:solidFill>
                  <a:srgbClr val="0000FF"/>
                </a:solidFill>
              </a:rPr>
              <a:t>  </a:t>
            </a:r>
            <a:endParaRPr lang="ko-KR" altLang="en-US" sz="1200" dirty="0">
              <a:solidFill>
                <a:srgbClr val="0000FF"/>
              </a:solidFill>
            </a:endParaRPr>
          </a:p>
        </p:txBody>
      </p:sp>
      <p:grpSp>
        <p:nvGrpSpPr>
          <p:cNvPr id="39" name="그룹 87"/>
          <p:cNvGrpSpPr/>
          <p:nvPr/>
        </p:nvGrpSpPr>
        <p:grpSpPr>
          <a:xfrm>
            <a:off x="179512" y="3501008"/>
            <a:ext cx="1816127" cy="797294"/>
            <a:chOff x="107504" y="3679979"/>
            <a:chExt cx="1816127" cy="797294"/>
          </a:xfrm>
        </p:grpSpPr>
        <p:grpSp>
          <p:nvGrpSpPr>
            <p:cNvPr id="40" name="그룹 25"/>
            <p:cNvGrpSpPr/>
            <p:nvPr/>
          </p:nvGrpSpPr>
          <p:grpSpPr>
            <a:xfrm>
              <a:off x="107504" y="3679979"/>
              <a:ext cx="1816127" cy="797294"/>
              <a:chOff x="755576" y="1560230"/>
              <a:chExt cx="1296144" cy="638781"/>
            </a:xfrm>
          </p:grpSpPr>
          <p:sp>
            <p:nvSpPr>
              <p:cNvPr id="91" name="직사각형 90"/>
              <p:cNvSpPr/>
              <p:nvPr/>
            </p:nvSpPr>
            <p:spPr>
              <a:xfrm>
                <a:off x="755576" y="1792515"/>
                <a:ext cx="1296144" cy="406496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lang="ko-KR" altLang="en-US" sz="12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92" name="직사각형 91"/>
              <p:cNvSpPr/>
              <p:nvPr/>
            </p:nvSpPr>
            <p:spPr>
              <a:xfrm>
                <a:off x="755576" y="1560230"/>
                <a:ext cx="1296144" cy="232284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altLang="ko-KR" sz="1200" dirty="0" smtClean="0">
                    <a:solidFill>
                      <a:schemeClr val="tx1"/>
                    </a:solidFill>
                  </a:rPr>
                  <a:t>user_write_action.jsp</a:t>
                </a:r>
                <a:endParaRPr lang="ko-KR" altLang="en-US" sz="1200" dirty="0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90" name="직사각형 89"/>
            <p:cNvSpPr/>
            <p:nvPr/>
          </p:nvSpPr>
          <p:spPr>
            <a:xfrm>
              <a:off x="179512" y="4005064"/>
              <a:ext cx="1042273" cy="276999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altLang="ko-KR" sz="1200" dirty="0" err="1" smtClean="0"/>
                <a:t>addUser</a:t>
              </a:r>
              <a:r>
                <a:rPr lang="en-US" altLang="ko-KR" sz="1200" dirty="0" smtClean="0"/>
                <a:t>(user)</a:t>
              </a:r>
              <a:endParaRPr lang="ko-KR" altLang="en-US" sz="1200" dirty="0"/>
            </a:p>
          </p:txBody>
        </p:sp>
      </p:grpSp>
      <p:grpSp>
        <p:nvGrpSpPr>
          <p:cNvPr id="41" name="그룹 288"/>
          <p:cNvGrpSpPr/>
          <p:nvPr/>
        </p:nvGrpSpPr>
        <p:grpSpPr>
          <a:xfrm>
            <a:off x="267773" y="5517232"/>
            <a:ext cx="1657280" cy="604415"/>
            <a:chOff x="107504" y="3679979"/>
            <a:chExt cx="1816127" cy="604415"/>
          </a:xfrm>
        </p:grpSpPr>
        <p:grpSp>
          <p:nvGrpSpPr>
            <p:cNvPr id="42" name="그룹 25"/>
            <p:cNvGrpSpPr/>
            <p:nvPr/>
          </p:nvGrpSpPr>
          <p:grpSpPr>
            <a:xfrm>
              <a:off x="107504" y="3679979"/>
              <a:ext cx="1816127" cy="604415"/>
              <a:chOff x="755576" y="1560230"/>
              <a:chExt cx="1296144" cy="484249"/>
            </a:xfrm>
          </p:grpSpPr>
          <p:sp>
            <p:nvSpPr>
              <p:cNvPr id="292" name="직사각형 291"/>
              <p:cNvSpPr/>
              <p:nvPr/>
            </p:nvSpPr>
            <p:spPr>
              <a:xfrm>
                <a:off x="755576" y="1792515"/>
                <a:ext cx="1296144" cy="251964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lang="ko-KR" altLang="en-US" sz="12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93" name="직사각형 292"/>
              <p:cNvSpPr/>
              <p:nvPr/>
            </p:nvSpPr>
            <p:spPr>
              <a:xfrm>
                <a:off x="755576" y="1560230"/>
                <a:ext cx="1296144" cy="232284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altLang="ko-KR" sz="1200" u="sng" dirty="0" smtClean="0">
                    <a:solidFill>
                      <a:schemeClr val="tx1"/>
                    </a:solidFill>
                  </a:rPr>
                  <a:t>login.jsp</a:t>
                </a:r>
                <a:endParaRPr lang="ko-KR" altLang="en-US" sz="1200" dirty="0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291" name="직사각형 290"/>
            <p:cNvSpPr/>
            <p:nvPr/>
          </p:nvSpPr>
          <p:spPr>
            <a:xfrm>
              <a:off x="179512" y="4005064"/>
              <a:ext cx="184731" cy="276999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endParaRPr lang="ko-KR" altLang="en-US" sz="1200" dirty="0"/>
            </a:p>
          </p:txBody>
        </p:sp>
      </p:grpSp>
      <p:cxnSp>
        <p:nvCxnSpPr>
          <p:cNvPr id="306" name="직선 화살표 연결선 305"/>
          <p:cNvCxnSpPr>
            <a:stCxn id="293" idx="0"/>
            <a:endCxn id="85" idx="2"/>
          </p:cNvCxnSpPr>
          <p:nvPr/>
        </p:nvCxnSpPr>
        <p:spPr>
          <a:xfrm flipH="1" flipV="1">
            <a:off x="1089816" y="5157192"/>
            <a:ext cx="6597" cy="360040"/>
          </a:xfrm>
          <a:prstGeom prst="straightConnector1">
            <a:avLst/>
          </a:prstGeom>
          <a:ln w="19050">
            <a:solidFill>
              <a:schemeClr val="tx1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4" name="TextBox 323"/>
          <p:cNvSpPr txBox="1"/>
          <p:nvPr/>
        </p:nvSpPr>
        <p:spPr>
          <a:xfrm>
            <a:off x="4139952" y="5373216"/>
            <a:ext cx="370614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000" dirty="0" smtClean="0">
                <a:solidFill>
                  <a:srgbClr val="0000FF"/>
                </a:solidFill>
              </a:rPr>
              <a:t>로그인</a:t>
            </a:r>
            <a:endParaRPr lang="ko-KR" altLang="en-US" sz="1000" dirty="0">
              <a:solidFill>
                <a:srgbClr val="0000FF"/>
              </a:solidFill>
            </a:endParaRPr>
          </a:p>
        </p:txBody>
      </p:sp>
      <p:grpSp>
        <p:nvGrpSpPr>
          <p:cNvPr id="78" name="그룹 87"/>
          <p:cNvGrpSpPr/>
          <p:nvPr/>
        </p:nvGrpSpPr>
        <p:grpSpPr>
          <a:xfrm>
            <a:off x="333732" y="4581128"/>
            <a:ext cx="1512168" cy="576064"/>
            <a:chOff x="107504" y="3679979"/>
            <a:chExt cx="1816127" cy="797294"/>
          </a:xfrm>
        </p:grpSpPr>
        <p:grpSp>
          <p:nvGrpSpPr>
            <p:cNvPr id="82" name="그룹 25"/>
            <p:cNvGrpSpPr/>
            <p:nvPr/>
          </p:nvGrpSpPr>
          <p:grpSpPr>
            <a:xfrm>
              <a:off x="107504" y="3679979"/>
              <a:ext cx="1816127" cy="797294"/>
              <a:chOff x="755576" y="1560230"/>
              <a:chExt cx="1296144" cy="638781"/>
            </a:xfrm>
          </p:grpSpPr>
          <p:sp>
            <p:nvSpPr>
              <p:cNvPr id="85" name="직사각형 84"/>
              <p:cNvSpPr/>
              <p:nvPr/>
            </p:nvSpPr>
            <p:spPr>
              <a:xfrm>
                <a:off x="755576" y="1792515"/>
                <a:ext cx="1296144" cy="406496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lang="ko-KR" altLang="en-US" sz="12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86" name="직사각형 85"/>
              <p:cNvSpPr/>
              <p:nvPr/>
            </p:nvSpPr>
            <p:spPr>
              <a:xfrm>
                <a:off x="755576" y="1560230"/>
                <a:ext cx="1296144" cy="232284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altLang="ko-KR" sz="1200" dirty="0" smtClean="0">
                    <a:solidFill>
                      <a:schemeClr val="tx1"/>
                    </a:solidFill>
                  </a:rPr>
                  <a:t>user_write.jsp</a:t>
                </a:r>
                <a:endParaRPr lang="ko-KR" altLang="en-US" sz="1200" dirty="0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83" name="직사각형 82"/>
            <p:cNvSpPr/>
            <p:nvPr/>
          </p:nvSpPr>
          <p:spPr>
            <a:xfrm>
              <a:off x="179512" y="4005064"/>
              <a:ext cx="484428" cy="276999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altLang="ko-KR" sz="1200" dirty="0" smtClean="0"/>
                <a:t>Form</a:t>
              </a:r>
              <a:endParaRPr lang="ko-KR" altLang="en-US" sz="1200" dirty="0"/>
            </a:p>
          </p:txBody>
        </p:sp>
      </p:grpSp>
      <p:cxnSp>
        <p:nvCxnSpPr>
          <p:cNvPr id="101" name="직선 화살표 연결선 100"/>
          <p:cNvCxnSpPr>
            <a:stCxn id="86" idx="0"/>
            <a:endCxn id="91" idx="2"/>
          </p:cNvCxnSpPr>
          <p:nvPr/>
        </p:nvCxnSpPr>
        <p:spPr>
          <a:xfrm flipH="1" flipV="1">
            <a:off x="1087576" y="4298302"/>
            <a:ext cx="2240" cy="282826"/>
          </a:xfrm>
          <a:prstGeom prst="straightConnector1">
            <a:avLst/>
          </a:prstGeom>
          <a:ln w="19050">
            <a:solidFill>
              <a:schemeClr val="tx1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" name="직선 화살표 연결선 110"/>
          <p:cNvCxnSpPr/>
          <p:nvPr/>
        </p:nvCxnSpPr>
        <p:spPr>
          <a:xfrm flipV="1">
            <a:off x="4067943" y="2506415"/>
            <a:ext cx="1900193" cy="288032"/>
          </a:xfrm>
          <a:prstGeom prst="straightConnector1">
            <a:avLst/>
          </a:prstGeom>
          <a:ln w="19050">
            <a:solidFill>
              <a:schemeClr val="tx1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2" name="TextBox 111"/>
          <p:cNvSpPr txBox="1"/>
          <p:nvPr/>
        </p:nvSpPr>
        <p:spPr>
          <a:xfrm>
            <a:off x="4788024" y="2348880"/>
            <a:ext cx="43794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200" dirty="0" smtClean="0">
                <a:solidFill>
                  <a:srgbClr val="0000FF"/>
                </a:solidFill>
              </a:rPr>
              <a:t>사용</a:t>
            </a:r>
            <a:r>
              <a:rPr lang="en-US" altLang="ko-KR" sz="1200" dirty="0" smtClean="0">
                <a:solidFill>
                  <a:srgbClr val="0000FF"/>
                </a:solidFill>
              </a:rPr>
              <a:t>  </a:t>
            </a:r>
            <a:endParaRPr lang="ko-KR" altLang="en-US" sz="1200" dirty="0">
              <a:solidFill>
                <a:srgbClr val="0000FF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err="1" smtClean="0"/>
              <a:t>SpringLogin</a:t>
            </a:r>
            <a:endParaRPr lang="ko-KR" altLang="en-US" dirty="0"/>
          </a:p>
        </p:txBody>
      </p:sp>
      <p:grpSp>
        <p:nvGrpSpPr>
          <p:cNvPr id="3" name="그룹 7"/>
          <p:cNvGrpSpPr/>
          <p:nvPr/>
        </p:nvGrpSpPr>
        <p:grpSpPr>
          <a:xfrm>
            <a:off x="2411760" y="692696"/>
            <a:ext cx="1862354" cy="623562"/>
            <a:chOff x="755576" y="1386638"/>
            <a:chExt cx="1296144" cy="499590"/>
          </a:xfrm>
        </p:grpSpPr>
        <p:sp>
          <p:nvSpPr>
            <p:cNvPr id="5" name="직사각형 4"/>
            <p:cNvSpPr/>
            <p:nvPr/>
          </p:nvSpPr>
          <p:spPr>
            <a:xfrm>
              <a:off x="755576" y="1628800"/>
              <a:ext cx="1296144" cy="257428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ko-KR" alt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6" name="직사각형 5"/>
            <p:cNvSpPr/>
            <p:nvPr/>
          </p:nvSpPr>
          <p:spPr>
            <a:xfrm>
              <a:off x="755576" y="1386638"/>
              <a:ext cx="1296144" cy="232284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1200" b="1" dirty="0" smtClean="0">
                  <a:solidFill>
                    <a:srgbClr val="0000FF"/>
                  </a:solidFill>
                </a:rPr>
                <a:t>interface </a:t>
              </a:r>
              <a:r>
                <a:rPr lang="en-US" altLang="ko-KR" sz="1200" b="1" dirty="0" err="1" smtClean="0">
                  <a:solidFill>
                    <a:schemeClr val="tx1"/>
                  </a:solidFill>
                </a:rPr>
                <a:t>UserService</a:t>
              </a:r>
              <a:endParaRPr lang="ko-KR" altLang="en-US" sz="1200" dirty="0">
                <a:solidFill>
                  <a:schemeClr val="tx1"/>
                </a:solidFill>
              </a:endParaRPr>
            </a:p>
          </p:txBody>
        </p:sp>
      </p:grpSp>
      <p:sp>
        <p:nvSpPr>
          <p:cNvPr id="10" name="이등변 삼각형 9"/>
          <p:cNvSpPr/>
          <p:nvPr/>
        </p:nvSpPr>
        <p:spPr>
          <a:xfrm flipH="1">
            <a:off x="3203848" y="1268760"/>
            <a:ext cx="109344" cy="126484"/>
          </a:xfrm>
          <a:prstGeom prst="triangl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200"/>
          </a:p>
        </p:txBody>
      </p:sp>
      <p:cxnSp>
        <p:nvCxnSpPr>
          <p:cNvPr id="11" name="직선 연결선 10"/>
          <p:cNvCxnSpPr>
            <a:stCxn id="10" idx="3"/>
            <a:endCxn id="36" idx="0"/>
          </p:cNvCxnSpPr>
          <p:nvPr/>
        </p:nvCxnSpPr>
        <p:spPr>
          <a:xfrm>
            <a:off x="3258520" y="1395244"/>
            <a:ext cx="17336" cy="233556"/>
          </a:xfrm>
          <a:prstGeom prst="line">
            <a:avLst/>
          </a:prstGeom>
          <a:ln w="28575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직선 화살표 연결선 14"/>
          <p:cNvCxnSpPr>
            <a:stCxn id="91" idx="3"/>
          </p:cNvCxnSpPr>
          <p:nvPr/>
        </p:nvCxnSpPr>
        <p:spPr>
          <a:xfrm flipV="1">
            <a:off x="1995639" y="4077072"/>
            <a:ext cx="576390" cy="130924"/>
          </a:xfrm>
          <a:prstGeom prst="straightConnector1">
            <a:avLst/>
          </a:prstGeom>
          <a:ln w="19050">
            <a:solidFill>
              <a:schemeClr val="tx1"/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자유형 15"/>
          <p:cNvSpPr/>
          <p:nvPr/>
        </p:nvSpPr>
        <p:spPr>
          <a:xfrm flipV="1">
            <a:off x="3347864" y="5733256"/>
            <a:ext cx="864096" cy="648072"/>
          </a:xfrm>
          <a:custGeom>
            <a:avLst/>
            <a:gdLst>
              <a:gd name="connsiteX0" fmla="*/ 0 w 3063240"/>
              <a:gd name="connsiteY0" fmla="*/ 0 h 626110"/>
              <a:gd name="connsiteX1" fmla="*/ 236220 w 3063240"/>
              <a:gd name="connsiteY1" fmla="*/ 289560 h 626110"/>
              <a:gd name="connsiteX2" fmla="*/ 891540 w 3063240"/>
              <a:gd name="connsiteY2" fmla="*/ 571500 h 626110"/>
              <a:gd name="connsiteX3" fmla="*/ 3063240 w 3063240"/>
              <a:gd name="connsiteY3" fmla="*/ 617220 h 6261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063240" h="626110">
                <a:moveTo>
                  <a:pt x="0" y="0"/>
                </a:moveTo>
                <a:cubicBezTo>
                  <a:pt x="43815" y="97155"/>
                  <a:pt x="87630" y="194310"/>
                  <a:pt x="236220" y="289560"/>
                </a:cubicBezTo>
                <a:cubicBezTo>
                  <a:pt x="384810" y="384810"/>
                  <a:pt x="420370" y="516890"/>
                  <a:pt x="891540" y="571500"/>
                </a:cubicBezTo>
                <a:cubicBezTo>
                  <a:pt x="1362710" y="626110"/>
                  <a:pt x="2212975" y="621665"/>
                  <a:pt x="3063240" y="617220"/>
                </a:cubicBezTo>
              </a:path>
            </a:pathLst>
          </a:custGeom>
          <a:ln w="19050">
            <a:solidFill>
              <a:schemeClr val="tx1"/>
            </a:solidFill>
            <a:prstDash val="sysDash"/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 sz="1200"/>
          </a:p>
        </p:txBody>
      </p:sp>
      <p:sp>
        <p:nvSpPr>
          <p:cNvPr id="17" name="TextBox 16"/>
          <p:cNvSpPr txBox="1"/>
          <p:nvPr/>
        </p:nvSpPr>
        <p:spPr>
          <a:xfrm>
            <a:off x="1979712" y="2060848"/>
            <a:ext cx="43794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200" dirty="0" smtClean="0">
                <a:solidFill>
                  <a:srgbClr val="0000FF"/>
                </a:solidFill>
              </a:rPr>
              <a:t>사용</a:t>
            </a:r>
            <a:r>
              <a:rPr lang="en-US" altLang="ko-KR" sz="1200" dirty="0" smtClean="0">
                <a:solidFill>
                  <a:srgbClr val="0000FF"/>
                </a:solidFill>
              </a:rPr>
              <a:t>  </a:t>
            </a:r>
            <a:endParaRPr lang="ko-KR" altLang="en-US" sz="1200" dirty="0">
              <a:solidFill>
                <a:srgbClr val="0000FF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2051720" y="3717032"/>
            <a:ext cx="317716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000" dirty="0" smtClean="0">
                <a:solidFill>
                  <a:srgbClr val="0000FF"/>
                </a:solidFill>
              </a:rPr>
              <a:t>요청</a:t>
            </a:r>
            <a:endParaRPr lang="en-US" altLang="ko-KR" sz="1000" dirty="0" smtClean="0">
              <a:solidFill>
                <a:srgbClr val="0000FF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4487726" y="3535963"/>
            <a:ext cx="32573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000" dirty="0" smtClean="0">
                <a:solidFill>
                  <a:srgbClr val="0000FF"/>
                </a:solidFill>
              </a:rPr>
              <a:t>등록</a:t>
            </a:r>
            <a:r>
              <a:rPr lang="en-US" altLang="ko-KR" sz="1000" dirty="0" smtClean="0">
                <a:solidFill>
                  <a:srgbClr val="0000FF"/>
                </a:solidFill>
              </a:rPr>
              <a:t> </a:t>
            </a:r>
            <a:endParaRPr lang="ko-KR" altLang="en-US" sz="1000" dirty="0">
              <a:solidFill>
                <a:srgbClr val="0000FF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5828826" y="4210323"/>
            <a:ext cx="39466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000" dirty="0" smtClean="0">
                <a:solidFill>
                  <a:srgbClr val="0000FF"/>
                </a:solidFill>
              </a:rPr>
              <a:t>생성</a:t>
            </a:r>
            <a:r>
              <a:rPr lang="en-US" altLang="ko-KR" sz="1200" dirty="0" smtClean="0">
                <a:solidFill>
                  <a:srgbClr val="0000FF"/>
                </a:solidFill>
              </a:rPr>
              <a:t> </a:t>
            </a:r>
            <a:endParaRPr lang="ko-KR" altLang="en-US" sz="1200" dirty="0">
              <a:solidFill>
                <a:srgbClr val="0000FF"/>
              </a:solidFill>
            </a:endParaRPr>
          </a:p>
        </p:txBody>
      </p:sp>
      <p:cxnSp>
        <p:nvCxnSpPr>
          <p:cNvPr id="22" name="직선 화살표 연결선 21"/>
          <p:cNvCxnSpPr/>
          <p:nvPr/>
        </p:nvCxnSpPr>
        <p:spPr>
          <a:xfrm flipH="1">
            <a:off x="2699792" y="5445224"/>
            <a:ext cx="43968" cy="248426"/>
          </a:xfrm>
          <a:prstGeom prst="straightConnector1">
            <a:avLst/>
          </a:prstGeom>
          <a:ln w="19050">
            <a:solidFill>
              <a:schemeClr val="tx1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5871118" y="3226084"/>
            <a:ext cx="38824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000" dirty="0" smtClean="0">
                <a:solidFill>
                  <a:srgbClr val="0000FF"/>
                </a:solidFill>
              </a:rPr>
              <a:t>생성</a:t>
            </a:r>
            <a:r>
              <a:rPr lang="en-US" altLang="ko-KR" sz="1000" dirty="0" smtClean="0">
                <a:solidFill>
                  <a:srgbClr val="0000FF"/>
                </a:solidFill>
              </a:rPr>
              <a:t> </a:t>
            </a:r>
            <a:endParaRPr lang="ko-KR" altLang="en-US" sz="1000" dirty="0">
              <a:solidFill>
                <a:srgbClr val="0000FF"/>
              </a:solidFill>
            </a:endParaRPr>
          </a:p>
        </p:txBody>
      </p:sp>
      <p:cxnSp>
        <p:nvCxnSpPr>
          <p:cNvPr id="26" name="직선 화살표 연결선 25"/>
          <p:cNvCxnSpPr>
            <a:stCxn id="51" idx="3"/>
            <a:endCxn id="32" idx="1"/>
          </p:cNvCxnSpPr>
          <p:nvPr/>
        </p:nvCxnSpPr>
        <p:spPr>
          <a:xfrm flipV="1">
            <a:off x="4240121" y="4122248"/>
            <a:ext cx="474879" cy="102119"/>
          </a:xfrm>
          <a:prstGeom prst="straightConnector1">
            <a:avLst/>
          </a:prstGeom>
          <a:ln w="19050">
            <a:solidFill>
              <a:schemeClr val="tx1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>
            <a:off x="4211960" y="3789040"/>
            <a:ext cx="48603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000" dirty="0" smtClean="0">
                <a:solidFill>
                  <a:srgbClr val="0000FF"/>
                </a:solidFill>
              </a:rPr>
              <a:t>생성요청</a:t>
            </a:r>
            <a:endParaRPr lang="ko-KR" altLang="en-US" sz="1000" dirty="0">
              <a:solidFill>
                <a:srgbClr val="0000FF"/>
              </a:solidFill>
            </a:endParaRPr>
          </a:p>
        </p:txBody>
      </p:sp>
      <p:sp>
        <p:nvSpPr>
          <p:cNvPr id="28" name="직사각형 27"/>
          <p:cNvSpPr/>
          <p:nvPr/>
        </p:nvSpPr>
        <p:spPr>
          <a:xfrm>
            <a:off x="4067944" y="2420888"/>
            <a:ext cx="576064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sz="1200" dirty="0" smtClean="0">
                <a:solidFill>
                  <a:srgbClr val="0000FF"/>
                </a:solidFill>
              </a:rPr>
              <a:t>Model</a:t>
            </a:r>
            <a:r>
              <a:rPr lang="ko-KR" altLang="en-US" sz="1200" dirty="0" smtClean="0">
                <a:solidFill>
                  <a:srgbClr val="0000FF"/>
                </a:solidFill>
              </a:rPr>
              <a:t> 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7196214" y="3419743"/>
            <a:ext cx="43794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200" dirty="0" smtClean="0">
                <a:solidFill>
                  <a:srgbClr val="0000FF"/>
                </a:solidFill>
              </a:rPr>
              <a:t>사용</a:t>
            </a:r>
            <a:r>
              <a:rPr lang="en-US" altLang="ko-KR" sz="1200" dirty="0" smtClean="0">
                <a:solidFill>
                  <a:srgbClr val="0000FF"/>
                </a:solidFill>
              </a:rPr>
              <a:t>  </a:t>
            </a:r>
            <a:endParaRPr lang="ko-KR" altLang="en-US" sz="1200" dirty="0">
              <a:solidFill>
                <a:srgbClr val="0000FF"/>
              </a:solidFill>
            </a:endParaRPr>
          </a:p>
        </p:txBody>
      </p:sp>
      <p:grpSp>
        <p:nvGrpSpPr>
          <p:cNvPr id="4" name="그룹 57"/>
          <p:cNvGrpSpPr/>
          <p:nvPr/>
        </p:nvGrpSpPr>
        <p:grpSpPr>
          <a:xfrm>
            <a:off x="4715000" y="3429000"/>
            <a:ext cx="4105472" cy="1144507"/>
            <a:chOff x="755576" y="1312894"/>
            <a:chExt cx="1174176" cy="436786"/>
          </a:xfrm>
          <a:solidFill>
            <a:schemeClr val="bg1"/>
          </a:solidFill>
        </p:grpSpPr>
        <p:sp>
          <p:nvSpPr>
            <p:cNvPr id="32" name="직사각형 31"/>
            <p:cNvSpPr/>
            <p:nvPr/>
          </p:nvSpPr>
          <p:spPr>
            <a:xfrm>
              <a:off x="755576" y="1405246"/>
              <a:ext cx="1174176" cy="344434"/>
            </a:xfrm>
            <a:prstGeom prst="rect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altLang="ko-KR" sz="1200" dirty="0" smtClean="0">
                  <a:solidFill>
                    <a:schemeClr val="tx1"/>
                  </a:solidFill>
                </a:rPr>
                <a:t>&lt;bean id=</a:t>
              </a:r>
              <a:r>
                <a:rPr lang="en-US" altLang="ko-KR" sz="1200" i="1" dirty="0" smtClean="0">
                  <a:solidFill>
                    <a:schemeClr val="tx1"/>
                  </a:solidFill>
                </a:rPr>
                <a:t>“</a:t>
              </a:r>
              <a:r>
                <a:rPr lang="en-US" altLang="ko-KR" sz="1200" i="1" dirty="0" err="1" smtClean="0">
                  <a:solidFill>
                    <a:schemeClr val="tx1"/>
                  </a:solidFill>
                </a:rPr>
                <a:t>userDAO</a:t>
              </a:r>
              <a:r>
                <a:rPr lang="en-US" altLang="ko-KR" sz="1200" i="1" dirty="0" smtClean="0"/>
                <a:t> </a:t>
              </a:r>
              <a:r>
                <a:rPr lang="en-US" altLang="ko-KR" sz="1200" i="1" dirty="0" smtClean="0">
                  <a:solidFill>
                    <a:schemeClr val="tx1"/>
                  </a:solidFill>
                </a:rPr>
                <a:t>"  class=“</a:t>
              </a:r>
              <a:r>
                <a:rPr lang="en-US" altLang="ko-KR" sz="1200" i="1" dirty="0" err="1" smtClean="0">
                  <a:solidFill>
                    <a:schemeClr val="tx1"/>
                  </a:solidFill>
                </a:rPr>
                <a:t>MySQLUserDAO</a:t>
              </a:r>
              <a:r>
                <a:rPr lang="en-US" altLang="ko-KR" sz="1200" i="1" dirty="0" smtClean="0">
                  <a:solidFill>
                    <a:schemeClr val="tx1"/>
                  </a:solidFill>
                </a:rPr>
                <a:t> " </a:t>
              </a:r>
              <a:endParaRPr lang="ko-KR" altLang="en-US" sz="1200" dirty="0" smtClean="0">
                <a:solidFill>
                  <a:schemeClr val="tx1"/>
                </a:solidFill>
              </a:endParaRPr>
            </a:p>
            <a:p>
              <a:r>
                <a:rPr lang="en-US" altLang="ko-KR" sz="1200" dirty="0" smtClean="0">
                  <a:solidFill>
                    <a:schemeClr val="tx1"/>
                  </a:solidFill>
                </a:rPr>
                <a:t>&lt;bean id=</a:t>
              </a:r>
              <a:r>
                <a:rPr lang="en-US" altLang="ko-KR" sz="1200" i="1" dirty="0" smtClean="0">
                  <a:solidFill>
                    <a:schemeClr val="tx1"/>
                  </a:solidFill>
                </a:rPr>
                <a:t>" </a:t>
              </a:r>
              <a:r>
                <a:rPr lang="en-US" altLang="ko-KR" sz="1200" i="1" dirty="0" err="1" smtClean="0">
                  <a:solidFill>
                    <a:schemeClr val="tx1"/>
                  </a:solidFill>
                </a:rPr>
                <a:t>userService</a:t>
              </a:r>
              <a:r>
                <a:rPr lang="en-US" altLang="ko-KR" sz="1200" i="1" dirty="0" smtClean="0">
                  <a:solidFill>
                    <a:schemeClr val="tx1"/>
                  </a:solidFill>
                </a:rPr>
                <a:t> " class=“</a:t>
              </a:r>
              <a:r>
                <a:rPr lang="en-US" altLang="ko-KR" sz="1200" i="1" dirty="0" err="1" smtClean="0">
                  <a:solidFill>
                    <a:schemeClr val="tx1"/>
                  </a:solidFill>
                </a:rPr>
                <a:t>SpringUserService</a:t>
              </a:r>
              <a:r>
                <a:rPr lang="en-US" altLang="ko-KR" sz="1200" i="1" dirty="0" smtClean="0">
                  <a:solidFill>
                    <a:schemeClr val="tx1"/>
                  </a:solidFill>
                </a:rPr>
                <a:t> "&gt;</a:t>
              </a:r>
            </a:p>
            <a:p>
              <a:r>
                <a:rPr lang="en-US" altLang="ko-KR" sz="1200" dirty="0" smtClean="0">
                  <a:solidFill>
                    <a:schemeClr val="tx1"/>
                  </a:solidFill>
                </a:rPr>
                <a:t>      &lt;property name=</a:t>
              </a:r>
              <a:r>
                <a:rPr lang="en-US" altLang="ko-KR" sz="1200" i="1" dirty="0" smtClean="0">
                  <a:solidFill>
                    <a:schemeClr val="tx1"/>
                  </a:solidFill>
                </a:rPr>
                <a:t>"</a:t>
              </a:r>
              <a:r>
                <a:rPr lang="en-US" altLang="ko-KR" sz="1200" i="1" dirty="0" smtClean="0"/>
                <a:t> </a:t>
              </a:r>
              <a:r>
                <a:rPr lang="en-US" altLang="ko-KR" sz="1200" i="1" dirty="0" err="1" smtClean="0">
                  <a:solidFill>
                    <a:schemeClr val="tx1"/>
                  </a:solidFill>
                </a:rPr>
                <a:t>userDAO</a:t>
              </a:r>
              <a:r>
                <a:rPr lang="en-US" altLang="ko-KR" sz="1200" i="1" dirty="0" smtClean="0">
                  <a:solidFill>
                    <a:schemeClr val="tx1"/>
                  </a:solidFill>
                </a:rPr>
                <a:t>”  ref= </a:t>
              </a:r>
              <a:r>
                <a:rPr lang="en-US" altLang="ko-KR" sz="1200" dirty="0" smtClean="0">
                  <a:solidFill>
                    <a:schemeClr val="tx1"/>
                  </a:solidFill>
                </a:rPr>
                <a:t>local=</a:t>
              </a:r>
              <a:r>
                <a:rPr lang="en-US" altLang="ko-KR" sz="1200" i="1" dirty="0" smtClean="0">
                  <a:solidFill>
                    <a:schemeClr val="tx1"/>
                  </a:solidFill>
                </a:rPr>
                <a:t>"</a:t>
              </a:r>
              <a:r>
                <a:rPr lang="en-US" altLang="ko-KR" sz="1200" i="1" dirty="0" err="1" smtClean="0">
                  <a:solidFill>
                    <a:schemeClr val="tx1"/>
                  </a:solidFill>
                </a:rPr>
                <a:t>userDAO</a:t>
              </a:r>
              <a:r>
                <a:rPr lang="en-US" altLang="ko-KR" sz="1200" i="1" dirty="0" smtClean="0">
                  <a:solidFill>
                    <a:schemeClr val="tx1"/>
                  </a:solidFill>
                </a:rPr>
                <a:t>" /&gt;</a:t>
              </a:r>
            </a:p>
            <a:p>
              <a:r>
                <a:rPr lang="en-US" altLang="ko-KR" sz="1200" dirty="0" smtClean="0">
                  <a:solidFill>
                    <a:schemeClr val="tx1"/>
                  </a:solidFill>
                </a:rPr>
                <a:t>&lt;/bean&gt;</a:t>
              </a:r>
              <a:endParaRPr lang="ko-KR" alt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33" name="직사각형 32"/>
            <p:cNvSpPr/>
            <p:nvPr/>
          </p:nvSpPr>
          <p:spPr>
            <a:xfrm>
              <a:off x="755576" y="1312894"/>
              <a:ext cx="1174176" cy="134496"/>
            </a:xfrm>
            <a:prstGeom prst="rect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1200" dirty="0" smtClean="0">
                  <a:solidFill>
                    <a:schemeClr val="tx1"/>
                  </a:solidFill>
                </a:rPr>
                <a:t>applicationContext.xml</a:t>
              </a:r>
              <a:endParaRPr lang="ko-KR" altLang="en-US" sz="12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7" name="그룹 18"/>
          <p:cNvGrpSpPr/>
          <p:nvPr/>
        </p:nvGrpSpPr>
        <p:grpSpPr>
          <a:xfrm>
            <a:off x="2483768" y="1628800"/>
            <a:ext cx="1584176" cy="1800201"/>
            <a:chOff x="755576" y="1370966"/>
            <a:chExt cx="1296145" cy="1044896"/>
          </a:xfrm>
        </p:grpSpPr>
        <p:sp>
          <p:nvSpPr>
            <p:cNvPr id="35" name="직사각형 34"/>
            <p:cNvSpPr/>
            <p:nvPr/>
          </p:nvSpPr>
          <p:spPr>
            <a:xfrm>
              <a:off x="755576" y="1679230"/>
              <a:ext cx="1296144" cy="736632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altLang="ko-KR" sz="1050" dirty="0" err="1" smtClean="0">
                  <a:solidFill>
                    <a:schemeClr val="tx1"/>
                  </a:solidFill>
                </a:rPr>
                <a:t>setUserDAO</a:t>
              </a:r>
              <a:r>
                <a:rPr lang="en-US" altLang="ko-KR" sz="1050" dirty="0" smtClean="0">
                  <a:solidFill>
                    <a:schemeClr val="tx1"/>
                  </a:solidFill>
                </a:rPr>
                <a:t>()</a:t>
              </a:r>
            </a:p>
            <a:p>
              <a:r>
                <a:rPr lang="en-US" altLang="ko-KR" sz="1050" dirty="0" err="1" smtClean="0">
                  <a:solidFill>
                    <a:schemeClr val="tx1"/>
                  </a:solidFill>
                </a:rPr>
                <a:t>addUser</a:t>
              </a:r>
              <a:r>
                <a:rPr lang="en-US" altLang="ko-KR" sz="1050" dirty="0" smtClean="0">
                  <a:solidFill>
                    <a:schemeClr val="tx1"/>
                  </a:solidFill>
                </a:rPr>
                <a:t>()</a:t>
              </a:r>
            </a:p>
            <a:p>
              <a:r>
                <a:rPr lang="en-US" altLang="ko-KR" sz="1050" dirty="0" err="1" smtClean="0">
                  <a:solidFill>
                    <a:schemeClr val="tx1"/>
                  </a:solidFill>
                </a:rPr>
                <a:t>updateUser</a:t>
              </a:r>
              <a:r>
                <a:rPr lang="en-US" altLang="ko-KR" sz="1050" dirty="0" smtClean="0">
                  <a:solidFill>
                    <a:schemeClr val="tx1"/>
                  </a:solidFill>
                </a:rPr>
                <a:t>()</a:t>
              </a:r>
            </a:p>
            <a:p>
              <a:r>
                <a:rPr lang="en-US" altLang="ko-KR" sz="1200" dirty="0" err="1" smtClean="0">
                  <a:solidFill>
                    <a:schemeClr val="tx1"/>
                  </a:solidFill>
                </a:rPr>
                <a:t>removeUser</a:t>
              </a:r>
              <a:r>
                <a:rPr lang="en-US" altLang="ko-KR" sz="1200" dirty="0" smtClean="0">
                  <a:solidFill>
                    <a:schemeClr val="tx1"/>
                  </a:solidFill>
                </a:rPr>
                <a:t>()</a:t>
              </a:r>
            </a:p>
            <a:p>
              <a:r>
                <a:rPr lang="en-US" altLang="ko-KR" sz="1200" dirty="0" err="1" smtClean="0">
                  <a:solidFill>
                    <a:schemeClr val="tx1"/>
                  </a:solidFill>
                </a:rPr>
                <a:t>findUser</a:t>
              </a:r>
              <a:r>
                <a:rPr lang="en-US" altLang="ko-KR" sz="1200" dirty="0" smtClean="0">
                  <a:solidFill>
                    <a:schemeClr val="tx1"/>
                  </a:solidFill>
                </a:rPr>
                <a:t>()</a:t>
              </a:r>
            </a:p>
            <a:p>
              <a:r>
                <a:rPr lang="en-US" altLang="ko-KR" sz="1200" dirty="0" err="1" smtClean="0">
                  <a:solidFill>
                    <a:schemeClr val="tx1"/>
                  </a:solidFill>
                </a:rPr>
                <a:t>findUserList</a:t>
              </a:r>
              <a:r>
                <a:rPr lang="en-US" altLang="ko-KR" sz="1200" dirty="0" smtClean="0">
                  <a:solidFill>
                    <a:schemeClr val="tx1"/>
                  </a:solidFill>
                </a:rPr>
                <a:t>()</a:t>
              </a:r>
            </a:p>
            <a:p>
              <a:r>
                <a:rPr lang="en-US" altLang="ko-KR" sz="1200" dirty="0" smtClean="0">
                  <a:solidFill>
                    <a:schemeClr val="tx1"/>
                  </a:solidFill>
                </a:rPr>
                <a:t>login()</a:t>
              </a:r>
              <a:endParaRPr lang="ko-KR" alt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36" name="직사각형 35"/>
            <p:cNvSpPr/>
            <p:nvPr/>
          </p:nvSpPr>
          <p:spPr>
            <a:xfrm>
              <a:off x="755576" y="1370966"/>
              <a:ext cx="1296144" cy="192665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1200" dirty="0" err="1" smtClean="0">
                  <a:solidFill>
                    <a:schemeClr val="tx1"/>
                  </a:solidFill>
                </a:rPr>
                <a:t>SpringUserService</a:t>
              </a:r>
              <a:endParaRPr lang="ko-KR" alt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37" name="직사각형 36"/>
            <p:cNvSpPr/>
            <p:nvPr/>
          </p:nvSpPr>
          <p:spPr>
            <a:xfrm>
              <a:off x="755576" y="1567446"/>
              <a:ext cx="1296145" cy="114513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1200" i="1" dirty="0" smtClean="0">
                  <a:solidFill>
                    <a:schemeClr val="tx1"/>
                  </a:solidFill>
                </a:rPr>
                <a:t>logger</a:t>
              </a:r>
              <a:r>
                <a:rPr lang="en-US" altLang="ko-KR" sz="1200" dirty="0" smtClean="0">
                  <a:solidFill>
                    <a:schemeClr val="tx1"/>
                  </a:solidFill>
                </a:rPr>
                <a:t> ,</a:t>
              </a:r>
              <a:r>
                <a:rPr lang="en-US" altLang="ko-KR" sz="1200" dirty="0" smtClean="0"/>
                <a:t> </a:t>
              </a:r>
              <a:r>
                <a:rPr lang="en-US" altLang="ko-KR" sz="1200" dirty="0" err="1" smtClean="0">
                  <a:solidFill>
                    <a:schemeClr val="tx1"/>
                  </a:solidFill>
                </a:rPr>
                <a:t>userDAO</a:t>
              </a:r>
              <a:endParaRPr lang="ko-KR" altLang="en-US" sz="1200" dirty="0">
                <a:solidFill>
                  <a:schemeClr val="tx1"/>
                </a:solidFill>
              </a:endParaRPr>
            </a:p>
          </p:txBody>
        </p:sp>
      </p:grpSp>
      <p:sp>
        <p:nvSpPr>
          <p:cNvPr id="43" name="TextBox 42"/>
          <p:cNvSpPr txBox="1"/>
          <p:nvPr/>
        </p:nvSpPr>
        <p:spPr>
          <a:xfrm>
            <a:off x="3275856" y="5517232"/>
            <a:ext cx="543739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000" dirty="0" smtClean="0">
                <a:solidFill>
                  <a:srgbClr val="0000FF"/>
                </a:solidFill>
              </a:rPr>
              <a:t>회원가입</a:t>
            </a:r>
            <a:r>
              <a:rPr lang="en-US" altLang="ko-KR" sz="1000" dirty="0" smtClean="0">
                <a:solidFill>
                  <a:srgbClr val="0000FF"/>
                </a:solidFill>
              </a:rPr>
              <a:t> </a:t>
            </a:r>
            <a:endParaRPr lang="ko-KR" altLang="en-US" sz="1000" dirty="0">
              <a:solidFill>
                <a:srgbClr val="0000FF"/>
              </a:solidFill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8172400" y="5733256"/>
            <a:ext cx="48603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000" dirty="0" smtClean="0">
                <a:solidFill>
                  <a:srgbClr val="0000FF"/>
                </a:solidFill>
              </a:rPr>
              <a:t>생성요청</a:t>
            </a:r>
            <a:endParaRPr lang="ko-KR" altLang="en-US" sz="1000" dirty="0">
              <a:solidFill>
                <a:srgbClr val="0000FF"/>
              </a:solidFill>
            </a:endParaRPr>
          </a:p>
        </p:txBody>
      </p:sp>
      <p:grpSp>
        <p:nvGrpSpPr>
          <p:cNvPr id="8" name="그룹 10"/>
          <p:cNvGrpSpPr/>
          <p:nvPr/>
        </p:nvGrpSpPr>
        <p:grpSpPr>
          <a:xfrm>
            <a:off x="2555776" y="3645024"/>
            <a:ext cx="1684345" cy="864096"/>
            <a:chOff x="755576" y="1312894"/>
            <a:chExt cx="1296144" cy="692304"/>
          </a:xfrm>
          <a:solidFill>
            <a:schemeClr val="bg1"/>
          </a:solidFill>
        </p:grpSpPr>
        <p:sp>
          <p:nvSpPr>
            <p:cNvPr id="51" name="직사각형 50"/>
            <p:cNvSpPr/>
            <p:nvPr/>
          </p:nvSpPr>
          <p:spPr>
            <a:xfrm>
              <a:off x="755576" y="1548916"/>
              <a:ext cx="1296144" cy="456282"/>
            </a:xfrm>
            <a:prstGeom prst="rect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altLang="ko-KR" sz="1200" dirty="0" err="1" smtClean="0">
                  <a:solidFill>
                    <a:schemeClr val="tx1"/>
                  </a:solidFill>
                </a:rPr>
                <a:t>WebApplicationContext</a:t>
              </a:r>
              <a:endParaRPr lang="en-US" altLang="ko-KR" sz="1200" dirty="0" smtClean="0">
                <a:solidFill>
                  <a:schemeClr val="tx1"/>
                </a:solidFill>
              </a:endParaRPr>
            </a:p>
            <a:p>
              <a:r>
                <a:rPr lang="en-US" altLang="ko-KR" sz="1200" dirty="0" err="1" smtClean="0">
                  <a:solidFill>
                    <a:schemeClr val="tx1"/>
                  </a:solidFill>
                </a:rPr>
                <a:t>wac.getBean</a:t>
              </a:r>
              <a:r>
                <a:rPr lang="en-US" altLang="ko-KR" sz="1200" dirty="0" smtClean="0">
                  <a:solidFill>
                    <a:schemeClr val="tx1"/>
                  </a:solidFill>
                </a:rPr>
                <a:t>()</a:t>
              </a:r>
              <a:endParaRPr lang="ko-KR" alt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52" name="직사각형 51"/>
            <p:cNvSpPr/>
            <p:nvPr/>
          </p:nvSpPr>
          <p:spPr>
            <a:xfrm>
              <a:off x="755576" y="1312894"/>
              <a:ext cx="1296144" cy="232284"/>
            </a:xfrm>
            <a:prstGeom prst="rect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1200" dirty="0" err="1" smtClean="0">
                  <a:solidFill>
                    <a:schemeClr val="tx1"/>
                  </a:solidFill>
                </a:rPr>
                <a:t>UserServiceHelper</a:t>
              </a:r>
              <a:endParaRPr lang="ko-KR" altLang="en-US" sz="1200" dirty="0">
                <a:solidFill>
                  <a:schemeClr val="tx1"/>
                </a:solidFill>
              </a:endParaRPr>
            </a:p>
          </p:txBody>
        </p:sp>
      </p:grpSp>
      <p:cxnSp>
        <p:nvCxnSpPr>
          <p:cNvPr id="54" name="직선 화살표 연결선 53"/>
          <p:cNvCxnSpPr>
            <a:stCxn id="52" idx="0"/>
          </p:cNvCxnSpPr>
          <p:nvPr/>
        </p:nvCxnSpPr>
        <p:spPr>
          <a:xfrm flipV="1">
            <a:off x="3397949" y="3429000"/>
            <a:ext cx="8641" cy="216024"/>
          </a:xfrm>
          <a:prstGeom prst="straightConnector1">
            <a:avLst/>
          </a:prstGeom>
          <a:ln w="19050">
            <a:solidFill>
              <a:schemeClr val="tx1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TextBox 55"/>
          <p:cNvSpPr txBox="1"/>
          <p:nvPr/>
        </p:nvSpPr>
        <p:spPr>
          <a:xfrm>
            <a:off x="3419872" y="3429000"/>
            <a:ext cx="35298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000" dirty="0" smtClean="0">
                <a:solidFill>
                  <a:srgbClr val="0000FF"/>
                </a:solidFill>
              </a:rPr>
              <a:t>생성</a:t>
            </a:r>
            <a:endParaRPr lang="ko-KR" altLang="en-US" sz="1000" dirty="0">
              <a:solidFill>
                <a:srgbClr val="0000FF"/>
              </a:solidFill>
            </a:endParaRPr>
          </a:p>
        </p:txBody>
      </p:sp>
      <p:grpSp>
        <p:nvGrpSpPr>
          <p:cNvPr id="9" name="그룹 18"/>
          <p:cNvGrpSpPr/>
          <p:nvPr/>
        </p:nvGrpSpPr>
        <p:grpSpPr>
          <a:xfrm>
            <a:off x="5968136" y="1340768"/>
            <a:ext cx="1584176" cy="1800201"/>
            <a:chOff x="755576" y="1370966"/>
            <a:chExt cx="1296145" cy="1044896"/>
          </a:xfrm>
        </p:grpSpPr>
        <p:sp>
          <p:nvSpPr>
            <p:cNvPr id="58" name="직사각형 57"/>
            <p:cNvSpPr/>
            <p:nvPr/>
          </p:nvSpPr>
          <p:spPr>
            <a:xfrm>
              <a:off x="755576" y="1679230"/>
              <a:ext cx="1296144" cy="736632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altLang="ko-KR" sz="1050" dirty="0" smtClean="0">
                  <a:solidFill>
                    <a:schemeClr val="tx1"/>
                  </a:solidFill>
                </a:rPr>
                <a:t>insert( )</a:t>
              </a:r>
            </a:p>
            <a:p>
              <a:r>
                <a:rPr lang="en-US" altLang="ko-KR" sz="1050" dirty="0" err="1" smtClean="0">
                  <a:solidFill>
                    <a:schemeClr val="tx1"/>
                  </a:solidFill>
                </a:rPr>
                <a:t>updateUser</a:t>
              </a:r>
              <a:r>
                <a:rPr lang="en-US" altLang="ko-KR" sz="1050" dirty="0" smtClean="0">
                  <a:solidFill>
                    <a:schemeClr val="tx1"/>
                  </a:solidFill>
                </a:rPr>
                <a:t>()</a:t>
              </a:r>
            </a:p>
            <a:p>
              <a:r>
                <a:rPr lang="en-US" altLang="ko-KR" sz="1200" dirty="0" smtClean="0">
                  <a:solidFill>
                    <a:schemeClr val="tx1"/>
                  </a:solidFill>
                </a:rPr>
                <a:t>delete()</a:t>
              </a:r>
            </a:p>
            <a:p>
              <a:r>
                <a:rPr lang="en-US" altLang="ko-KR" sz="1200" dirty="0" err="1" smtClean="0">
                  <a:solidFill>
                    <a:schemeClr val="tx1"/>
                  </a:solidFill>
                </a:rPr>
                <a:t>findUser</a:t>
              </a:r>
              <a:r>
                <a:rPr lang="en-US" altLang="ko-KR" sz="1200" dirty="0" smtClean="0">
                  <a:solidFill>
                    <a:schemeClr val="tx1"/>
                  </a:solidFill>
                </a:rPr>
                <a:t>()</a:t>
              </a:r>
            </a:p>
            <a:p>
              <a:r>
                <a:rPr lang="en-US" altLang="ko-KR" sz="1200" dirty="0" err="1" smtClean="0">
                  <a:solidFill>
                    <a:schemeClr val="tx1"/>
                  </a:solidFill>
                </a:rPr>
                <a:t>findUserList</a:t>
              </a:r>
              <a:r>
                <a:rPr lang="en-US" altLang="ko-KR" sz="1200" dirty="0" smtClean="0">
                  <a:solidFill>
                    <a:schemeClr val="tx1"/>
                  </a:solidFill>
                </a:rPr>
                <a:t>()</a:t>
              </a:r>
            </a:p>
            <a:p>
              <a:r>
                <a:rPr lang="en-US" altLang="ko-KR" sz="1200" dirty="0" err="1" smtClean="0">
                  <a:solidFill>
                    <a:schemeClr val="tx1"/>
                  </a:solidFill>
                </a:rPr>
                <a:t>existedUser</a:t>
              </a:r>
              <a:r>
                <a:rPr lang="en-US" altLang="ko-KR" sz="1200" dirty="0" smtClean="0">
                  <a:solidFill>
                    <a:schemeClr val="tx1"/>
                  </a:solidFill>
                </a:rPr>
                <a:t>()</a:t>
              </a:r>
            </a:p>
            <a:p>
              <a:r>
                <a:rPr lang="en-US" altLang="ko-KR" sz="1200" dirty="0" smtClean="0">
                  <a:solidFill>
                    <a:schemeClr val="tx1"/>
                  </a:solidFill>
                </a:rPr>
                <a:t>Close()</a:t>
              </a:r>
              <a:endParaRPr lang="ko-KR" alt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59" name="직사각형 58"/>
            <p:cNvSpPr/>
            <p:nvPr/>
          </p:nvSpPr>
          <p:spPr>
            <a:xfrm>
              <a:off x="755576" y="1370966"/>
              <a:ext cx="1296144" cy="192665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1200" i="1" dirty="0" err="1" smtClean="0">
                  <a:solidFill>
                    <a:schemeClr val="tx1"/>
                  </a:solidFill>
                </a:rPr>
                <a:t>MySQLUserDAO</a:t>
              </a:r>
              <a:endParaRPr lang="ko-KR" alt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60" name="직사각형 59"/>
            <p:cNvSpPr/>
            <p:nvPr/>
          </p:nvSpPr>
          <p:spPr>
            <a:xfrm>
              <a:off x="755576" y="1567446"/>
              <a:ext cx="1296145" cy="114513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1200" u="sng" dirty="0" smtClean="0">
                  <a:solidFill>
                    <a:schemeClr val="tx1"/>
                  </a:solidFill>
                </a:rPr>
                <a:t>Connection  con</a:t>
              </a:r>
              <a:endParaRPr lang="ko-KR" altLang="en-US" sz="12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12" name="그룹 7"/>
          <p:cNvGrpSpPr/>
          <p:nvPr/>
        </p:nvGrpSpPr>
        <p:grpSpPr>
          <a:xfrm>
            <a:off x="6040144" y="404664"/>
            <a:ext cx="1430306" cy="623562"/>
            <a:chOff x="755576" y="1386638"/>
            <a:chExt cx="1296144" cy="499590"/>
          </a:xfrm>
        </p:grpSpPr>
        <p:sp>
          <p:nvSpPr>
            <p:cNvPr id="62" name="직사각형 61"/>
            <p:cNvSpPr/>
            <p:nvPr/>
          </p:nvSpPr>
          <p:spPr>
            <a:xfrm>
              <a:off x="755576" y="1628800"/>
              <a:ext cx="1296144" cy="257428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ko-KR" alt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63" name="직사각형 62"/>
            <p:cNvSpPr/>
            <p:nvPr/>
          </p:nvSpPr>
          <p:spPr>
            <a:xfrm>
              <a:off x="755576" y="1386638"/>
              <a:ext cx="1296144" cy="232284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1200" b="1" dirty="0" smtClean="0">
                  <a:solidFill>
                    <a:srgbClr val="0000FF"/>
                  </a:solidFill>
                </a:rPr>
                <a:t>interface </a:t>
              </a:r>
              <a:r>
                <a:rPr lang="en-US" altLang="ko-KR" sz="1200" b="1" dirty="0" err="1" smtClean="0">
                  <a:solidFill>
                    <a:schemeClr val="tx1"/>
                  </a:solidFill>
                </a:rPr>
                <a:t>UserDAO</a:t>
              </a:r>
              <a:endParaRPr lang="ko-KR" altLang="en-US" sz="1200" dirty="0">
                <a:solidFill>
                  <a:schemeClr val="tx1"/>
                </a:solidFill>
              </a:endParaRPr>
            </a:p>
          </p:txBody>
        </p:sp>
      </p:grpSp>
      <p:cxnSp>
        <p:nvCxnSpPr>
          <p:cNvPr id="64" name="직선 연결선 63"/>
          <p:cNvCxnSpPr>
            <a:stCxn id="62" idx="2"/>
            <a:endCxn id="59" idx="0"/>
          </p:cNvCxnSpPr>
          <p:nvPr/>
        </p:nvCxnSpPr>
        <p:spPr>
          <a:xfrm>
            <a:off x="6755297" y="1028226"/>
            <a:ext cx="4927" cy="312542"/>
          </a:xfrm>
          <a:prstGeom prst="line">
            <a:avLst/>
          </a:prstGeom>
          <a:ln w="28575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이등변 삼각형 66"/>
          <p:cNvSpPr/>
          <p:nvPr/>
        </p:nvSpPr>
        <p:spPr>
          <a:xfrm>
            <a:off x="6688216" y="1052736"/>
            <a:ext cx="144016" cy="144016"/>
          </a:xfrm>
          <a:prstGeom prst="triangl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200"/>
          </a:p>
        </p:txBody>
      </p:sp>
      <p:cxnSp>
        <p:nvCxnSpPr>
          <p:cNvPr id="68" name="직선 화살표 연결선 67"/>
          <p:cNvCxnSpPr>
            <a:stCxn id="33" idx="0"/>
            <a:endCxn id="58" idx="2"/>
          </p:cNvCxnSpPr>
          <p:nvPr/>
        </p:nvCxnSpPr>
        <p:spPr>
          <a:xfrm flipH="1" flipV="1">
            <a:off x="6760224" y="3140969"/>
            <a:ext cx="7512" cy="288031"/>
          </a:xfrm>
          <a:prstGeom prst="straightConnector1">
            <a:avLst/>
          </a:prstGeom>
          <a:ln w="19050">
            <a:solidFill>
              <a:schemeClr val="tx1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3" name="그룹 76"/>
          <p:cNvGrpSpPr/>
          <p:nvPr/>
        </p:nvGrpSpPr>
        <p:grpSpPr>
          <a:xfrm>
            <a:off x="251520" y="1268761"/>
            <a:ext cx="1816127" cy="648073"/>
            <a:chOff x="107504" y="3679980"/>
            <a:chExt cx="1816127" cy="648073"/>
          </a:xfrm>
        </p:grpSpPr>
        <p:grpSp>
          <p:nvGrpSpPr>
            <p:cNvPr id="14" name="그룹 25"/>
            <p:cNvGrpSpPr/>
            <p:nvPr/>
          </p:nvGrpSpPr>
          <p:grpSpPr>
            <a:xfrm>
              <a:off x="107504" y="3679980"/>
              <a:ext cx="1816127" cy="648073"/>
              <a:chOff x="755576" y="1560230"/>
              <a:chExt cx="1296144" cy="519227"/>
            </a:xfrm>
          </p:grpSpPr>
          <p:sp>
            <p:nvSpPr>
              <p:cNvPr id="80" name="직사각형 79"/>
              <p:cNvSpPr/>
              <p:nvPr/>
            </p:nvSpPr>
            <p:spPr>
              <a:xfrm>
                <a:off x="755576" y="1792515"/>
                <a:ext cx="1296144" cy="286942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lang="ko-KR" altLang="en-US" sz="12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81" name="직사각형 80"/>
              <p:cNvSpPr/>
              <p:nvPr/>
            </p:nvSpPr>
            <p:spPr>
              <a:xfrm>
                <a:off x="755576" y="1560230"/>
                <a:ext cx="1296144" cy="232284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altLang="ko-KR" sz="1200" u="sng" dirty="0" smtClean="0">
                    <a:solidFill>
                      <a:schemeClr val="tx1"/>
                    </a:solidFill>
                  </a:rPr>
                  <a:t>user_list.jsp</a:t>
                </a:r>
                <a:endParaRPr lang="ko-KR" altLang="en-US" sz="1200" dirty="0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79" name="직사각형 78"/>
            <p:cNvSpPr/>
            <p:nvPr/>
          </p:nvSpPr>
          <p:spPr>
            <a:xfrm>
              <a:off x="179512" y="4005064"/>
              <a:ext cx="1184940" cy="276999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altLang="ko-KR" sz="1200" dirty="0" err="1" smtClean="0"/>
                <a:t>findUser</a:t>
              </a:r>
              <a:r>
                <a:rPr lang="en-US" altLang="ko-KR" sz="1200" dirty="0" smtClean="0"/>
                <a:t>(</a:t>
              </a:r>
              <a:r>
                <a:rPr lang="en-US" altLang="ko-KR" sz="1200" dirty="0" err="1" smtClean="0"/>
                <a:t>userId</a:t>
              </a:r>
              <a:r>
                <a:rPr lang="en-US" altLang="ko-KR" sz="1200" dirty="0" smtClean="0"/>
                <a:t>);</a:t>
              </a:r>
              <a:endParaRPr lang="ko-KR" altLang="en-US" sz="1200" dirty="0"/>
            </a:p>
          </p:txBody>
        </p:sp>
      </p:grpSp>
      <p:sp>
        <p:nvSpPr>
          <p:cNvPr id="87" name="TextBox 86"/>
          <p:cNvSpPr txBox="1"/>
          <p:nvPr/>
        </p:nvSpPr>
        <p:spPr>
          <a:xfrm>
            <a:off x="1907704" y="2924944"/>
            <a:ext cx="43794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200" dirty="0" smtClean="0">
                <a:solidFill>
                  <a:srgbClr val="0000FF"/>
                </a:solidFill>
              </a:rPr>
              <a:t>사용</a:t>
            </a:r>
            <a:r>
              <a:rPr lang="en-US" altLang="ko-KR" sz="1200" dirty="0" smtClean="0">
                <a:solidFill>
                  <a:srgbClr val="0000FF"/>
                </a:solidFill>
              </a:rPr>
              <a:t>  </a:t>
            </a:r>
            <a:endParaRPr lang="ko-KR" altLang="en-US" sz="1200" dirty="0">
              <a:solidFill>
                <a:srgbClr val="0000FF"/>
              </a:solidFill>
            </a:endParaRPr>
          </a:p>
        </p:txBody>
      </p:sp>
      <p:grpSp>
        <p:nvGrpSpPr>
          <p:cNvPr id="20" name="그룹 87"/>
          <p:cNvGrpSpPr/>
          <p:nvPr/>
        </p:nvGrpSpPr>
        <p:grpSpPr>
          <a:xfrm>
            <a:off x="179512" y="3717032"/>
            <a:ext cx="1816127" cy="720080"/>
            <a:chOff x="107504" y="3679979"/>
            <a:chExt cx="1816127" cy="797294"/>
          </a:xfrm>
        </p:grpSpPr>
        <p:grpSp>
          <p:nvGrpSpPr>
            <p:cNvPr id="24" name="그룹 25"/>
            <p:cNvGrpSpPr/>
            <p:nvPr/>
          </p:nvGrpSpPr>
          <p:grpSpPr>
            <a:xfrm>
              <a:off x="107504" y="3679979"/>
              <a:ext cx="1816127" cy="797294"/>
              <a:chOff x="755576" y="1560230"/>
              <a:chExt cx="1296144" cy="638781"/>
            </a:xfrm>
          </p:grpSpPr>
          <p:sp>
            <p:nvSpPr>
              <p:cNvPr id="91" name="직사각형 90"/>
              <p:cNvSpPr/>
              <p:nvPr/>
            </p:nvSpPr>
            <p:spPr>
              <a:xfrm>
                <a:off x="755576" y="1792515"/>
                <a:ext cx="1296144" cy="406496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lang="ko-KR" altLang="en-US" sz="12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92" name="직사각형 91"/>
              <p:cNvSpPr/>
              <p:nvPr/>
            </p:nvSpPr>
            <p:spPr>
              <a:xfrm>
                <a:off x="755576" y="1560230"/>
                <a:ext cx="1296144" cy="232284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altLang="ko-KR" sz="1200" dirty="0" smtClean="0">
                    <a:solidFill>
                      <a:schemeClr val="tx1"/>
                    </a:solidFill>
                  </a:rPr>
                  <a:t>user_modify_action.jsp</a:t>
                </a:r>
                <a:endParaRPr lang="ko-KR" altLang="en-US" sz="1200" dirty="0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90" name="직사각형 89"/>
            <p:cNvSpPr/>
            <p:nvPr/>
          </p:nvSpPr>
          <p:spPr>
            <a:xfrm>
              <a:off x="179512" y="4005064"/>
              <a:ext cx="1228221" cy="30670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altLang="ko-KR" sz="1200" dirty="0" err="1" smtClean="0"/>
                <a:t>updateUser</a:t>
              </a:r>
              <a:r>
                <a:rPr lang="en-US" altLang="ko-KR" sz="1200" dirty="0" smtClean="0"/>
                <a:t>(user)</a:t>
              </a:r>
              <a:endParaRPr lang="ko-KR" altLang="en-US" sz="1200" dirty="0"/>
            </a:p>
          </p:txBody>
        </p:sp>
      </p:grpSp>
      <p:cxnSp>
        <p:nvCxnSpPr>
          <p:cNvPr id="306" name="직선 화살표 연결선 305"/>
          <p:cNvCxnSpPr>
            <a:stCxn id="80" idx="2"/>
            <a:endCxn id="92" idx="0"/>
          </p:cNvCxnSpPr>
          <p:nvPr/>
        </p:nvCxnSpPr>
        <p:spPr>
          <a:xfrm flipH="1">
            <a:off x="1087576" y="1916832"/>
            <a:ext cx="72008" cy="1800200"/>
          </a:xfrm>
          <a:prstGeom prst="straightConnector1">
            <a:avLst/>
          </a:prstGeom>
          <a:ln w="19050">
            <a:solidFill>
              <a:schemeClr val="tx1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4" name="TextBox 323"/>
          <p:cNvSpPr txBox="1"/>
          <p:nvPr/>
        </p:nvSpPr>
        <p:spPr>
          <a:xfrm>
            <a:off x="5652120" y="6165304"/>
            <a:ext cx="370614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000" dirty="0" smtClean="0">
                <a:solidFill>
                  <a:srgbClr val="0000FF"/>
                </a:solidFill>
              </a:rPr>
              <a:t>로그인</a:t>
            </a:r>
            <a:endParaRPr lang="ko-KR" altLang="en-US" sz="1000" dirty="0">
              <a:solidFill>
                <a:srgbClr val="0000FF"/>
              </a:solidFill>
            </a:endParaRPr>
          </a:p>
        </p:txBody>
      </p:sp>
      <p:grpSp>
        <p:nvGrpSpPr>
          <p:cNvPr id="34" name="그룹 25"/>
          <p:cNvGrpSpPr/>
          <p:nvPr/>
        </p:nvGrpSpPr>
        <p:grpSpPr>
          <a:xfrm>
            <a:off x="323528" y="2132856"/>
            <a:ext cx="1512168" cy="504056"/>
            <a:chOff x="755576" y="1560230"/>
            <a:chExt cx="1296144" cy="558933"/>
          </a:xfrm>
          <a:solidFill>
            <a:schemeClr val="bg1"/>
          </a:solidFill>
        </p:grpSpPr>
        <p:sp>
          <p:nvSpPr>
            <p:cNvPr id="85" name="직사각형 84"/>
            <p:cNvSpPr/>
            <p:nvPr/>
          </p:nvSpPr>
          <p:spPr>
            <a:xfrm>
              <a:off x="755576" y="1792515"/>
              <a:ext cx="1296144" cy="326648"/>
            </a:xfrm>
            <a:prstGeom prst="rect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ko-KR" altLang="en-US" sz="1200" dirty="0" smtClean="0">
                  <a:solidFill>
                    <a:schemeClr val="tx1"/>
                  </a:solidFill>
                </a:rPr>
                <a:t>수정</a:t>
              </a:r>
              <a:r>
                <a:rPr lang="en-US" altLang="ko-KR" sz="1200" dirty="0" smtClean="0">
                  <a:solidFill>
                    <a:schemeClr val="tx1"/>
                  </a:solidFill>
                </a:rPr>
                <a:t>,</a:t>
              </a:r>
              <a:r>
                <a:rPr lang="ko-KR" altLang="en-US" sz="1200" dirty="0" smtClean="0">
                  <a:solidFill>
                    <a:schemeClr val="tx1"/>
                  </a:solidFill>
                </a:rPr>
                <a:t>삭제</a:t>
              </a:r>
              <a:endParaRPr lang="ko-KR" alt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86" name="직사각형 85"/>
            <p:cNvSpPr/>
            <p:nvPr/>
          </p:nvSpPr>
          <p:spPr>
            <a:xfrm>
              <a:off x="755576" y="1560230"/>
              <a:ext cx="1296144" cy="232284"/>
            </a:xfrm>
            <a:prstGeom prst="rect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1200" dirty="0" smtClean="0">
                  <a:solidFill>
                    <a:schemeClr val="tx1"/>
                  </a:solidFill>
                </a:rPr>
                <a:t>user_view.jsp</a:t>
              </a:r>
              <a:endParaRPr lang="ko-KR" altLang="en-US" sz="1200" dirty="0">
                <a:solidFill>
                  <a:schemeClr val="tx1"/>
                </a:solidFill>
              </a:endParaRPr>
            </a:p>
          </p:txBody>
        </p:sp>
      </p:grpSp>
      <p:cxnSp>
        <p:nvCxnSpPr>
          <p:cNvPr id="101" name="직선 화살표 연결선 100"/>
          <p:cNvCxnSpPr/>
          <p:nvPr/>
        </p:nvCxnSpPr>
        <p:spPr>
          <a:xfrm flipH="1" flipV="1">
            <a:off x="4716016" y="5301208"/>
            <a:ext cx="324036" cy="980728"/>
          </a:xfrm>
          <a:prstGeom prst="straightConnector1">
            <a:avLst/>
          </a:prstGeom>
          <a:ln w="19050">
            <a:solidFill>
              <a:schemeClr val="tx1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8" name="그룹 87"/>
          <p:cNvGrpSpPr/>
          <p:nvPr/>
        </p:nvGrpSpPr>
        <p:grpSpPr>
          <a:xfrm>
            <a:off x="5580112" y="6165304"/>
            <a:ext cx="1512168" cy="435017"/>
            <a:chOff x="107504" y="3679983"/>
            <a:chExt cx="1816127" cy="602080"/>
          </a:xfrm>
        </p:grpSpPr>
        <p:sp>
          <p:nvSpPr>
            <p:cNvPr id="95" name="직사각형 94"/>
            <p:cNvSpPr/>
            <p:nvPr/>
          </p:nvSpPr>
          <p:spPr>
            <a:xfrm>
              <a:off x="107504" y="3679983"/>
              <a:ext cx="1816127" cy="289925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1200" dirty="0" smtClean="0">
                  <a:solidFill>
                    <a:schemeClr val="tx1"/>
                  </a:solidFill>
                </a:rPr>
                <a:t>user_modify.jsp</a:t>
              </a:r>
              <a:endParaRPr lang="ko-KR" alt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93" name="직사각형 92"/>
            <p:cNvSpPr/>
            <p:nvPr/>
          </p:nvSpPr>
          <p:spPr>
            <a:xfrm>
              <a:off x="179512" y="4005064"/>
              <a:ext cx="484428" cy="276999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altLang="ko-KR" sz="1200" dirty="0" smtClean="0"/>
                <a:t>Form</a:t>
              </a:r>
              <a:endParaRPr lang="ko-KR" altLang="en-US" sz="1200" dirty="0"/>
            </a:p>
          </p:txBody>
        </p:sp>
      </p:grpSp>
      <p:grpSp>
        <p:nvGrpSpPr>
          <p:cNvPr id="29" name="그룹 25"/>
          <p:cNvGrpSpPr/>
          <p:nvPr/>
        </p:nvGrpSpPr>
        <p:grpSpPr>
          <a:xfrm>
            <a:off x="251520" y="2852936"/>
            <a:ext cx="1512168" cy="576064"/>
            <a:chOff x="755576" y="1560230"/>
            <a:chExt cx="1296144" cy="484249"/>
          </a:xfrm>
          <a:solidFill>
            <a:schemeClr val="bg1"/>
          </a:solidFill>
        </p:grpSpPr>
        <p:sp>
          <p:nvSpPr>
            <p:cNvPr id="292" name="직사각형 291"/>
            <p:cNvSpPr/>
            <p:nvPr/>
          </p:nvSpPr>
          <p:spPr>
            <a:xfrm>
              <a:off x="755576" y="1792515"/>
              <a:ext cx="1296144" cy="251964"/>
            </a:xfrm>
            <a:prstGeom prst="rect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altLang="ko-KR" sz="1200" dirty="0" smtClean="0">
                  <a:solidFill>
                    <a:schemeClr val="tx1"/>
                  </a:solidFill>
                </a:rPr>
                <a:t>form</a:t>
              </a:r>
              <a:r>
                <a:rPr lang="ko-KR" altLang="en-US" sz="1200" dirty="0" smtClean="0">
                  <a:solidFill>
                    <a:schemeClr val="tx1"/>
                  </a:solidFill>
                </a:rPr>
                <a:t> </a:t>
              </a:r>
              <a:endParaRPr lang="ko-KR" alt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293" name="직사각형 292"/>
            <p:cNvSpPr/>
            <p:nvPr/>
          </p:nvSpPr>
          <p:spPr>
            <a:xfrm>
              <a:off x="755576" y="1560230"/>
              <a:ext cx="1296144" cy="232284"/>
            </a:xfrm>
            <a:prstGeom prst="rect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1200" dirty="0" smtClean="0">
                  <a:solidFill>
                    <a:schemeClr val="tx1"/>
                  </a:solidFill>
                </a:rPr>
                <a:t>user_modify.jsp</a:t>
              </a:r>
              <a:endParaRPr lang="ko-KR" altLang="en-US" sz="1200" dirty="0">
                <a:solidFill>
                  <a:schemeClr val="tx1"/>
                </a:solidFill>
              </a:endParaRPr>
            </a:p>
          </p:txBody>
        </p:sp>
      </p:grpSp>
      <p:sp>
        <p:nvSpPr>
          <p:cNvPr id="100" name="직사각형 99"/>
          <p:cNvSpPr/>
          <p:nvPr/>
        </p:nvSpPr>
        <p:spPr>
          <a:xfrm>
            <a:off x="4111777" y="3244334"/>
            <a:ext cx="92044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dirty="0" smtClean="0"/>
              <a:t>수정</a:t>
            </a:r>
            <a:r>
              <a:rPr lang="en-US" altLang="ko-KR" dirty="0" smtClean="0"/>
              <a:t> , </a:t>
            </a:r>
            <a:r>
              <a:rPr lang="ko-KR" altLang="en-US" dirty="0" smtClean="0"/>
              <a:t>삭제</a:t>
            </a:r>
            <a:endParaRPr lang="ko-KR" altLang="en-US" dirty="0"/>
          </a:p>
        </p:txBody>
      </p:sp>
      <p:sp>
        <p:nvSpPr>
          <p:cNvPr id="102" name="직사각형 101"/>
          <p:cNvSpPr/>
          <p:nvPr/>
        </p:nvSpPr>
        <p:spPr>
          <a:xfrm>
            <a:off x="4111777" y="3244334"/>
            <a:ext cx="92044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dirty="0" smtClean="0"/>
              <a:t>수정</a:t>
            </a:r>
            <a:r>
              <a:rPr lang="en-US" altLang="ko-KR" dirty="0" smtClean="0"/>
              <a:t> , </a:t>
            </a:r>
            <a:r>
              <a:rPr lang="ko-KR" altLang="en-US" dirty="0" smtClean="0"/>
              <a:t>삭제</a:t>
            </a:r>
            <a:endParaRPr lang="ko-KR" altLang="en-US" dirty="0"/>
          </a:p>
        </p:txBody>
      </p:sp>
      <p:cxnSp>
        <p:nvCxnSpPr>
          <p:cNvPr id="104" name="직선 화살표 연결선 103"/>
          <p:cNvCxnSpPr>
            <a:endCxn id="35" idx="1"/>
          </p:cNvCxnSpPr>
          <p:nvPr/>
        </p:nvCxnSpPr>
        <p:spPr>
          <a:xfrm flipV="1">
            <a:off x="1691680" y="2794447"/>
            <a:ext cx="792088" cy="909493"/>
          </a:xfrm>
          <a:prstGeom prst="straightConnector1">
            <a:avLst/>
          </a:prstGeom>
          <a:ln w="19050">
            <a:solidFill>
              <a:schemeClr val="tx1"/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직선 화살표 연결선 105"/>
          <p:cNvCxnSpPr/>
          <p:nvPr/>
        </p:nvCxnSpPr>
        <p:spPr>
          <a:xfrm flipV="1">
            <a:off x="4067943" y="2506415"/>
            <a:ext cx="1900193" cy="288032"/>
          </a:xfrm>
          <a:prstGeom prst="straightConnector1">
            <a:avLst/>
          </a:prstGeom>
          <a:ln w="19050">
            <a:solidFill>
              <a:schemeClr val="tx1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7" name="TextBox 106"/>
          <p:cNvSpPr txBox="1"/>
          <p:nvPr/>
        </p:nvSpPr>
        <p:spPr>
          <a:xfrm>
            <a:off x="4788024" y="2348880"/>
            <a:ext cx="43794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200" dirty="0" smtClean="0">
                <a:solidFill>
                  <a:srgbClr val="0000FF"/>
                </a:solidFill>
              </a:rPr>
              <a:t>사용</a:t>
            </a:r>
            <a:r>
              <a:rPr lang="en-US" altLang="ko-KR" sz="1200" dirty="0" smtClean="0">
                <a:solidFill>
                  <a:srgbClr val="0000FF"/>
                </a:solidFill>
              </a:rPr>
              <a:t>  </a:t>
            </a:r>
            <a:endParaRPr lang="ko-KR" altLang="en-US" sz="1200" dirty="0">
              <a:solidFill>
                <a:srgbClr val="0000FF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err="1" smtClean="0"/>
              <a:t>SpringLogin</a:t>
            </a:r>
            <a:endParaRPr lang="ko-KR" altLang="en-US" dirty="0"/>
          </a:p>
        </p:txBody>
      </p:sp>
      <p:grpSp>
        <p:nvGrpSpPr>
          <p:cNvPr id="3" name="그룹 7"/>
          <p:cNvGrpSpPr/>
          <p:nvPr/>
        </p:nvGrpSpPr>
        <p:grpSpPr>
          <a:xfrm>
            <a:off x="2596872" y="764704"/>
            <a:ext cx="1656184" cy="623562"/>
            <a:chOff x="755576" y="1386638"/>
            <a:chExt cx="1296144" cy="499590"/>
          </a:xfrm>
        </p:grpSpPr>
        <p:sp>
          <p:nvSpPr>
            <p:cNvPr id="5" name="직사각형 4"/>
            <p:cNvSpPr/>
            <p:nvPr/>
          </p:nvSpPr>
          <p:spPr>
            <a:xfrm>
              <a:off x="755576" y="1628800"/>
              <a:ext cx="1296144" cy="257428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ko-KR" alt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6" name="직사각형 5"/>
            <p:cNvSpPr/>
            <p:nvPr/>
          </p:nvSpPr>
          <p:spPr>
            <a:xfrm>
              <a:off x="755576" y="1386638"/>
              <a:ext cx="1296144" cy="232284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1200" b="1" dirty="0" smtClean="0">
                  <a:solidFill>
                    <a:srgbClr val="0000FF"/>
                  </a:solidFill>
                </a:rPr>
                <a:t>interface </a:t>
              </a:r>
              <a:r>
                <a:rPr lang="en-US" altLang="ko-KR" sz="1200" b="1" dirty="0" err="1" smtClean="0">
                  <a:solidFill>
                    <a:schemeClr val="tx1"/>
                  </a:solidFill>
                </a:rPr>
                <a:t>UserService</a:t>
              </a:r>
              <a:endParaRPr lang="ko-KR" altLang="en-US" sz="1200" dirty="0">
                <a:solidFill>
                  <a:schemeClr val="tx1"/>
                </a:solidFill>
              </a:endParaRPr>
            </a:p>
          </p:txBody>
        </p:sp>
      </p:grpSp>
      <p:cxnSp>
        <p:nvCxnSpPr>
          <p:cNvPr id="11" name="직선 연결선 10"/>
          <p:cNvCxnSpPr>
            <a:stCxn id="5" idx="2"/>
            <a:endCxn id="36" idx="0"/>
          </p:cNvCxnSpPr>
          <p:nvPr/>
        </p:nvCxnSpPr>
        <p:spPr>
          <a:xfrm>
            <a:off x="3424964" y="1388266"/>
            <a:ext cx="5002" cy="240534"/>
          </a:xfrm>
          <a:prstGeom prst="line">
            <a:avLst/>
          </a:prstGeom>
          <a:ln w="28575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직선 화살표 연결선 14"/>
          <p:cNvCxnSpPr/>
          <p:nvPr/>
        </p:nvCxnSpPr>
        <p:spPr>
          <a:xfrm>
            <a:off x="1908391" y="3956890"/>
            <a:ext cx="623384" cy="13228"/>
          </a:xfrm>
          <a:prstGeom prst="straightConnector1">
            <a:avLst/>
          </a:prstGeom>
          <a:ln w="19050">
            <a:solidFill>
              <a:schemeClr val="tx1"/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1475656" y="1268760"/>
            <a:ext cx="43794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200" dirty="0" smtClean="0">
                <a:solidFill>
                  <a:srgbClr val="0000FF"/>
                </a:solidFill>
              </a:rPr>
              <a:t>사용</a:t>
            </a:r>
            <a:r>
              <a:rPr lang="en-US" altLang="ko-KR" sz="1200" dirty="0" smtClean="0">
                <a:solidFill>
                  <a:srgbClr val="0000FF"/>
                </a:solidFill>
              </a:rPr>
              <a:t>  </a:t>
            </a:r>
            <a:endParaRPr lang="ko-KR" altLang="en-US" sz="1200" dirty="0">
              <a:solidFill>
                <a:srgbClr val="0000FF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2051720" y="3717032"/>
            <a:ext cx="317716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000" dirty="0" smtClean="0">
                <a:solidFill>
                  <a:srgbClr val="0000FF"/>
                </a:solidFill>
              </a:rPr>
              <a:t>요청</a:t>
            </a:r>
            <a:endParaRPr lang="en-US" altLang="ko-KR" sz="1000" dirty="0" smtClean="0">
              <a:solidFill>
                <a:srgbClr val="0000FF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4487726" y="3535963"/>
            <a:ext cx="32573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000" dirty="0" smtClean="0">
                <a:solidFill>
                  <a:srgbClr val="0000FF"/>
                </a:solidFill>
              </a:rPr>
              <a:t>등록</a:t>
            </a:r>
            <a:r>
              <a:rPr lang="en-US" altLang="ko-KR" sz="1000" dirty="0" smtClean="0">
                <a:solidFill>
                  <a:srgbClr val="0000FF"/>
                </a:solidFill>
              </a:rPr>
              <a:t> </a:t>
            </a:r>
            <a:endParaRPr lang="ko-KR" altLang="en-US" sz="1000" dirty="0">
              <a:solidFill>
                <a:srgbClr val="0000FF"/>
              </a:solidFill>
            </a:endParaRPr>
          </a:p>
        </p:txBody>
      </p:sp>
      <p:cxnSp>
        <p:nvCxnSpPr>
          <p:cNvPr id="20" name="직선 화살표 연결선 19"/>
          <p:cNvCxnSpPr>
            <a:stCxn id="91" idx="1"/>
            <a:endCxn id="297" idx="3"/>
          </p:cNvCxnSpPr>
          <p:nvPr/>
        </p:nvCxnSpPr>
        <p:spPr>
          <a:xfrm flipH="1">
            <a:off x="1923631" y="6276866"/>
            <a:ext cx="704153" cy="0"/>
          </a:xfrm>
          <a:prstGeom prst="straightConnector1">
            <a:avLst/>
          </a:prstGeom>
          <a:ln w="19050">
            <a:solidFill>
              <a:schemeClr val="tx1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5828826" y="4210323"/>
            <a:ext cx="39466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000" dirty="0" smtClean="0">
                <a:solidFill>
                  <a:srgbClr val="0000FF"/>
                </a:solidFill>
              </a:rPr>
              <a:t>생성</a:t>
            </a:r>
            <a:r>
              <a:rPr lang="en-US" altLang="ko-KR" sz="1200" dirty="0" smtClean="0">
                <a:solidFill>
                  <a:srgbClr val="0000FF"/>
                </a:solidFill>
              </a:rPr>
              <a:t> </a:t>
            </a:r>
            <a:endParaRPr lang="ko-KR" altLang="en-US" sz="1200" dirty="0">
              <a:solidFill>
                <a:srgbClr val="0000FF"/>
              </a:solidFill>
            </a:endParaRPr>
          </a:p>
        </p:txBody>
      </p:sp>
      <p:cxnSp>
        <p:nvCxnSpPr>
          <p:cNvPr id="22" name="직선 화살표 연결선 21"/>
          <p:cNvCxnSpPr>
            <a:stCxn id="14" idx="0"/>
            <a:endCxn id="80" idx="2"/>
          </p:cNvCxnSpPr>
          <p:nvPr/>
        </p:nvCxnSpPr>
        <p:spPr>
          <a:xfrm flipV="1">
            <a:off x="1015568" y="2601949"/>
            <a:ext cx="18384" cy="1078030"/>
          </a:xfrm>
          <a:prstGeom prst="straightConnector1">
            <a:avLst/>
          </a:prstGeom>
          <a:ln w="19050">
            <a:solidFill>
              <a:schemeClr val="tx1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5665638" y="3226084"/>
            <a:ext cx="38824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000" dirty="0" smtClean="0">
                <a:solidFill>
                  <a:srgbClr val="0000FF"/>
                </a:solidFill>
              </a:rPr>
              <a:t>생성</a:t>
            </a:r>
            <a:r>
              <a:rPr lang="en-US" altLang="ko-KR" sz="1000" dirty="0" smtClean="0">
                <a:solidFill>
                  <a:srgbClr val="0000FF"/>
                </a:solidFill>
              </a:rPr>
              <a:t> </a:t>
            </a:r>
            <a:endParaRPr lang="ko-KR" altLang="en-US" sz="1000" dirty="0">
              <a:solidFill>
                <a:srgbClr val="0000FF"/>
              </a:solidFill>
            </a:endParaRPr>
          </a:p>
        </p:txBody>
      </p:sp>
      <p:cxnSp>
        <p:nvCxnSpPr>
          <p:cNvPr id="25" name="직선 화살표 연결선 24"/>
          <p:cNvCxnSpPr>
            <a:stCxn id="13" idx="3"/>
            <a:endCxn id="92" idx="0"/>
          </p:cNvCxnSpPr>
          <p:nvPr/>
        </p:nvCxnSpPr>
        <p:spPr>
          <a:xfrm>
            <a:off x="1923631" y="4223589"/>
            <a:ext cx="1612217" cy="1509667"/>
          </a:xfrm>
          <a:prstGeom prst="straightConnector1">
            <a:avLst/>
          </a:prstGeom>
          <a:ln w="19050">
            <a:solidFill>
              <a:schemeClr val="tx1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직선 화살표 연결선 25"/>
          <p:cNvCxnSpPr>
            <a:stCxn id="51" idx="3"/>
            <a:endCxn id="32" idx="1"/>
          </p:cNvCxnSpPr>
          <p:nvPr/>
        </p:nvCxnSpPr>
        <p:spPr>
          <a:xfrm>
            <a:off x="4240121" y="4224367"/>
            <a:ext cx="474879" cy="10895"/>
          </a:xfrm>
          <a:prstGeom prst="straightConnector1">
            <a:avLst/>
          </a:prstGeom>
          <a:ln w="19050">
            <a:solidFill>
              <a:schemeClr val="tx1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>
            <a:off x="4211960" y="4241546"/>
            <a:ext cx="48603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000" dirty="0" smtClean="0">
                <a:solidFill>
                  <a:srgbClr val="0000FF"/>
                </a:solidFill>
              </a:rPr>
              <a:t>생성요청</a:t>
            </a:r>
            <a:endParaRPr lang="ko-KR" altLang="en-US" sz="1000" dirty="0">
              <a:solidFill>
                <a:srgbClr val="0000FF"/>
              </a:solidFill>
            </a:endParaRPr>
          </a:p>
        </p:txBody>
      </p:sp>
      <p:sp>
        <p:nvSpPr>
          <p:cNvPr id="28" name="직사각형 27"/>
          <p:cNvSpPr/>
          <p:nvPr/>
        </p:nvSpPr>
        <p:spPr>
          <a:xfrm>
            <a:off x="6948264" y="2708920"/>
            <a:ext cx="576064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sz="1200" dirty="0" smtClean="0">
                <a:solidFill>
                  <a:srgbClr val="0000FF"/>
                </a:solidFill>
              </a:rPr>
              <a:t>Model</a:t>
            </a:r>
            <a:r>
              <a:rPr lang="ko-KR" altLang="en-US" sz="1200" dirty="0" smtClean="0">
                <a:solidFill>
                  <a:srgbClr val="0000FF"/>
                </a:solidFill>
              </a:rPr>
              <a:t> </a:t>
            </a:r>
          </a:p>
        </p:txBody>
      </p:sp>
      <p:grpSp>
        <p:nvGrpSpPr>
          <p:cNvPr id="4" name="그룹 74"/>
          <p:cNvGrpSpPr/>
          <p:nvPr/>
        </p:nvGrpSpPr>
        <p:grpSpPr>
          <a:xfrm>
            <a:off x="107504" y="3679979"/>
            <a:ext cx="1816127" cy="797294"/>
            <a:chOff x="107504" y="3679979"/>
            <a:chExt cx="1816127" cy="797294"/>
          </a:xfrm>
        </p:grpSpPr>
        <p:grpSp>
          <p:nvGrpSpPr>
            <p:cNvPr id="7" name="그룹 25"/>
            <p:cNvGrpSpPr/>
            <p:nvPr/>
          </p:nvGrpSpPr>
          <p:grpSpPr>
            <a:xfrm>
              <a:off x="107504" y="3679979"/>
              <a:ext cx="1816127" cy="797294"/>
              <a:chOff x="755576" y="1560230"/>
              <a:chExt cx="1296144" cy="638781"/>
            </a:xfrm>
          </p:grpSpPr>
          <p:sp>
            <p:nvSpPr>
              <p:cNvPr id="13" name="직사각형 12"/>
              <p:cNvSpPr/>
              <p:nvPr/>
            </p:nvSpPr>
            <p:spPr>
              <a:xfrm>
                <a:off x="755576" y="1792515"/>
                <a:ext cx="1296144" cy="406496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lang="ko-KR" altLang="en-US" sz="12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4" name="직사각형 13"/>
              <p:cNvSpPr/>
              <p:nvPr/>
            </p:nvSpPr>
            <p:spPr>
              <a:xfrm>
                <a:off x="755576" y="1560230"/>
                <a:ext cx="1296144" cy="232284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altLang="ko-KR" sz="1200" dirty="0" smtClean="0">
                    <a:solidFill>
                      <a:schemeClr val="tx1"/>
                    </a:solidFill>
                  </a:rPr>
                  <a:t>Login_acion.jsp</a:t>
                </a:r>
                <a:endParaRPr lang="ko-KR" altLang="en-US" sz="1200" dirty="0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29" name="직사각형 28"/>
            <p:cNvSpPr/>
            <p:nvPr/>
          </p:nvSpPr>
          <p:spPr>
            <a:xfrm>
              <a:off x="179512" y="4005064"/>
              <a:ext cx="1630831" cy="276999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altLang="ko-KR" sz="1200" dirty="0" smtClean="0"/>
                <a:t>login(</a:t>
              </a:r>
              <a:r>
                <a:rPr lang="en-US" altLang="ko-KR" sz="1200" dirty="0" err="1" smtClean="0"/>
                <a:t>userId</a:t>
              </a:r>
              <a:r>
                <a:rPr lang="en-US" altLang="ko-KR" sz="1200" dirty="0" smtClean="0"/>
                <a:t>, password);</a:t>
              </a:r>
            </a:p>
          </p:txBody>
        </p:sp>
      </p:grpSp>
      <p:sp>
        <p:nvSpPr>
          <p:cNvPr id="30" name="TextBox 29"/>
          <p:cNvSpPr txBox="1"/>
          <p:nvPr/>
        </p:nvSpPr>
        <p:spPr>
          <a:xfrm>
            <a:off x="7164288" y="5949280"/>
            <a:ext cx="43794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200" dirty="0" smtClean="0">
                <a:solidFill>
                  <a:srgbClr val="0000FF"/>
                </a:solidFill>
              </a:rPr>
              <a:t>사용</a:t>
            </a:r>
            <a:r>
              <a:rPr lang="en-US" altLang="ko-KR" sz="1200" dirty="0" smtClean="0">
                <a:solidFill>
                  <a:srgbClr val="0000FF"/>
                </a:solidFill>
              </a:rPr>
              <a:t>  </a:t>
            </a:r>
            <a:endParaRPr lang="ko-KR" altLang="en-US" sz="1200" dirty="0">
              <a:solidFill>
                <a:srgbClr val="0000FF"/>
              </a:solidFill>
            </a:endParaRPr>
          </a:p>
        </p:txBody>
      </p:sp>
      <p:grpSp>
        <p:nvGrpSpPr>
          <p:cNvPr id="8" name="그룹 57"/>
          <p:cNvGrpSpPr/>
          <p:nvPr/>
        </p:nvGrpSpPr>
        <p:grpSpPr>
          <a:xfrm>
            <a:off x="4715000" y="3542014"/>
            <a:ext cx="4105472" cy="1144507"/>
            <a:chOff x="755576" y="1312894"/>
            <a:chExt cx="1174176" cy="436786"/>
          </a:xfrm>
          <a:solidFill>
            <a:schemeClr val="bg1"/>
          </a:solidFill>
        </p:grpSpPr>
        <p:sp>
          <p:nvSpPr>
            <p:cNvPr id="32" name="직사각형 31"/>
            <p:cNvSpPr/>
            <p:nvPr/>
          </p:nvSpPr>
          <p:spPr>
            <a:xfrm>
              <a:off x="755576" y="1405246"/>
              <a:ext cx="1174176" cy="344434"/>
            </a:xfrm>
            <a:prstGeom prst="rect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altLang="ko-KR" sz="1200" dirty="0" smtClean="0">
                  <a:solidFill>
                    <a:schemeClr val="tx1"/>
                  </a:solidFill>
                </a:rPr>
                <a:t>&lt;bean id=</a:t>
              </a:r>
              <a:r>
                <a:rPr lang="en-US" altLang="ko-KR" sz="1200" i="1" dirty="0" smtClean="0">
                  <a:solidFill>
                    <a:schemeClr val="tx1"/>
                  </a:solidFill>
                </a:rPr>
                <a:t>“</a:t>
              </a:r>
              <a:r>
                <a:rPr lang="en-US" altLang="ko-KR" sz="1200" i="1" dirty="0" err="1" smtClean="0">
                  <a:solidFill>
                    <a:schemeClr val="tx1"/>
                  </a:solidFill>
                </a:rPr>
                <a:t>userDAO</a:t>
              </a:r>
              <a:r>
                <a:rPr lang="en-US" altLang="ko-KR" sz="1200" i="1" dirty="0" smtClean="0"/>
                <a:t> </a:t>
              </a:r>
              <a:r>
                <a:rPr lang="en-US" altLang="ko-KR" sz="1200" i="1" dirty="0" smtClean="0">
                  <a:solidFill>
                    <a:schemeClr val="tx1"/>
                  </a:solidFill>
                </a:rPr>
                <a:t>"  class=“</a:t>
              </a:r>
              <a:r>
                <a:rPr lang="en-US" altLang="ko-KR" sz="1200" i="1" dirty="0" err="1" smtClean="0">
                  <a:solidFill>
                    <a:schemeClr val="tx1"/>
                  </a:solidFill>
                </a:rPr>
                <a:t>MySQLUserDAO</a:t>
              </a:r>
              <a:r>
                <a:rPr lang="en-US" altLang="ko-KR" sz="1200" i="1" dirty="0" smtClean="0">
                  <a:solidFill>
                    <a:schemeClr val="tx1"/>
                  </a:solidFill>
                </a:rPr>
                <a:t> " </a:t>
              </a:r>
              <a:endParaRPr lang="ko-KR" altLang="en-US" sz="1200" dirty="0" smtClean="0">
                <a:solidFill>
                  <a:schemeClr val="tx1"/>
                </a:solidFill>
              </a:endParaRPr>
            </a:p>
            <a:p>
              <a:r>
                <a:rPr lang="en-US" altLang="ko-KR" sz="1200" dirty="0" smtClean="0">
                  <a:solidFill>
                    <a:schemeClr val="tx1"/>
                  </a:solidFill>
                </a:rPr>
                <a:t>&lt;bean id=</a:t>
              </a:r>
              <a:r>
                <a:rPr lang="en-US" altLang="ko-KR" sz="1200" i="1" dirty="0" smtClean="0">
                  <a:solidFill>
                    <a:schemeClr val="tx1"/>
                  </a:solidFill>
                </a:rPr>
                <a:t>" </a:t>
              </a:r>
              <a:r>
                <a:rPr lang="en-US" altLang="ko-KR" sz="1200" i="1" dirty="0" err="1" smtClean="0">
                  <a:solidFill>
                    <a:schemeClr val="tx1"/>
                  </a:solidFill>
                </a:rPr>
                <a:t>userService</a:t>
              </a:r>
              <a:r>
                <a:rPr lang="en-US" altLang="ko-KR" sz="1200" i="1" dirty="0" smtClean="0">
                  <a:solidFill>
                    <a:schemeClr val="tx1"/>
                  </a:solidFill>
                </a:rPr>
                <a:t> " class=“</a:t>
              </a:r>
              <a:r>
                <a:rPr lang="en-US" altLang="ko-KR" sz="1200" i="1" dirty="0" err="1" smtClean="0">
                  <a:solidFill>
                    <a:schemeClr val="tx1"/>
                  </a:solidFill>
                </a:rPr>
                <a:t>SpringUserService</a:t>
              </a:r>
              <a:r>
                <a:rPr lang="en-US" altLang="ko-KR" sz="1200" i="1" dirty="0" smtClean="0">
                  <a:solidFill>
                    <a:schemeClr val="tx1"/>
                  </a:solidFill>
                </a:rPr>
                <a:t> "&gt;</a:t>
              </a:r>
            </a:p>
            <a:p>
              <a:r>
                <a:rPr lang="en-US" altLang="ko-KR" sz="1200" dirty="0" smtClean="0">
                  <a:solidFill>
                    <a:schemeClr val="tx1"/>
                  </a:solidFill>
                </a:rPr>
                <a:t>      &lt;property name=</a:t>
              </a:r>
              <a:r>
                <a:rPr lang="en-US" altLang="ko-KR" sz="1200" i="1" dirty="0" smtClean="0">
                  <a:solidFill>
                    <a:schemeClr val="tx1"/>
                  </a:solidFill>
                </a:rPr>
                <a:t>"</a:t>
              </a:r>
              <a:r>
                <a:rPr lang="en-US" altLang="ko-KR" sz="1200" i="1" dirty="0" smtClean="0"/>
                <a:t> </a:t>
              </a:r>
              <a:r>
                <a:rPr lang="en-US" altLang="ko-KR" sz="1200" i="1" dirty="0" err="1" smtClean="0">
                  <a:solidFill>
                    <a:schemeClr val="tx1"/>
                  </a:solidFill>
                </a:rPr>
                <a:t>userDAO</a:t>
              </a:r>
              <a:r>
                <a:rPr lang="en-US" altLang="ko-KR" sz="1200" i="1" dirty="0" smtClean="0">
                  <a:solidFill>
                    <a:schemeClr val="tx1"/>
                  </a:solidFill>
                </a:rPr>
                <a:t>”  ref= </a:t>
              </a:r>
              <a:r>
                <a:rPr lang="en-US" altLang="ko-KR" sz="1200" dirty="0" smtClean="0">
                  <a:solidFill>
                    <a:schemeClr val="tx1"/>
                  </a:solidFill>
                </a:rPr>
                <a:t>local=</a:t>
              </a:r>
              <a:r>
                <a:rPr lang="en-US" altLang="ko-KR" sz="1200" i="1" dirty="0" smtClean="0">
                  <a:solidFill>
                    <a:schemeClr val="tx1"/>
                  </a:solidFill>
                </a:rPr>
                <a:t>"</a:t>
              </a:r>
              <a:r>
                <a:rPr lang="en-US" altLang="ko-KR" sz="1200" i="1" dirty="0" err="1" smtClean="0">
                  <a:solidFill>
                    <a:schemeClr val="tx1"/>
                  </a:solidFill>
                </a:rPr>
                <a:t>userDAO</a:t>
              </a:r>
              <a:r>
                <a:rPr lang="en-US" altLang="ko-KR" sz="1200" i="1" dirty="0" smtClean="0">
                  <a:solidFill>
                    <a:schemeClr val="tx1"/>
                  </a:solidFill>
                </a:rPr>
                <a:t>" /&gt;</a:t>
              </a:r>
            </a:p>
            <a:p>
              <a:r>
                <a:rPr lang="en-US" altLang="ko-KR" sz="1200" dirty="0" smtClean="0">
                  <a:solidFill>
                    <a:schemeClr val="tx1"/>
                  </a:solidFill>
                </a:rPr>
                <a:t>&lt;/bean&gt;</a:t>
              </a:r>
              <a:endParaRPr lang="ko-KR" alt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33" name="직사각형 32"/>
            <p:cNvSpPr/>
            <p:nvPr/>
          </p:nvSpPr>
          <p:spPr>
            <a:xfrm>
              <a:off x="755576" y="1312894"/>
              <a:ext cx="1174176" cy="134496"/>
            </a:xfrm>
            <a:prstGeom prst="rect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1200" dirty="0" smtClean="0">
                  <a:solidFill>
                    <a:schemeClr val="tx1"/>
                  </a:solidFill>
                </a:rPr>
                <a:t>applicationContext.xml</a:t>
              </a:r>
              <a:endParaRPr lang="ko-KR" altLang="en-US" sz="12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9" name="그룹 18"/>
          <p:cNvGrpSpPr/>
          <p:nvPr/>
        </p:nvGrpSpPr>
        <p:grpSpPr>
          <a:xfrm>
            <a:off x="2637878" y="1628800"/>
            <a:ext cx="1584176" cy="1800201"/>
            <a:chOff x="755576" y="1370966"/>
            <a:chExt cx="1296145" cy="1044896"/>
          </a:xfrm>
        </p:grpSpPr>
        <p:sp>
          <p:nvSpPr>
            <p:cNvPr id="35" name="직사각형 34"/>
            <p:cNvSpPr/>
            <p:nvPr/>
          </p:nvSpPr>
          <p:spPr>
            <a:xfrm>
              <a:off x="755576" y="1679230"/>
              <a:ext cx="1296144" cy="736632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altLang="ko-KR" sz="1050" dirty="0" err="1" smtClean="0">
                  <a:solidFill>
                    <a:schemeClr val="tx1"/>
                  </a:solidFill>
                </a:rPr>
                <a:t>setUserDAO</a:t>
              </a:r>
              <a:r>
                <a:rPr lang="en-US" altLang="ko-KR" sz="1050" dirty="0" smtClean="0">
                  <a:solidFill>
                    <a:schemeClr val="tx1"/>
                  </a:solidFill>
                </a:rPr>
                <a:t>()</a:t>
              </a:r>
            </a:p>
            <a:p>
              <a:r>
                <a:rPr lang="en-US" altLang="ko-KR" sz="1050" dirty="0" err="1" smtClean="0">
                  <a:solidFill>
                    <a:schemeClr val="tx1"/>
                  </a:solidFill>
                </a:rPr>
                <a:t>addUser</a:t>
              </a:r>
              <a:r>
                <a:rPr lang="en-US" altLang="ko-KR" sz="1050" dirty="0" smtClean="0">
                  <a:solidFill>
                    <a:schemeClr val="tx1"/>
                  </a:solidFill>
                </a:rPr>
                <a:t>()</a:t>
              </a:r>
            </a:p>
            <a:p>
              <a:r>
                <a:rPr lang="en-US" altLang="ko-KR" sz="1050" dirty="0" err="1" smtClean="0">
                  <a:solidFill>
                    <a:schemeClr val="tx1"/>
                  </a:solidFill>
                </a:rPr>
                <a:t>updateUser</a:t>
              </a:r>
              <a:r>
                <a:rPr lang="en-US" altLang="ko-KR" sz="1050" dirty="0" smtClean="0">
                  <a:solidFill>
                    <a:schemeClr val="tx1"/>
                  </a:solidFill>
                </a:rPr>
                <a:t>()</a:t>
              </a:r>
            </a:p>
            <a:p>
              <a:r>
                <a:rPr lang="en-US" altLang="ko-KR" sz="1200" dirty="0" err="1" smtClean="0">
                  <a:solidFill>
                    <a:schemeClr val="tx1"/>
                  </a:solidFill>
                </a:rPr>
                <a:t>removeUser</a:t>
              </a:r>
              <a:r>
                <a:rPr lang="en-US" altLang="ko-KR" sz="1200" dirty="0" smtClean="0">
                  <a:solidFill>
                    <a:schemeClr val="tx1"/>
                  </a:solidFill>
                </a:rPr>
                <a:t>()</a:t>
              </a:r>
            </a:p>
            <a:p>
              <a:r>
                <a:rPr lang="en-US" altLang="ko-KR" sz="1200" dirty="0" err="1" smtClean="0">
                  <a:solidFill>
                    <a:schemeClr val="tx1"/>
                  </a:solidFill>
                </a:rPr>
                <a:t>findUser</a:t>
              </a:r>
              <a:r>
                <a:rPr lang="en-US" altLang="ko-KR" sz="1200" dirty="0" smtClean="0">
                  <a:solidFill>
                    <a:schemeClr val="tx1"/>
                  </a:solidFill>
                </a:rPr>
                <a:t>()</a:t>
              </a:r>
            </a:p>
            <a:p>
              <a:r>
                <a:rPr lang="en-US" altLang="ko-KR" sz="1200" dirty="0" err="1" smtClean="0">
                  <a:solidFill>
                    <a:schemeClr val="tx1"/>
                  </a:solidFill>
                </a:rPr>
                <a:t>findUserList</a:t>
              </a:r>
              <a:r>
                <a:rPr lang="en-US" altLang="ko-KR" sz="1200" dirty="0" smtClean="0">
                  <a:solidFill>
                    <a:schemeClr val="tx1"/>
                  </a:solidFill>
                </a:rPr>
                <a:t>()</a:t>
              </a:r>
            </a:p>
            <a:p>
              <a:r>
                <a:rPr lang="en-US" altLang="ko-KR" sz="1200" dirty="0" smtClean="0">
                  <a:solidFill>
                    <a:schemeClr val="tx1"/>
                  </a:solidFill>
                </a:rPr>
                <a:t>login()</a:t>
              </a:r>
              <a:endParaRPr lang="ko-KR" alt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36" name="직사각형 35"/>
            <p:cNvSpPr/>
            <p:nvPr/>
          </p:nvSpPr>
          <p:spPr>
            <a:xfrm>
              <a:off x="755576" y="1370966"/>
              <a:ext cx="1296144" cy="192665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1200" dirty="0" err="1" smtClean="0">
                  <a:solidFill>
                    <a:schemeClr val="tx1"/>
                  </a:solidFill>
                </a:rPr>
                <a:t>SpringUserService</a:t>
              </a:r>
              <a:endParaRPr lang="ko-KR" alt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37" name="직사각형 36"/>
            <p:cNvSpPr/>
            <p:nvPr/>
          </p:nvSpPr>
          <p:spPr>
            <a:xfrm>
              <a:off x="755576" y="1567446"/>
              <a:ext cx="1296145" cy="114513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1200" i="1" dirty="0" smtClean="0">
                  <a:solidFill>
                    <a:schemeClr val="tx1"/>
                  </a:solidFill>
                </a:rPr>
                <a:t>logger</a:t>
              </a:r>
              <a:r>
                <a:rPr lang="en-US" altLang="ko-KR" sz="1200" dirty="0" smtClean="0">
                  <a:solidFill>
                    <a:schemeClr val="tx1"/>
                  </a:solidFill>
                </a:rPr>
                <a:t> ,</a:t>
              </a:r>
              <a:r>
                <a:rPr lang="en-US" altLang="ko-KR" sz="1200" dirty="0" smtClean="0"/>
                <a:t> </a:t>
              </a:r>
              <a:r>
                <a:rPr lang="en-US" altLang="ko-KR" sz="1200" dirty="0" err="1" smtClean="0">
                  <a:solidFill>
                    <a:schemeClr val="tx1"/>
                  </a:solidFill>
                </a:rPr>
                <a:t>userDAO</a:t>
              </a:r>
              <a:endParaRPr lang="ko-KR" altLang="en-US" sz="1200" dirty="0">
                <a:solidFill>
                  <a:schemeClr val="tx1"/>
                </a:solidFill>
              </a:endParaRPr>
            </a:p>
          </p:txBody>
        </p:sp>
      </p:grpSp>
      <p:sp>
        <p:nvSpPr>
          <p:cNvPr id="44" name="TextBox 43"/>
          <p:cNvSpPr txBox="1"/>
          <p:nvPr/>
        </p:nvSpPr>
        <p:spPr>
          <a:xfrm>
            <a:off x="8172400" y="5733256"/>
            <a:ext cx="48603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000" dirty="0" smtClean="0">
                <a:solidFill>
                  <a:srgbClr val="0000FF"/>
                </a:solidFill>
              </a:rPr>
              <a:t>생성요청</a:t>
            </a:r>
            <a:endParaRPr lang="ko-KR" altLang="en-US" sz="1000" dirty="0">
              <a:solidFill>
                <a:srgbClr val="0000FF"/>
              </a:solidFill>
            </a:endParaRPr>
          </a:p>
        </p:txBody>
      </p:sp>
      <p:grpSp>
        <p:nvGrpSpPr>
          <p:cNvPr id="12" name="그룹 10"/>
          <p:cNvGrpSpPr/>
          <p:nvPr/>
        </p:nvGrpSpPr>
        <p:grpSpPr>
          <a:xfrm>
            <a:off x="2555776" y="3645024"/>
            <a:ext cx="1684345" cy="864096"/>
            <a:chOff x="755576" y="1312894"/>
            <a:chExt cx="1296144" cy="692304"/>
          </a:xfrm>
          <a:solidFill>
            <a:schemeClr val="bg1"/>
          </a:solidFill>
        </p:grpSpPr>
        <p:sp>
          <p:nvSpPr>
            <p:cNvPr id="51" name="직사각형 50"/>
            <p:cNvSpPr/>
            <p:nvPr/>
          </p:nvSpPr>
          <p:spPr>
            <a:xfrm>
              <a:off x="755576" y="1548916"/>
              <a:ext cx="1296144" cy="456282"/>
            </a:xfrm>
            <a:prstGeom prst="rect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altLang="ko-KR" sz="1200" dirty="0" err="1" smtClean="0">
                  <a:solidFill>
                    <a:schemeClr val="tx1"/>
                  </a:solidFill>
                </a:rPr>
                <a:t>WebApplicationContext</a:t>
              </a:r>
              <a:endParaRPr lang="en-US" altLang="ko-KR" sz="1200" dirty="0" smtClean="0">
                <a:solidFill>
                  <a:schemeClr val="tx1"/>
                </a:solidFill>
              </a:endParaRPr>
            </a:p>
            <a:p>
              <a:r>
                <a:rPr lang="en-US" altLang="ko-KR" sz="1200" dirty="0" err="1" smtClean="0">
                  <a:solidFill>
                    <a:schemeClr val="tx1"/>
                  </a:solidFill>
                </a:rPr>
                <a:t>wac.getBean</a:t>
              </a:r>
              <a:r>
                <a:rPr lang="en-US" altLang="ko-KR" sz="1200" dirty="0" smtClean="0">
                  <a:solidFill>
                    <a:schemeClr val="tx1"/>
                  </a:solidFill>
                </a:rPr>
                <a:t>()</a:t>
              </a:r>
              <a:endParaRPr lang="ko-KR" alt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52" name="직사각형 51"/>
            <p:cNvSpPr/>
            <p:nvPr/>
          </p:nvSpPr>
          <p:spPr>
            <a:xfrm>
              <a:off x="755576" y="1312894"/>
              <a:ext cx="1296144" cy="232284"/>
            </a:xfrm>
            <a:prstGeom prst="rect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1200" dirty="0" err="1" smtClean="0">
                  <a:solidFill>
                    <a:schemeClr val="tx1"/>
                  </a:solidFill>
                </a:rPr>
                <a:t>UserServiceHelper</a:t>
              </a:r>
              <a:endParaRPr lang="ko-KR" altLang="en-US" sz="1200" dirty="0">
                <a:solidFill>
                  <a:schemeClr val="tx1"/>
                </a:solidFill>
              </a:endParaRPr>
            </a:p>
          </p:txBody>
        </p:sp>
      </p:grpSp>
      <p:cxnSp>
        <p:nvCxnSpPr>
          <p:cNvPr id="54" name="직선 화살표 연결선 53"/>
          <p:cNvCxnSpPr>
            <a:stCxn id="52" idx="0"/>
          </p:cNvCxnSpPr>
          <p:nvPr/>
        </p:nvCxnSpPr>
        <p:spPr>
          <a:xfrm flipV="1">
            <a:off x="3397949" y="3429000"/>
            <a:ext cx="8641" cy="216024"/>
          </a:xfrm>
          <a:prstGeom prst="straightConnector1">
            <a:avLst/>
          </a:prstGeom>
          <a:ln w="19050">
            <a:solidFill>
              <a:schemeClr val="tx1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TextBox 55"/>
          <p:cNvSpPr txBox="1"/>
          <p:nvPr/>
        </p:nvSpPr>
        <p:spPr>
          <a:xfrm>
            <a:off x="3419872" y="3429000"/>
            <a:ext cx="35298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000" dirty="0" smtClean="0">
                <a:solidFill>
                  <a:srgbClr val="0000FF"/>
                </a:solidFill>
              </a:rPr>
              <a:t>생성</a:t>
            </a:r>
            <a:endParaRPr lang="ko-KR" altLang="en-US" sz="1000" dirty="0">
              <a:solidFill>
                <a:srgbClr val="0000FF"/>
              </a:solidFill>
            </a:endParaRPr>
          </a:p>
        </p:txBody>
      </p:sp>
      <p:grpSp>
        <p:nvGrpSpPr>
          <p:cNvPr id="16" name="그룹 18"/>
          <p:cNvGrpSpPr/>
          <p:nvPr/>
        </p:nvGrpSpPr>
        <p:grpSpPr>
          <a:xfrm>
            <a:off x="5300326" y="1340768"/>
            <a:ext cx="1584176" cy="1800201"/>
            <a:chOff x="755576" y="1370966"/>
            <a:chExt cx="1296145" cy="1044896"/>
          </a:xfrm>
        </p:grpSpPr>
        <p:sp>
          <p:nvSpPr>
            <p:cNvPr id="58" name="직사각형 57"/>
            <p:cNvSpPr/>
            <p:nvPr/>
          </p:nvSpPr>
          <p:spPr>
            <a:xfrm>
              <a:off x="755576" y="1679230"/>
              <a:ext cx="1296144" cy="736632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altLang="ko-KR" sz="1050" dirty="0" smtClean="0">
                  <a:solidFill>
                    <a:schemeClr val="tx1"/>
                  </a:solidFill>
                </a:rPr>
                <a:t>insert( )</a:t>
              </a:r>
            </a:p>
            <a:p>
              <a:r>
                <a:rPr lang="en-US" altLang="ko-KR" sz="1050" dirty="0" err="1" smtClean="0">
                  <a:solidFill>
                    <a:schemeClr val="tx1"/>
                  </a:solidFill>
                </a:rPr>
                <a:t>updateUser</a:t>
              </a:r>
              <a:r>
                <a:rPr lang="en-US" altLang="ko-KR" sz="1050" dirty="0" smtClean="0">
                  <a:solidFill>
                    <a:schemeClr val="tx1"/>
                  </a:solidFill>
                </a:rPr>
                <a:t>()</a:t>
              </a:r>
            </a:p>
            <a:p>
              <a:r>
                <a:rPr lang="en-US" altLang="ko-KR" sz="1200" dirty="0" smtClean="0">
                  <a:solidFill>
                    <a:schemeClr val="tx1"/>
                  </a:solidFill>
                </a:rPr>
                <a:t>delete()</a:t>
              </a:r>
            </a:p>
            <a:p>
              <a:r>
                <a:rPr lang="en-US" altLang="ko-KR" sz="1200" dirty="0" err="1" smtClean="0">
                  <a:solidFill>
                    <a:schemeClr val="tx1"/>
                  </a:solidFill>
                </a:rPr>
                <a:t>findUser</a:t>
              </a:r>
              <a:r>
                <a:rPr lang="en-US" altLang="ko-KR" sz="1200" dirty="0" smtClean="0">
                  <a:solidFill>
                    <a:schemeClr val="tx1"/>
                  </a:solidFill>
                </a:rPr>
                <a:t>()</a:t>
              </a:r>
            </a:p>
            <a:p>
              <a:r>
                <a:rPr lang="en-US" altLang="ko-KR" sz="1200" dirty="0" err="1" smtClean="0">
                  <a:solidFill>
                    <a:schemeClr val="tx1"/>
                  </a:solidFill>
                </a:rPr>
                <a:t>findUserList</a:t>
              </a:r>
              <a:r>
                <a:rPr lang="en-US" altLang="ko-KR" sz="1200" dirty="0" smtClean="0">
                  <a:solidFill>
                    <a:schemeClr val="tx1"/>
                  </a:solidFill>
                </a:rPr>
                <a:t>()</a:t>
              </a:r>
            </a:p>
            <a:p>
              <a:r>
                <a:rPr lang="en-US" altLang="ko-KR" sz="1200" dirty="0" err="1" smtClean="0">
                  <a:solidFill>
                    <a:schemeClr val="tx1"/>
                  </a:solidFill>
                </a:rPr>
                <a:t>existedUser</a:t>
              </a:r>
              <a:r>
                <a:rPr lang="en-US" altLang="ko-KR" sz="1200" dirty="0" smtClean="0">
                  <a:solidFill>
                    <a:schemeClr val="tx1"/>
                  </a:solidFill>
                </a:rPr>
                <a:t>()</a:t>
              </a:r>
            </a:p>
            <a:p>
              <a:r>
                <a:rPr lang="en-US" altLang="ko-KR" sz="1200" dirty="0" smtClean="0">
                  <a:solidFill>
                    <a:schemeClr val="tx1"/>
                  </a:solidFill>
                </a:rPr>
                <a:t>Close()</a:t>
              </a:r>
              <a:endParaRPr lang="ko-KR" alt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59" name="직사각형 58"/>
            <p:cNvSpPr/>
            <p:nvPr/>
          </p:nvSpPr>
          <p:spPr>
            <a:xfrm>
              <a:off x="755576" y="1370966"/>
              <a:ext cx="1296144" cy="192665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1200" i="1" dirty="0" err="1" smtClean="0">
                  <a:solidFill>
                    <a:schemeClr val="tx1"/>
                  </a:solidFill>
                </a:rPr>
                <a:t>MySQLUserDAO</a:t>
              </a:r>
              <a:endParaRPr lang="ko-KR" alt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60" name="직사각형 59"/>
            <p:cNvSpPr/>
            <p:nvPr/>
          </p:nvSpPr>
          <p:spPr>
            <a:xfrm>
              <a:off x="755576" y="1567446"/>
              <a:ext cx="1296145" cy="114513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1200" u="sng" dirty="0" smtClean="0">
                  <a:solidFill>
                    <a:schemeClr val="tx1"/>
                  </a:solidFill>
                </a:rPr>
                <a:t>Connection  con</a:t>
              </a:r>
              <a:endParaRPr lang="ko-KR" altLang="en-US" sz="12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24" name="그룹 7"/>
          <p:cNvGrpSpPr/>
          <p:nvPr/>
        </p:nvGrpSpPr>
        <p:grpSpPr>
          <a:xfrm>
            <a:off x="5363998" y="476672"/>
            <a:ext cx="1430306" cy="623562"/>
            <a:chOff x="755576" y="1386638"/>
            <a:chExt cx="1296144" cy="499590"/>
          </a:xfrm>
        </p:grpSpPr>
        <p:sp>
          <p:nvSpPr>
            <p:cNvPr id="62" name="직사각형 61"/>
            <p:cNvSpPr/>
            <p:nvPr/>
          </p:nvSpPr>
          <p:spPr>
            <a:xfrm>
              <a:off x="755576" y="1628800"/>
              <a:ext cx="1296144" cy="257428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ko-KR" alt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63" name="직사각형 62"/>
            <p:cNvSpPr/>
            <p:nvPr/>
          </p:nvSpPr>
          <p:spPr>
            <a:xfrm>
              <a:off x="755576" y="1386638"/>
              <a:ext cx="1296144" cy="232284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1200" b="1" dirty="0" smtClean="0">
                  <a:solidFill>
                    <a:srgbClr val="0000FF"/>
                  </a:solidFill>
                </a:rPr>
                <a:t>interface </a:t>
              </a:r>
              <a:r>
                <a:rPr lang="en-US" altLang="ko-KR" sz="1200" b="1" dirty="0" err="1" smtClean="0">
                  <a:solidFill>
                    <a:schemeClr val="tx1"/>
                  </a:solidFill>
                </a:rPr>
                <a:t>UserDAO</a:t>
              </a:r>
              <a:endParaRPr lang="ko-KR" altLang="en-US" sz="1200" dirty="0">
                <a:solidFill>
                  <a:schemeClr val="tx1"/>
                </a:solidFill>
              </a:endParaRPr>
            </a:p>
          </p:txBody>
        </p:sp>
      </p:grpSp>
      <p:cxnSp>
        <p:nvCxnSpPr>
          <p:cNvPr id="64" name="직선 연결선 63"/>
          <p:cNvCxnSpPr>
            <a:stCxn id="62" idx="2"/>
            <a:endCxn id="59" idx="0"/>
          </p:cNvCxnSpPr>
          <p:nvPr/>
        </p:nvCxnSpPr>
        <p:spPr>
          <a:xfrm>
            <a:off x="6079151" y="1100234"/>
            <a:ext cx="13263" cy="240534"/>
          </a:xfrm>
          <a:prstGeom prst="line">
            <a:avLst/>
          </a:prstGeom>
          <a:ln w="28575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이등변 삼각형 66"/>
          <p:cNvSpPr/>
          <p:nvPr/>
        </p:nvSpPr>
        <p:spPr>
          <a:xfrm>
            <a:off x="6023334" y="1104286"/>
            <a:ext cx="144016" cy="144016"/>
          </a:xfrm>
          <a:prstGeom prst="triangl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200"/>
          </a:p>
        </p:txBody>
      </p:sp>
      <p:cxnSp>
        <p:nvCxnSpPr>
          <p:cNvPr id="68" name="직선 화살표 연결선 67"/>
          <p:cNvCxnSpPr>
            <a:endCxn id="58" idx="2"/>
          </p:cNvCxnSpPr>
          <p:nvPr/>
        </p:nvCxnSpPr>
        <p:spPr>
          <a:xfrm flipV="1">
            <a:off x="6084168" y="3140969"/>
            <a:ext cx="8246" cy="360039"/>
          </a:xfrm>
          <a:prstGeom prst="straightConnector1">
            <a:avLst/>
          </a:prstGeom>
          <a:ln w="19050">
            <a:solidFill>
              <a:schemeClr val="tx1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1" name="그룹 76"/>
          <p:cNvGrpSpPr/>
          <p:nvPr/>
        </p:nvGrpSpPr>
        <p:grpSpPr>
          <a:xfrm>
            <a:off x="294121" y="1804655"/>
            <a:ext cx="1479662" cy="797294"/>
            <a:chOff x="107504" y="3679979"/>
            <a:chExt cx="1816127" cy="797294"/>
          </a:xfrm>
        </p:grpSpPr>
        <p:grpSp>
          <p:nvGrpSpPr>
            <p:cNvPr id="34" name="그룹 25"/>
            <p:cNvGrpSpPr/>
            <p:nvPr/>
          </p:nvGrpSpPr>
          <p:grpSpPr>
            <a:xfrm>
              <a:off x="107504" y="3679979"/>
              <a:ext cx="1816127" cy="797294"/>
              <a:chOff x="755576" y="1560230"/>
              <a:chExt cx="1296144" cy="638781"/>
            </a:xfrm>
          </p:grpSpPr>
          <p:sp>
            <p:nvSpPr>
              <p:cNvPr id="80" name="직사각형 79"/>
              <p:cNvSpPr/>
              <p:nvPr/>
            </p:nvSpPr>
            <p:spPr>
              <a:xfrm>
                <a:off x="755576" y="1792515"/>
                <a:ext cx="1296144" cy="406496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lang="ko-KR" altLang="en-US" sz="12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81" name="직사각형 80"/>
              <p:cNvSpPr/>
              <p:nvPr/>
            </p:nvSpPr>
            <p:spPr>
              <a:xfrm>
                <a:off x="755576" y="1560230"/>
                <a:ext cx="1296144" cy="232284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altLang="ko-KR" sz="1200" u="sng" dirty="0" smtClean="0">
                    <a:solidFill>
                      <a:schemeClr val="tx1"/>
                    </a:solidFill>
                  </a:rPr>
                  <a:t>user_list.jsp</a:t>
                </a:r>
                <a:endParaRPr lang="ko-KR" altLang="en-US" sz="1200" dirty="0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79" name="직사각형 78"/>
            <p:cNvSpPr/>
            <p:nvPr/>
          </p:nvSpPr>
          <p:spPr>
            <a:xfrm>
              <a:off x="179512" y="4005064"/>
              <a:ext cx="1184940" cy="276999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altLang="ko-KR" sz="1200" dirty="0" err="1" smtClean="0"/>
                <a:t>findUser</a:t>
              </a:r>
              <a:r>
                <a:rPr lang="en-US" altLang="ko-KR" sz="1200" dirty="0" smtClean="0"/>
                <a:t>(</a:t>
              </a:r>
              <a:r>
                <a:rPr lang="en-US" altLang="ko-KR" sz="1200" dirty="0" err="1" smtClean="0"/>
                <a:t>userId</a:t>
              </a:r>
              <a:r>
                <a:rPr lang="en-US" altLang="ko-KR" sz="1200" dirty="0" smtClean="0"/>
                <a:t>);</a:t>
              </a:r>
              <a:endParaRPr lang="ko-KR" altLang="en-US" sz="1200" dirty="0"/>
            </a:p>
          </p:txBody>
        </p:sp>
      </p:grpSp>
      <p:cxnSp>
        <p:nvCxnSpPr>
          <p:cNvPr id="84" name="직선 화살표 연결선 83"/>
          <p:cNvCxnSpPr>
            <a:stCxn id="81" idx="0"/>
            <a:endCxn id="5" idx="1"/>
          </p:cNvCxnSpPr>
          <p:nvPr/>
        </p:nvCxnSpPr>
        <p:spPr>
          <a:xfrm flipV="1">
            <a:off x="1033952" y="1227612"/>
            <a:ext cx="1562920" cy="577043"/>
          </a:xfrm>
          <a:prstGeom prst="straightConnector1">
            <a:avLst/>
          </a:prstGeom>
          <a:ln w="19050">
            <a:solidFill>
              <a:schemeClr val="tx1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7" name="TextBox 86"/>
          <p:cNvSpPr txBox="1"/>
          <p:nvPr/>
        </p:nvSpPr>
        <p:spPr>
          <a:xfrm>
            <a:off x="1742333" y="2864087"/>
            <a:ext cx="43794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200" dirty="0" smtClean="0">
                <a:solidFill>
                  <a:srgbClr val="0000FF"/>
                </a:solidFill>
              </a:rPr>
              <a:t>사용</a:t>
            </a:r>
            <a:r>
              <a:rPr lang="en-US" altLang="ko-KR" sz="1200" dirty="0" smtClean="0">
                <a:solidFill>
                  <a:srgbClr val="0000FF"/>
                </a:solidFill>
              </a:rPr>
              <a:t>  </a:t>
            </a:r>
            <a:endParaRPr lang="ko-KR" altLang="en-US" sz="1200" dirty="0">
              <a:solidFill>
                <a:srgbClr val="0000FF"/>
              </a:solidFill>
            </a:endParaRPr>
          </a:p>
        </p:txBody>
      </p:sp>
      <p:grpSp>
        <p:nvGrpSpPr>
          <p:cNvPr id="38" name="그룹 87"/>
          <p:cNvGrpSpPr/>
          <p:nvPr/>
        </p:nvGrpSpPr>
        <p:grpSpPr>
          <a:xfrm>
            <a:off x="2627784" y="5733256"/>
            <a:ext cx="1816127" cy="797294"/>
            <a:chOff x="107504" y="3679979"/>
            <a:chExt cx="1816127" cy="797294"/>
          </a:xfrm>
        </p:grpSpPr>
        <p:grpSp>
          <p:nvGrpSpPr>
            <p:cNvPr id="39" name="그룹 25"/>
            <p:cNvGrpSpPr/>
            <p:nvPr/>
          </p:nvGrpSpPr>
          <p:grpSpPr>
            <a:xfrm>
              <a:off x="107504" y="3679979"/>
              <a:ext cx="1816127" cy="797294"/>
              <a:chOff x="755576" y="1560230"/>
              <a:chExt cx="1296144" cy="638781"/>
            </a:xfrm>
          </p:grpSpPr>
          <p:sp>
            <p:nvSpPr>
              <p:cNvPr id="91" name="직사각형 90"/>
              <p:cNvSpPr/>
              <p:nvPr/>
            </p:nvSpPr>
            <p:spPr>
              <a:xfrm>
                <a:off x="755576" y="1792515"/>
                <a:ext cx="1296144" cy="406496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lang="ko-KR" altLang="en-US" sz="12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92" name="직사각형 91"/>
              <p:cNvSpPr/>
              <p:nvPr/>
            </p:nvSpPr>
            <p:spPr>
              <a:xfrm>
                <a:off x="755576" y="1560230"/>
                <a:ext cx="1296144" cy="232284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altLang="ko-KR" sz="1200" u="sng" dirty="0" smtClean="0">
                    <a:solidFill>
                      <a:schemeClr val="tx1"/>
                    </a:solidFill>
                  </a:rPr>
                  <a:t>index.jsp</a:t>
                </a:r>
                <a:endParaRPr lang="ko-KR" altLang="en-US" sz="1200" dirty="0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90" name="직사각형 89"/>
            <p:cNvSpPr/>
            <p:nvPr/>
          </p:nvSpPr>
          <p:spPr>
            <a:xfrm>
              <a:off x="179512" y="4005064"/>
              <a:ext cx="1630831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altLang="ko-KR" sz="1200" dirty="0" smtClean="0"/>
                <a:t>login(</a:t>
              </a:r>
              <a:r>
                <a:rPr lang="en-US" altLang="ko-KR" sz="1200" dirty="0" err="1" smtClean="0"/>
                <a:t>userId</a:t>
              </a:r>
              <a:r>
                <a:rPr lang="en-US" altLang="ko-KR" sz="1200" dirty="0" smtClean="0"/>
                <a:t>, password);</a:t>
              </a:r>
            </a:p>
            <a:p>
              <a:r>
                <a:rPr lang="en-US" altLang="ko-KR" sz="1200" dirty="0" err="1" smtClean="0"/>
                <a:t>findUser</a:t>
              </a:r>
              <a:r>
                <a:rPr lang="en-US" altLang="ko-KR" sz="1200" dirty="0" smtClean="0"/>
                <a:t>(</a:t>
              </a:r>
              <a:r>
                <a:rPr lang="en-US" altLang="ko-KR" sz="1200" dirty="0" err="1" smtClean="0"/>
                <a:t>userId</a:t>
              </a:r>
              <a:r>
                <a:rPr lang="en-US" altLang="ko-KR" sz="1200" dirty="0" smtClean="0"/>
                <a:t>);</a:t>
              </a:r>
              <a:endParaRPr lang="ko-KR" altLang="en-US" sz="1200" dirty="0"/>
            </a:p>
          </p:txBody>
        </p:sp>
      </p:grpSp>
      <p:grpSp>
        <p:nvGrpSpPr>
          <p:cNvPr id="40" name="그룹 288"/>
          <p:cNvGrpSpPr/>
          <p:nvPr/>
        </p:nvGrpSpPr>
        <p:grpSpPr>
          <a:xfrm>
            <a:off x="178417" y="4696793"/>
            <a:ext cx="1657280" cy="604415"/>
            <a:chOff x="107504" y="3679979"/>
            <a:chExt cx="1816127" cy="604415"/>
          </a:xfrm>
        </p:grpSpPr>
        <p:grpSp>
          <p:nvGrpSpPr>
            <p:cNvPr id="41" name="그룹 25"/>
            <p:cNvGrpSpPr/>
            <p:nvPr/>
          </p:nvGrpSpPr>
          <p:grpSpPr>
            <a:xfrm>
              <a:off x="107504" y="3679979"/>
              <a:ext cx="1816127" cy="604415"/>
              <a:chOff x="755576" y="1560230"/>
              <a:chExt cx="1296144" cy="484249"/>
            </a:xfrm>
          </p:grpSpPr>
          <p:sp>
            <p:nvSpPr>
              <p:cNvPr id="292" name="직사각형 291"/>
              <p:cNvSpPr/>
              <p:nvPr/>
            </p:nvSpPr>
            <p:spPr>
              <a:xfrm>
                <a:off x="755576" y="1792515"/>
                <a:ext cx="1296144" cy="251964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lang="ko-KR" altLang="en-US" sz="12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93" name="직사각형 292"/>
              <p:cNvSpPr/>
              <p:nvPr/>
            </p:nvSpPr>
            <p:spPr>
              <a:xfrm>
                <a:off x="755576" y="1560230"/>
                <a:ext cx="1296144" cy="232284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altLang="ko-KR" sz="1200" u="sng" dirty="0" smtClean="0">
                    <a:solidFill>
                      <a:schemeClr val="tx1"/>
                    </a:solidFill>
                  </a:rPr>
                  <a:t>login.jsp</a:t>
                </a:r>
                <a:endParaRPr lang="ko-KR" altLang="en-US" sz="1200" dirty="0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291" name="직사각형 290"/>
            <p:cNvSpPr/>
            <p:nvPr/>
          </p:nvSpPr>
          <p:spPr>
            <a:xfrm>
              <a:off x="179512" y="4005064"/>
              <a:ext cx="184731" cy="276999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endParaRPr lang="ko-KR" altLang="en-US" sz="1200" dirty="0"/>
            </a:p>
          </p:txBody>
        </p:sp>
      </p:grpSp>
      <p:grpSp>
        <p:nvGrpSpPr>
          <p:cNvPr id="42" name="그룹 293"/>
          <p:cNvGrpSpPr/>
          <p:nvPr/>
        </p:nvGrpSpPr>
        <p:grpSpPr>
          <a:xfrm>
            <a:off x="107504" y="5733256"/>
            <a:ext cx="1816127" cy="797294"/>
            <a:chOff x="107504" y="3679979"/>
            <a:chExt cx="1816127" cy="797294"/>
          </a:xfrm>
        </p:grpSpPr>
        <p:grpSp>
          <p:nvGrpSpPr>
            <p:cNvPr id="43" name="그룹 25"/>
            <p:cNvGrpSpPr/>
            <p:nvPr/>
          </p:nvGrpSpPr>
          <p:grpSpPr>
            <a:xfrm>
              <a:off x="107504" y="3679979"/>
              <a:ext cx="1816127" cy="797294"/>
              <a:chOff x="755576" y="1560230"/>
              <a:chExt cx="1296144" cy="638781"/>
            </a:xfrm>
          </p:grpSpPr>
          <p:sp>
            <p:nvSpPr>
              <p:cNvPr id="297" name="직사각형 296"/>
              <p:cNvSpPr/>
              <p:nvPr/>
            </p:nvSpPr>
            <p:spPr>
              <a:xfrm>
                <a:off x="755576" y="1792515"/>
                <a:ext cx="1296144" cy="406496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lang="ko-KR" altLang="en-US" sz="12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98" name="직사각형 297"/>
              <p:cNvSpPr/>
              <p:nvPr/>
            </p:nvSpPr>
            <p:spPr>
              <a:xfrm>
                <a:off x="755576" y="1560230"/>
                <a:ext cx="1296144" cy="232284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altLang="ko-KR" sz="1200" i="1" u="sng" dirty="0" smtClean="0">
                    <a:solidFill>
                      <a:schemeClr val="tx1"/>
                    </a:solidFill>
                  </a:rPr>
                  <a:t>loginCheck.jsp</a:t>
                </a:r>
                <a:endParaRPr lang="ko-KR" altLang="en-US" sz="1200" dirty="0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296" name="직사각형 295"/>
            <p:cNvSpPr/>
            <p:nvPr/>
          </p:nvSpPr>
          <p:spPr>
            <a:xfrm>
              <a:off x="179512" y="4005064"/>
              <a:ext cx="1630831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altLang="ko-KR" sz="1200" dirty="0" smtClean="0"/>
                <a:t>login(</a:t>
              </a:r>
              <a:r>
                <a:rPr lang="en-US" altLang="ko-KR" sz="1200" dirty="0" err="1" smtClean="0"/>
                <a:t>userId</a:t>
              </a:r>
              <a:r>
                <a:rPr lang="en-US" altLang="ko-KR" sz="1200" dirty="0" smtClean="0"/>
                <a:t>, password);</a:t>
              </a:r>
            </a:p>
            <a:p>
              <a:r>
                <a:rPr lang="en-US" altLang="ko-KR" sz="1200" dirty="0" err="1" smtClean="0"/>
                <a:t>findUser</a:t>
              </a:r>
              <a:r>
                <a:rPr lang="en-US" altLang="ko-KR" sz="1200" dirty="0" smtClean="0"/>
                <a:t>(</a:t>
              </a:r>
              <a:r>
                <a:rPr lang="en-US" altLang="ko-KR" sz="1200" dirty="0" err="1" smtClean="0"/>
                <a:t>userId</a:t>
              </a:r>
              <a:r>
                <a:rPr lang="en-US" altLang="ko-KR" sz="1200" dirty="0" smtClean="0"/>
                <a:t>);</a:t>
              </a:r>
              <a:endParaRPr lang="ko-KR" altLang="en-US" sz="1200" dirty="0"/>
            </a:p>
          </p:txBody>
        </p:sp>
      </p:grpSp>
      <p:cxnSp>
        <p:nvCxnSpPr>
          <p:cNvPr id="301" name="직선 화살표 연결선 300"/>
          <p:cNvCxnSpPr>
            <a:stCxn id="298" idx="0"/>
            <a:endCxn id="292" idx="2"/>
          </p:cNvCxnSpPr>
          <p:nvPr/>
        </p:nvCxnSpPr>
        <p:spPr>
          <a:xfrm flipH="1" flipV="1">
            <a:off x="1007057" y="5301208"/>
            <a:ext cx="8511" cy="432048"/>
          </a:xfrm>
          <a:prstGeom prst="straightConnector1">
            <a:avLst/>
          </a:prstGeom>
          <a:ln w="19050">
            <a:solidFill>
              <a:schemeClr val="tx1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6" name="직선 화살표 연결선 305"/>
          <p:cNvCxnSpPr>
            <a:stCxn id="293" idx="0"/>
            <a:endCxn id="13" idx="2"/>
          </p:cNvCxnSpPr>
          <p:nvPr/>
        </p:nvCxnSpPr>
        <p:spPr>
          <a:xfrm flipV="1">
            <a:off x="1007057" y="4477273"/>
            <a:ext cx="8511" cy="219520"/>
          </a:xfrm>
          <a:prstGeom prst="straightConnector1">
            <a:avLst/>
          </a:prstGeom>
          <a:ln w="19050">
            <a:solidFill>
              <a:schemeClr val="tx1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4" name="TextBox 323"/>
          <p:cNvSpPr txBox="1"/>
          <p:nvPr/>
        </p:nvSpPr>
        <p:spPr>
          <a:xfrm>
            <a:off x="1016204" y="4481716"/>
            <a:ext cx="574196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000" dirty="0" err="1" smtClean="0">
                <a:solidFill>
                  <a:srgbClr val="0000FF"/>
                </a:solidFill>
              </a:rPr>
              <a:t>로그인가입</a:t>
            </a:r>
            <a:r>
              <a:rPr lang="en-US" altLang="ko-KR" sz="1000" dirty="0" smtClean="0">
                <a:solidFill>
                  <a:srgbClr val="0000FF"/>
                </a:solidFill>
              </a:rPr>
              <a:t> </a:t>
            </a:r>
            <a:endParaRPr lang="ko-KR" altLang="en-US" sz="1000" dirty="0">
              <a:solidFill>
                <a:srgbClr val="0000FF"/>
              </a:solidFill>
            </a:endParaRPr>
          </a:p>
        </p:txBody>
      </p:sp>
      <p:cxnSp>
        <p:nvCxnSpPr>
          <p:cNvPr id="325" name="직선 화살표 연결선 324"/>
          <p:cNvCxnSpPr>
            <a:stCxn id="35" idx="3"/>
            <a:endCxn id="62" idx="1"/>
          </p:cNvCxnSpPr>
          <p:nvPr/>
        </p:nvCxnSpPr>
        <p:spPr>
          <a:xfrm flipV="1">
            <a:off x="4222053" y="939580"/>
            <a:ext cx="1141945" cy="1854867"/>
          </a:xfrm>
          <a:prstGeom prst="straightConnector1">
            <a:avLst/>
          </a:prstGeom>
          <a:ln w="19050">
            <a:solidFill>
              <a:schemeClr val="tx1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8" name="TextBox 327"/>
          <p:cNvSpPr txBox="1"/>
          <p:nvPr/>
        </p:nvSpPr>
        <p:spPr>
          <a:xfrm>
            <a:off x="4644008" y="2060848"/>
            <a:ext cx="43794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200" dirty="0" smtClean="0">
                <a:solidFill>
                  <a:srgbClr val="0000FF"/>
                </a:solidFill>
              </a:rPr>
              <a:t>사용</a:t>
            </a:r>
            <a:r>
              <a:rPr lang="en-US" altLang="ko-KR" sz="1200" dirty="0" smtClean="0">
                <a:solidFill>
                  <a:srgbClr val="0000FF"/>
                </a:solidFill>
              </a:rPr>
              <a:t>  </a:t>
            </a:r>
            <a:endParaRPr lang="ko-KR" altLang="en-US" sz="1200" dirty="0">
              <a:solidFill>
                <a:srgbClr val="0000FF"/>
              </a:solidFill>
            </a:endParaRPr>
          </a:p>
        </p:txBody>
      </p:sp>
      <p:sp>
        <p:nvSpPr>
          <p:cNvPr id="10" name="이등변 삼각형 9"/>
          <p:cNvSpPr/>
          <p:nvPr/>
        </p:nvSpPr>
        <p:spPr>
          <a:xfrm flipH="1">
            <a:off x="3368412" y="1381864"/>
            <a:ext cx="109344" cy="126484"/>
          </a:xfrm>
          <a:prstGeom prst="triangle">
            <a:avLst/>
          </a:prstGeom>
          <a:solidFill>
            <a:srgbClr val="FFFFF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200"/>
          </a:p>
        </p:txBody>
      </p:sp>
      <p:cxnSp>
        <p:nvCxnSpPr>
          <p:cNvPr id="335" name="직선 화살표 연결선 334"/>
          <p:cNvCxnSpPr/>
          <p:nvPr/>
        </p:nvCxnSpPr>
        <p:spPr>
          <a:xfrm flipV="1">
            <a:off x="1475656" y="1340768"/>
            <a:ext cx="1080120" cy="2264140"/>
          </a:xfrm>
          <a:prstGeom prst="straightConnector1">
            <a:avLst/>
          </a:prstGeom>
          <a:ln w="19050">
            <a:solidFill>
              <a:schemeClr val="tx1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5" name="그룹 7"/>
          <p:cNvGrpSpPr/>
          <p:nvPr/>
        </p:nvGrpSpPr>
        <p:grpSpPr>
          <a:xfrm>
            <a:off x="7076496" y="1443598"/>
            <a:ext cx="1944216" cy="648071"/>
            <a:chOff x="755576" y="1386639"/>
            <a:chExt cx="1296144" cy="374692"/>
          </a:xfrm>
        </p:grpSpPr>
        <p:sp>
          <p:nvSpPr>
            <p:cNvPr id="343" name="직사각형 342"/>
            <p:cNvSpPr/>
            <p:nvPr/>
          </p:nvSpPr>
          <p:spPr>
            <a:xfrm>
              <a:off x="755576" y="1511536"/>
              <a:ext cx="1296144" cy="249795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altLang="ko-KR" sz="1200" dirty="0" err="1" smtClean="0">
                  <a:solidFill>
                    <a:schemeClr val="tx1"/>
                  </a:solidFill>
                </a:rPr>
                <a:t>ctx</a:t>
              </a:r>
              <a:r>
                <a:rPr lang="en-US" altLang="ko-KR" sz="1200" dirty="0" smtClean="0">
                  <a:solidFill>
                    <a:schemeClr val="tx1"/>
                  </a:solidFill>
                </a:rPr>
                <a:t>=new </a:t>
              </a:r>
              <a:r>
                <a:rPr lang="en-US" altLang="ko-KR" sz="1200" u="sng" dirty="0" err="1" smtClean="0">
                  <a:solidFill>
                    <a:schemeClr val="tx1"/>
                  </a:solidFill>
                </a:rPr>
                <a:t>InitialContext</a:t>
              </a:r>
              <a:r>
                <a:rPr lang="en-US" altLang="ko-KR" sz="1200" u="sng" dirty="0" smtClean="0">
                  <a:solidFill>
                    <a:schemeClr val="tx1"/>
                  </a:solidFill>
                </a:rPr>
                <a:t>()</a:t>
              </a:r>
            </a:p>
            <a:p>
              <a:r>
                <a:rPr lang="en-US" altLang="ko-KR" sz="1200" dirty="0" err="1" smtClean="0">
                  <a:solidFill>
                    <a:schemeClr val="tx1"/>
                  </a:solidFill>
                </a:rPr>
                <a:t>DataSource</a:t>
              </a:r>
              <a:r>
                <a:rPr lang="en-US" altLang="ko-KR" sz="1200" dirty="0" smtClean="0">
                  <a:solidFill>
                    <a:schemeClr val="tx1"/>
                  </a:solidFill>
                </a:rPr>
                <a:t> </a:t>
              </a:r>
              <a:r>
                <a:rPr lang="en-US" altLang="ko-KR" sz="1200" dirty="0" err="1" smtClean="0">
                  <a:solidFill>
                    <a:schemeClr val="tx1"/>
                  </a:solidFill>
                </a:rPr>
                <a:t>ds</a:t>
              </a:r>
              <a:r>
                <a:rPr lang="en-US" altLang="ko-KR" sz="1200" dirty="0" smtClean="0">
                  <a:solidFill>
                    <a:schemeClr val="tx1"/>
                  </a:solidFill>
                </a:rPr>
                <a:t> =</a:t>
              </a:r>
              <a:r>
                <a:rPr lang="en-US" altLang="ko-KR" sz="1200" dirty="0" err="1" smtClean="0">
                  <a:solidFill>
                    <a:schemeClr val="tx1"/>
                  </a:solidFill>
                </a:rPr>
                <a:t>ctx.lookup</a:t>
              </a:r>
              <a:r>
                <a:rPr lang="en-US" altLang="ko-KR" sz="1200" dirty="0" smtClean="0">
                  <a:solidFill>
                    <a:schemeClr val="tx1"/>
                  </a:solidFill>
                </a:rPr>
                <a:t>()</a:t>
              </a:r>
              <a:endParaRPr lang="ko-KR" alt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344" name="직사각형 343"/>
            <p:cNvSpPr/>
            <p:nvPr/>
          </p:nvSpPr>
          <p:spPr>
            <a:xfrm>
              <a:off x="755576" y="1386639"/>
              <a:ext cx="1296144" cy="124898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1200" dirty="0" err="1" smtClean="0">
                  <a:solidFill>
                    <a:schemeClr val="tx1"/>
                  </a:solidFill>
                </a:rPr>
                <a:t>ConnectionManager</a:t>
              </a:r>
              <a:endParaRPr lang="ko-KR" altLang="en-US" sz="1200" dirty="0">
                <a:solidFill>
                  <a:schemeClr val="tx1"/>
                </a:solidFill>
              </a:endParaRPr>
            </a:p>
          </p:txBody>
        </p:sp>
      </p:grpSp>
      <p:cxnSp>
        <p:nvCxnSpPr>
          <p:cNvPr id="351" name="직선 화살표 연결선 350"/>
          <p:cNvCxnSpPr>
            <a:endCxn id="343" idx="1"/>
          </p:cNvCxnSpPr>
          <p:nvPr/>
        </p:nvCxnSpPr>
        <p:spPr>
          <a:xfrm flipV="1">
            <a:off x="6876256" y="1875645"/>
            <a:ext cx="200240" cy="41187"/>
          </a:xfrm>
          <a:prstGeom prst="straightConnector1">
            <a:avLst/>
          </a:prstGeom>
          <a:ln w="19050">
            <a:solidFill>
              <a:schemeClr val="tx1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4" name="직선 화살표 연결선 103"/>
          <p:cNvCxnSpPr>
            <a:endCxn id="5" idx="1"/>
          </p:cNvCxnSpPr>
          <p:nvPr/>
        </p:nvCxnSpPr>
        <p:spPr>
          <a:xfrm flipV="1">
            <a:off x="1403648" y="1155604"/>
            <a:ext cx="1071612" cy="3137493"/>
          </a:xfrm>
          <a:prstGeom prst="straightConnector1">
            <a:avLst/>
          </a:prstGeom>
          <a:ln w="19050">
            <a:solidFill>
              <a:schemeClr val="tx1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SpringLogin2</a:t>
            </a:r>
            <a:endParaRPr lang="ko-KR" altLang="en-US" dirty="0"/>
          </a:p>
        </p:txBody>
      </p:sp>
      <p:grpSp>
        <p:nvGrpSpPr>
          <p:cNvPr id="3" name="그룹 7"/>
          <p:cNvGrpSpPr/>
          <p:nvPr/>
        </p:nvGrpSpPr>
        <p:grpSpPr>
          <a:xfrm>
            <a:off x="2475260" y="692696"/>
            <a:ext cx="1656184" cy="623562"/>
            <a:chOff x="755576" y="1386638"/>
            <a:chExt cx="1296144" cy="499590"/>
          </a:xfrm>
        </p:grpSpPr>
        <p:sp>
          <p:nvSpPr>
            <p:cNvPr id="5" name="직사각형 4"/>
            <p:cNvSpPr/>
            <p:nvPr/>
          </p:nvSpPr>
          <p:spPr>
            <a:xfrm>
              <a:off x="755576" y="1628800"/>
              <a:ext cx="1296144" cy="257428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ko-KR" alt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6" name="직사각형 5"/>
            <p:cNvSpPr/>
            <p:nvPr/>
          </p:nvSpPr>
          <p:spPr>
            <a:xfrm>
              <a:off x="755576" y="1386638"/>
              <a:ext cx="1296144" cy="232284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1200" b="1" dirty="0" smtClean="0">
                  <a:solidFill>
                    <a:srgbClr val="0000FF"/>
                  </a:solidFill>
                </a:rPr>
                <a:t>interface </a:t>
              </a:r>
              <a:r>
                <a:rPr lang="en-US" altLang="ko-KR" sz="1200" b="1" dirty="0" err="1" smtClean="0">
                  <a:solidFill>
                    <a:schemeClr val="tx1"/>
                  </a:solidFill>
                </a:rPr>
                <a:t>UserService</a:t>
              </a:r>
              <a:endParaRPr lang="ko-KR" altLang="en-US" sz="1200" dirty="0">
                <a:solidFill>
                  <a:schemeClr val="tx1"/>
                </a:solidFill>
              </a:endParaRPr>
            </a:p>
          </p:txBody>
        </p:sp>
      </p:grpSp>
      <p:cxnSp>
        <p:nvCxnSpPr>
          <p:cNvPr id="11" name="직선 연결선 10"/>
          <p:cNvCxnSpPr>
            <a:stCxn id="5" idx="2"/>
            <a:endCxn id="36" idx="0"/>
          </p:cNvCxnSpPr>
          <p:nvPr/>
        </p:nvCxnSpPr>
        <p:spPr>
          <a:xfrm flipH="1">
            <a:off x="3297064" y="1316258"/>
            <a:ext cx="6288" cy="312542"/>
          </a:xfrm>
          <a:prstGeom prst="line">
            <a:avLst/>
          </a:prstGeom>
          <a:ln w="28575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직선 화살표 연결선 14"/>
          <p:cNvCxnSpPr/>
          <p:nvPr/>
        </p:nvCxnSpPr>
        <p:spPr>
          <a:xfrm>
            <a:off x="1835696" y="4640044"/>
            <a:ext cx="560137" cy="13092"/>
          </a:xfrm>
          <a:prstGeom prst="straightConnector1">
            <a:avLst/>
          </a:prstGeom>
          <a:ln w="19050">
            <a:solidFill>
              <a:schemeClr val="tx1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1979712" y="2708920"/>
            <a:ext cx="43794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200" dirty="0" smtClean="0">
                <a:solidFill>
                  <a:srgbClr val="0000FF"/>
                </a:solidFill>
              </a:rPr>
              <a:t>사용</a:t>
            </a:r>
            <a:r>
              <a:rPr lang="en-US" altLang="ko-KR" sz="1200" dirty="0" smtClean="0">
                <a:solidFill>
                  <a:srgbClr val="0000FF"/>
                </a:solidFill>
              </a:rPr>
              <a:t>  </a:t>
            </a:r>
            <a:endParaRPr lang="ko-KR" altLang="en-US" sz="1200" dirty="0">
              <a:solidFill>
                <a:srgbClr val="0000FF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2051720" y="4365104"/>
            <a:ext cx="34496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200" dirty="0" smtClean="0">
                <a:solidFill>
                  <a:srgbClr val="0000FF"/>
                </a:solidFill>
              </a:rPr>
              <a:t>요청</a:t>
            </a:r>
            <a:endParaRPr lang="en-US" altLang="ko-KR" sz="1200" dirty="0" smtClean="0">
              <a:solidFill>
                <a:srgbClr val="0000FF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4211960" y="4221088"/>
            <a:ext cx="32573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000" dirty="0" smtClean="0">
                <a:solidFill>
                  <a:srgbClr val="0000FF"/>
                </a:solidFill>
              </a:rPr>
              <a:t>등록</a:t>
            </a:r>
            <a:r>
              <a:rPr lang="en-US" altLang="ko-KR" sz="1000" dirty="0" smtClean="0">
                <a:solidFill>
                  <a:srgbClr val="0000FF"/>
                </a:solidFill>
              </a:rPr>
              <a:t> </a:t>
            </a:r>
            <a:endParaRPr lang="ko-KR" altLang="en-US" sz="1000" dirty="0">
              <a:solidFill>
                <a:srgbClr val="0000FF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5828826" y="4210323"/>
            <a:ext cx="39466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000" dirty="0" smtClean="0">
                <a:solidFill>
                  <a:srgbClr val="0000FF"/>
                </a:solidFill>
              </a:rPr>
              <a:t>생성</a:t>
            </a:r>
            <a:r>
              <a:rPr lang="en-US" altLang="ko-KR" sz="1200" dirty="0" smtClean="0">
                <a:solidFill>
                  <a:srgbClr val="0000FF"/>
                </a:solidFill>
              </a:rPr>
              <a:t> </a:t>
            </a:r>
            <a:endParaRPr lang="ko-KR" altLang="en-US" sz="1200" dirty="0">
              <a:solidFill>
                <a:srgbClr val="0000FF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6300192" y="3149476"/>
            <a:ext cx="38824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000" dirty="0" smtClean="0">
                <a:solidFill>
                  <a:srgbClr val="0000FF"/>
                </a:solidFill>
              </a:rPr>
              <a:t>생성</a:t>
            </a:r>
            <a:r>
              <a:rPr lang="en-US" altLang="ko-KR" sz="1000" dirty="0" smtClean="0">
                <a:solidFill>
                  <a:srgbClr val="0000FF"/>
                </a:solidFill>
              </a:rPr>
              <a:t> </a:t>
            </a:r>
            <a:endParaRPr lang="ko-KR" altLang="en-US" sz="1000" dirty="0">
              <a:solidFill>
                <a:srgbClr val="0000FF"/>
              </a:solidFill>
            </a:endParaRPr>
          </a:p>
        </p:txBody>
      </p:sp>
      <p:cxnSp>
        <p:nvCxnSpPr>
          <p:cNvPr id="26" name="직선 화살표 연결선 25"/>
          <p:cNvCxnSpPr/>
          <p:nvPr/>
        </p:nvCxnSpPr>
        <p:spPr>
          <a:xfrm flipV="1">
            <a:off x="4117774" y="4649857"/>
            <a:ext cx="386534" cy="3279"/>
          </a:xfrm>
          <a:prstGeom prst="straightConnector1">
            <a:avLst/>
          </a:prstGeom>
          <a:ln w="19050">
            <a:solidFill>
              <a:schemeClr val="tx1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>
            <a:off x="4067944" y="5085184"/>
            <a:ext cx="48603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000" dirty="0" smtClean="0">
                <a:solidFill>
                  <a:srgbClr val="0000FF"/>
                </a:solidFill>
              </a:rPr>
              <a:t>생성요청</a:t>
            </a:r>
            <a:endParaRPr lang="ko-KR" altLang="en-US" sz="1000" dirty="0">
              <a:solidFill>
                <a:srgbClr val="0000FF"/>
              </a:solidFill>
            </a:endParaRPr>
          </a:p>
        </p:txBody>
      </p:sp>
      <p:sp>
        <p:nvSpPr>
          <p:cNvPr id="28" name="직사각형 27"/>
          <p:cNvSpPr/>
          <p:nvPr/>
        </p:nvSpPr>
        <p:spPr>
          <a:xfrm>
            <a:off x="7596336" y="1340768"/>
            <a:ext cx="576064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sz="1200" dirty="0" smtClean="0">
                <a:solidFill>
                  <a:srgbClr val="0000FF"/>
                </a:solidFill>
              </a:rPr>
              <a:t>Model</a:t>
            </a:r>
            <a:r>
              <a:rPr lang="ko-KR" altLang="en-US" sz="1200" dirty="0" smtClean="0">
                <a:solidFill>
                  <a:srgbClr val="0000FF"/>
                </a:solidFill>
              </a:rPr>
              <a:t> 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7196214" y="3419743"/>
            <a:ext cx="43794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200" dirty="0" smtClean="0">
                <a:solidFill>
                  <a:srgbClr val="0000FF"/>
                </a:solidFill>
              </a:rPr>
              <a:t>사용</a:t>
            </a:r>
            <a:r>
              <a:rPr lang="en-US" altLang="ko-KR" sz="1200" dirty="0" smtClean="0">
                <a:solidFill>
                  <a:srgbClr val="0000FF"/>
                </a:solidFill>
              </a:rPr>
              <a:t>  </a:t>
            </a:r>
            <a:endParaRPr lang="ko-KR" altLang="en-US" sz="1200" dirty="0">
              <a:solidFill>
                <a:srgbClr val="0000FF"/>
              </a:solidFill>
            </a:endParaRPr>
          </a:p>
        </p:txBody>
      </p:sp>
      <p:grpSp>
        <p:nvGrpSpPr>
          <p:cNvPr id="4" name="그룹 57"/>
          <p:cNvGrpSpPr/>
          <p:nvPr/>
        </p:nvGrpSpPr>
        <p:grpSpPr>
          <a:xfrm>
            <a:off x="4525392" y="3356992"/>
            <a:ext cx="4580508" cy="3501008"/>
            <a:chOff x="755576" y="1312894"/>
            <a:chExt cx="1174176" cy="961832"/>
          </a:xfrm>
          <a:solidFill>
            <a:schemeClr val="bg1"/>
          </a:solidFill>
        </p:grpSpPr>
        <p:sp>
          <p:nvSpPr>
            <p:cNvPr id="32" name="직사각형 31"/>
            <p:cNvSpPr/>
            <p:nvPr/>
          </p:nvSpPr>
          <p:spPr>
            <a:xfrm>
              <a:off x="755576" y="1393687"/>
              <a:ext cx="1174176" cy="881039"/>
            </a:xfrm>
            <a:prstGeom prst="rect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altLang="ko-KR" sz="1050" dirty="0" smtClean="0">
                  <a:solidFill>
                    <a:schemeClr val="tx1"/>
                  </a:solidFill>
                </a:rPr>
                <a:t>&lt;bean id=</a:t>
              </a:r>
              <a:r>
                <a:rPr lang="en-US" altLang="ko-KR" sz="1050" i="1" dirty="0" smtClean="0">
                  <a:solidFill>
                    <a:schemeClr val="tx1"/>
                  </a:solidFill>
                </a:rPr>
                <a:t>"</a:t>
              </a:r>
              <a:r>
                <a:rPr lang="en-US" altLang="ko-KR" sz="1050" i="1" dirty="0" err="1" smtClean="0">
                  <a:solidFill>
                    <a:srgbClr val="0000FF"/>
                  </a:solidFill>
                </a:rPr>
                <a:t>userDAO</a:t>
              </a:r>
              <a:r>
                <a:rPr lang="en-US" altLang="ko-KR" sz="1050" i="1" dirty="0" smtClean="0">
                  <a:solidFill>
                    <a:srgbClr val="0000FF"/>
                  </a:solidFill>
                </a:rPr>
                <a:t>"</a:t>
              </a:r>
              <a:r>
                <a:rPr lang="en-US" altLang="ko-KR" sz="1050" i="1" dirty="0" smtClean="0">
                  <a:solidFill>
                    <a:schemeClr val="tx1"/>
                  </a:solidFill>
                </a:rPr>
                <a:t> class=“</a:t>
              </a:r>
              <a:r>
                <a:rPr lang="en-US" altLang="ko-KR" sz="1050" i="1" dirty="0" err="1" smtClean="0">
                  <a:solidFill>
                    <a:schemeClr val="tx1"/>
                  </a:solidFill>
                </a:rPr>
                <a:t>MySQLUserDAO</a:t>
              </a:r>
              <a:r>
                <a:rPr lang="en-US" altLang="ko-KR" sz="1050" i="1" dirty="0" smtClean="0">
                  <a:solidFill>
                    <a:schemeClr val="tx1"/>
                  </a:solidFill>
                </a:rPr>
                <a:t>"&gt;</a:t>
              </a:r>
            </a:p>
            <a:p>
              <a:r>
                <a:rPr lang="en-US" altLang="ko-KR" sz="1050" dirty="0" smtClean="0">
                  <a:solidFill>
                    <a:schemeClr val="tx1"/>
                  </a:solidFill>
                </a:rPr>
                <a:t>   &lt;property name=</a:t>
              </a:r>
              <a:r>
                <a:rPr lang="en-US" altLang="ko-KR" sz="1050" i="1" dirty="0" smtClean="0">
                  <a:solidFill>
                    <a:schemeClr val="tx1"/>
                  </a:solidFill>
                </a:rPr>
                <a:t>"</a:t>
              </a:r>
              <a:r>
                <a:rPr lang="en-US" altLang="ko-KR" sz="1050" i="1" dirty="0" err="1" smtClean="0">
                  <a:solidFill>
                    <a:schemeClr val="tx1"/>
                  </a:solidFill>
                </a:rPr>
                <a:t>dataSource</a:t>
              </a:r>
              <a:r>
                <a:rPr lang="en-US" altLang="ko-KR" sz="1050" i="1" dirty="0" smtClean="0">
                  <a:solidFill>
                    <a:schemeClr val="tx1"/>
                  </a:solidFill>
                </a:rPr>
                <a:t>“&gt;</a:t>
              </a:r>
              <a:r>
                <a:rPr lang="en-US" altLang="ko-KR" sz="1050" dirty="0" smtClean="0">
                  <a:solidFill>
                    <a:schemeClr val="tx1"/>
                  </a:solidFill>
                </a:rPr>
                <a:t>&lt;ref local=</a:t>
              </a:r>
              <a:r>
                <a:rPr lang="en-US" altLang="ko-KR" sz="1050" i="1" dirty="0" smtClean="0">
                  <a:solidFill>
                    <a:schemeClr val="tx1"/>
                  </a:solidFill>
                </a:rPr>
                <a:t>"</a:t>
              </a:r>
              <a:r>
                <a:rPr lang="en-US" altLang="ko-KR" sz="1050" i="1" dirty="0" err="1" smtClean="0">
                  <a:solidFill>
                    <a:srgbClr val="0000FF"/>
                  </a:solidFill>
                </a:rPr>
                <a:t>dataSource</a:t>
              </a:r>
              <a:r>
                <a:rPr lang="en-US" altLang="ko-KR" sz="1050" i="1" dirty="0" smtClean="0">
                  <a:solidFill>
                    <a:schemeClr val="tx1"/>
                  </a:solidFill>
                </a:rPr>
                <a:t>"/&gt;</a:t>
              </a:r>
              <a:r>
                <a:rPr lang="en-US" altLang="ko-KR" sz="1050" dirty="0" smtClean="0">
                  <a:solidFill>
                    <a:schemeClr val="tx1"/>
                  </a:solidFill>
                </a:rPr>
                <a:t>&lt;/property&gt;</a:t>
              </a:r>
            </a:p>
            <a:p>
              <a:r>
                <a:rPr lang="en-US" altLang="ko-KR" sz="1050" dirty="0" smtClean="0">
                  <a:solidFill>
                    <a:schemeClr val="tx1"/>
                  </a:solidFill>
                </a:rPr>
                <a:t>&lt;/bean&gt;</a:t>
              </a:r>
            </a:p>
            <a:p>
              <a:r>
                <a:rPr lang="en-US" altLang="ko-KR" sz="1050" dirty="0" smtClean="0">
                  <a:solidFill>
                    <a:schemeClr val="tx1"/>
                  </a:solidFill>
                </a:rPr>
                <a:t>&lt;bean id=</a:t>
              </a:r>
              <a:r>
                <a:rPr lang="en-US" altLang="ko-KR" sz="1050" i="1" dirty="0" smtClean="0">
                  <a:solidFill>
                    <a:schemeClr val="tx1"/>
                  </a:solidFill>
                </a:rPr>
                <a:t>"</a:t>
              </a:r>
              <a:r>
                <a:rPr lang="en-US" altLang="ko-KR" sz="1050" i="1" dirty="0" err="1" smtClean="0">
                  <a:solidFill>
                    <a:srgbClr val="0000FF"/>
                  </a:solidFill>
                </a:rPr>
                <a:t>userService</a:t>
              </a:r>
              <a:r>
                <a:rPr lang="en-US" altLang="ko-KR" sz="1050" i="1" dirty="0" smtClean="0">
                  <a:solidFill>
                    <a:schemeClr val="tx1"/>
                  </a:solidFill>
                </a:rPr>
                <a:t>"  class=“</a:t>
              </a:r>
              <a:r>
                <a:rPr lang="en-US" altLang="ko-KR" sz="1050" i="1" dirty="0" err="1" smtClean="0">
                  <a:solidFill>
                    <a:schemeClr val="tx1"/>
                  </a:solidFill>
                </a:rPr>
                <a:t>UserServiceImpl</a:t>
              </a:r>
              <a:r>
                <a:rPr lang="en-US" altLang="ko-KR" sz="1050" i="1" dirty="0" smtClean="0">
                  <a:solidFill>
                    <a:schemeClr val="tx1"/>
                  </a:solidFill>
                </a:rPr>
                <a:t>"&gt;</a:t>
              </a:r>
            </a:p>
            <a:p>
              <a:r>
                <a:rPr lang="en-US" altLang="ko-KR" sz="1050" dirty="0" smtClean="0">
                  <a:solidFill>
                    <a:schemeClr val="tx1"/>
                  </a:solidFill>
                </a:rPr>
                <a:t>   &lt;property name=</a:t>
              </a:r>
              <a:r>
                <a:rPr lang="en-US" altLang="ko-KR" sz="1050" i="1" dirty="0" smtClean="0">
                  <a:solidFill>
                    <a:schemeClr val="tx1"/>
                  </a:solidFill>
                </a:rPr>
                <a:t>"</a:t>
              </a:r>
              <a:r>
                <a:rPr lang="en-US" altLang="ko-KR" sz="1050" i="1" dirty="0" err="1" smtClean="0">
                  <a:solidFill>
                    <a:schemeClr val="tx1"/>
                  </a:solidFill>
                </a:rPr>
                <a:t>userDAO</a:t>
              </a:r>
              <a:r>
                <a:rPr lang="en-US" altLang="ko-KR" sz="1050" i="1" dirty="0" smtClean="0">
                  <a:solidFill>
                    <a:schemeClr val="tx1"/>
                  </a:solidFill>
                </a:rPr>
                <a:t>“&gt;</a:t>
              </a:r>
              <a:r>
                <a:rPr lang="en-US" altLang="ko-KR" sz="1050" dirty="0" smtClean="0">
                  <a:solidFill>
                    <a:schemeClr val="tx1"/>
                  </a:solidFill>
                </a:rPr>
                <a:t>&lt;ref local=</a:t>
              </a:r>
              <a:r>
                <a:rPr lang="en-US" altLang="ko-KR" sz="1050" i="1" dirty="0" smtClean="0">
                  <a:solidFill>
                    <a:schemeClr val="tx1"/>
                  </a:solidFill>
                </a:rPr>
                <a:t>"</a:t>
              </a:r>
              <a:r>
                <a:rPr lang="en-US" altLang="ko-KR" sz="1050" i="1" dirty="0" err="1" smtClean="0">
                  <a:solidFill>
                    <a:srgbClr val="0000FF"/>
                  </a:solidFill>
                </a:rPr>
                <a:t>userDAO</a:t>
              </a:r>
              <a:r>
                <a:rPr lang="en-US" altLang="ko-KR" sz="1050" i="1" dirty="0" smtClean="0">
                  <a:solidFill>
                    <a:srgbClr val="0000FF"/>
                  </a:solidFill>
                </a:rPr>
                <a:t>"</a:t>
              </a:r>
              <a:r>
                <a:rPr lang="en-US" altLang="ko-KR" sz="1050" i="1" dirty="0" smtClean="0">
                  <a:solidFill>
                    <a:schemeClr val="tx1"/>
                  </a:solidFill>
                </a:rPr>
                <a:t>/&gt;</a:t>
              </a:r>
              <a:r>
                <a:rPr lang="en-US" altLang="ko-KR" sz="1050" dirty="0" smtClean="0">
                  <a:solidFill>
                    <a:schemeClr val="tx1"/>
                  </a:solidFill>
                </a:rPr>
                <a:t>&lt;/property&gt;</a:t>
              </a:r>
            </a:p>
            <a:p>
              <a:r>
                <a:rPr lang="en-US" altLang="ko-KR" sz="1050" dirty="0" smtClean="0">
                  <a:solidFill>
                    <a:schemeClr val="tx1"/>
                  </a:solidFill>
                </a:rPr>
                <a:t>   &lt;property name=</a:t>
              </a:r>
              <a:r>
                <a:rPr lang="en-US" altLang="ko-KR" sz="1050" i="1" dirty="0" smtClean="0">
                  <a:solidFill>
                    <a:schemeClr val="tx1"/>
                  </a:solidFill>
                </a:rPr>
                <a:t>"</a:t>
              </a:r>
              <a:r>
                <a:rPr lang="en-US" altLang="ko-KR" sz="1050" i="1" dirty="0" err="1" smtClean="0">
                  <a:solidFill>
                    <a:schemeClr val="tx1"/>
                  </a:solidFill>
                </a:rPr>
                <a:t>mailSender</a:t>
              </a:r>
              <a:r>
                <a:rPr lang="en-US" altLang="ko-KR" sz="1050" i="1" dirty="0" smtClean="0">
                  <a:solidFill>
                    <a:schemeClr val="tx1"/>
                  </a:solidFill>
                </a:rPr>
                <a:t>“&gt;</a:t>
              </a:r>
              <a:r>
                <a:rPr lang="en-US" altLang="ko-KR" sz="1050" dirty="0" smtClean="0">
                  <a:solidFill>
                    <a:schemeClr val="tx1"/>
                  </a:solidFill>
                </a:rPr>
                <a:t>&lt;ref local=</a:t>
              </a:r>
              <a:r>
                <a:rPr lang="en-US" altLang="ko-KR" sz="1050" i="1" dirty="0" smtClean="0">
                  <a:solidFill>
                    <a:schemeClr val="tx1"/>
                  </a:solidFill>
                </a:rPr>
                <a:t>"</a:t>
              </a:r>
              <a:r>
                <a:rPr lang="en-US" altLang="ko-KR" sz="1050" i="1" dirty="0" err="1" smtClean="0">
                  <a:solidFill>
                    <a:schemeClr val="tx1"/>
                  </a:solidFill>
                </a:rPr>
                <a:t>mailSender</a:t>
              </a:r>
              <a:r>
                <a:rPr lang="en-US" altLang="ko-KR" sz="1050" i="1" dirty="0" smtClean="0">
                  <a:solidFill>
                    <a:schemeClr val="tx1"/>
                  </a:solidFill>
                </a:rPr>
                <a:t>"/&gt;</a:t>
              </a:r>
              <a:r>
                <a:rPr lang="en-US" altLang="ko-KR" sz="1050" dirty="0" smtClean="0">
                  <a:solidFill>
                    <a:schemeClr val="tx1"/>
                  </a:solidFill>
                </a:rPr>
                <a:t>&lt;/property&gt;</a:t>
              </a:r>
            </a:p>
            <a:p>
              <a:r>
                <a:rPr lang="en-US" altLang="ko-KR" sz="1050" dirty="0" smtClean="0">
                  <a:solidFill>
                    <a:schemeClr val="tx1"/>
                  </a:solidFill>
                </a:rPr>
                <a:t>&lt;/bean&gt;</a:t>
              </a:r>
            </a:p>
            <a:p>
              <a:r>
                <a:rPr lang="en-US" altLang="ko-KR" sz="1050" dirty="0" smtClean="0">
                  <a:solidFill>
                    <a:schemeClr val="tx1"/>
                  </a:solidFill>
                </a:rPr>
                <a:t>&lt;bean id=</a:t>
              </a:r>
              <a:r>
                <a:rPr lang="en-US" altLang="ko-KR" sz="1050" i="1" dirty="0" smtClean="0">
                  <a:solidFill>
                    <a:schemeClr val="tx1"/>
                  </a:solidFill>
                </a:rPr>
                <a:t>"</a:t>
              </a:r>
              <a:r>
                <a:rPr lang="en-US" altLang="ko-KR" sz="1050" i="1" dirty="0" err="1" smtClean="0">
                  <a:solidFill>
                    <a:schemeClr val="tx1"/>
                  </a:solidFill>
                </a:rPr>
                <a:t>mailSender</a:t>
              </a:r>
              <a:r>
                <a:rPr lang="en-US" altLang="ko-KR" sz="1050" i="1" dirty="0" smtClean="0">
                  <a:solidFill>
                    <a:schemeClr val="tx1"/>
                  </a:solidFill>
                </a:rPr>
                <a:t>“  </a:t>
              </a:r>
              <a:r>
                <a:rPr lang="en-US" altLang="ko-KR" sz="1050" dirty="0" smtClean="0">
                  <a:solidFill>
                    <a:schemeClr val="tx1"/>
                  </a:solidFill>
                </a:rPr>
                <a:t>class=</a:t>
              </a:r>
              <a:r>
                <a:rPr lang="en-US" altLang="ko-KR" sz="1050" i="1" dirty="0" smtClean="0">
                  <a:solidFill>
                    <a:schemeClr val="tx1"/>
                  </a:solidFill>
                </a:rPr>
                <a:t>“</a:t>
              </a:r>
              <a:r>
                <a:rPr lang="en-US" altLang="ko-KR" sz="1050" i="1" dirty="0" err="1" smtClean="0">
                  <a:solidFill>
                    <a:schemeClr val="tx1"/>
                  </a:solidFill>
                </a:rPr>
                <a:t>xceptionMailSender</a:t>
              </a:r>
              <a:r>
                <a:rPr lang="en-US" altLang="ko-KR" sz="1050" i="1" dirty="0" smtClean="0">
                  <a:solidFill>
                    <a:schemeClr val="tx1"/>
                  </a:solidFill>
                </a:rPr>
                <a:t>"&gt;</a:t>
              </a:r>
            </a:p>
            <a:p>
              <a:r>
                <a:rPr lang="en-US" altLang="ko-KR" sz="1050" dirty="0" smtClean="0">
                  <a:solidFill>
                    <a:schemeClr val="tx1"/>
                  </a:solidFill>
                </a:rPr>
                <a:t>   &lt;property name=</a:t>
              </a:r>
              <a:r>
                <a:rPr lang="en-US" altLang="ko-KR" sz="1050" i="1" dirty="0" smtClean="0">
                  <a:solidFill>
                    <a:schemeClr val="tx1"/>
                  </a:solidFill>
                </a:rPr>
                <a:t>"sender"&gt; </a:t>
              </a:r>
              <a:r>
                <a:rPr lang="en-US" altLang="ko-KR" sz="1050" dirty="0" smtClean="0">
                  <a:solidFill>
                    <a:schemeClr val="tx1"/>
                  </a:solidFill>
                </a:rPr>
                <a:t>&lt;ref local=</a:t>
              </a:r>
              <a:r>
                <a:rPr lang="en-US" altLang="ko-KR" sz="1050" i="1" dirty="0" smtClean="0">
                  <a:solidFill>
                    <a:schemeClr val="tx1"/>
                  </a:solidFill>
                </a:rPr>
                <a:t>"sender"/&gt;</a:t>
              </a:r>
              <a:r>
                <a:rPr lang="en-US" altLang="ko-KR" sz="1050" dirty="0" smtClean="0">
                  <a:solidFill>
                    <a:schemeClr val="tx1"/>
                  </a:solidFill>
                </a:rPr>
                <a:t>&lt;/property&gt;</a:t>
              </a:r>
            </a:p>
            <a:p>
              <a:r>
                <a:rPr lang="en-US" altLang="ko-KR" sz="1050" dirty="0" smtClean="0">
                  <a:solidFill>
                    <a:schemeClr val="tx1"/>
                  </a:solidFill>
                </a:rPr>
                <a:t>   &lt;property name=</a:t>
              </a:r>
              <a:r>
                <a:rPr lang="en-US" altLang="ko-KR" sz="1050" i="1" dirty="0" smtClean="0">
                  <a:solidFill>
                    <a:schemeClr val="tx1"/>
                  </a:solidFill>
                </a:rPr>
                <a:t>"to“&gt;</a:t>
              </a:r>
              <a:r>
                <a:rPr lang="en-US" altLang="ko-KR" sz="1050" dirty="0" smtClean="0">
                  <a:solidFill>
                    <a:schemeClr val="tx1"/>
                  </a:solidFill>
                </a:rPr>
                <a:t>&lt;value&gt;</a:t>
              </a:r>
              <a:r>
                <a:rPr lang="en-US" altLang="ko-KR" sz="1050" u="sng" dirty="0" smtClean="0">
                  <a:solidFill>
                    <a:schemeClr val="tx1"/>
                  </a:solidFill>
                </a:rPr>
                <a:t>javajigi@gmail.com&lt;/value&gt;</a:t>
              </a:r>
              <a:r>
                <a:rPr lang="en-US" altLang="ko-KR" sz="1050" dirty="0" smtClean="0">
                  <a:solidFill>
                    <a:schemeClr val="tx1"/>
                  </a:solidFill>
                </a:rPr>
                <a:t>&lt;/property&gt;</a:t>
              </a:r>
            </a:p>
            <a:p>
              <a:r>
                <a:rPr lang="en-US" altLang="ko-KR" sz="1050" dirty="0" smtClean="0">
                  <a:solidFill>
                    <a:schemeClr val="tx1"/>
                  </a:solidFill>
                </a:rPr>
                <a:t>   &lt;property name=</a:t>
              </a:r>
              <a:r>
                <a:rPr lang="en-US" altLang="ko-KR" sz="1050" i="1" dirty="0" smtClean="0">
                  <a:solidFill>
                    <a:schemeClr val="tx1"/>
                  </a:solidFill>
                </a:rPr>
                <a:t>"from“&gt;</a:t>
              </a:r>
              <a:r>
                <a:rPr lang="en-US" altLang="ko-KR" sz="1050" dirty="0" smtClean="0">
                  <a:solidFill>
                    <a:schemeClr val="tx1"/>
                  </a:solidFill>
                </a:rPr>
                <a:t>&lt;value&gt;</a:t>
              </a:r>
              <a:r>
                <a:rPr lang="en-US" altLang="ko-KR" sz="1050" u="sng" dirty="0" smtClean="0">
                  <a:solidFill>
                    <a:schemeClr val="tx1"/>
                  </a:solidFill>
                </a:rPr>
                <a:t>javajigi@javajigi.net&lt;/value&gt;</a:t>
              </a:r>
              <a:r>
                <a:rPr lang="en-US" altLang="ko-KR" sz="1050" dirty="0" smtClean="0">
                  <a:solidFill>
                    <a:schemeClr val="tx1"/>
                  </a:solidFill>
                </a:rPr>
                <a:t>&lt;/property&gt;</a:t>
              </a:r>
            </a:p>
            <a:p>
              <a:r>
                <a:rPr lang="en-US" altLang="ko-KR" sz="1050" dirty="0" smtClean="0">
                  <a:solidFill>
                    <a:schemeClr val="tx1"/>
                  </a:solidFill>
                </a:rPr>
                <a:t>   &lt;property name=</a:t>
              </a:r>
              <a:r>
                <a:rPr lang="en-US" altLang="ko-KR" sz="1050" i="1" dirty="0" smtClean="0">
                  <a:solidFill>
                    <a:schemeClr val="tx1"/>
                  </a:solidFill>
                </a:rPr>
                <a:t>"</a:t>
              </a:r>
              <a:r>
                <a:rPr lang="en-US" altLang="ko-KR" sz="1050" i="1" dirty="0" err="1" smtClean="0">
                  <a:solidFill>
                    <a:schemeClr val="tx1"/>
                  </a:solidFill>
                </a:rPr>
                <a:t>messageSourceAccessor</a:t>
              </a:r>
              <a:r>
                <a:rPr lang="en-US" altLang="ko-KR" sz="1050" i="1" dirty="0" smtClean="0">
                  <a:solidFill>
                    <a:schemeClr val="tx1"/>
                  </a:solidFill>
                </a:rPr>
                <a:t>“&gt;</a:t>
              </a:r>
              <a:r>
                <a:rPr lang="en-US" altLang="ko-KR" sz="1050" dirty="0" smtClean="0">
                  <a:solidFill>
                    <a:schemeClr val="tx1"/>
                  </a:solidFill>
                </a:rPr>
                <a:t>&lt;ref local=</a:t>
              </a:r>
              <a:r>
                <a:rPr lang="en-US" altLang="ko-KR" sz="1050" i="1" dirty="0" smtClean="0">
                  <a:solidFill>
                    <a:schemeClr val="tx1"/>
                  </a:solidFill>
                </a:rPr>
                <a:t>"</a:t>
              </a:r>
              <a:r>
                <a:rPr lang="en-US" altLang="ko-KR" sz="1050" i="1" dirty="0" err="1" smtClean="0">
                  <a:solidFill>
                    <a:schemeClr val="tx1"/>
                  </a:solidFill>
                </a:rPr>
                <a:t>messageSourceAccessor</a:t>
              </a:r>
              <a:r>
                <a:rPr lang="en-US" altLang="ko-KR" sz="1050" i="1" dirty="0" smtClean="0">
                  <a:solidFill>
                    <a:schemeClr val="tx1"/>
                  </a:solidFill>
                </a:rPr>
                <a:t>"/&gt; </a:t>
              </a:r>
              <a:r>
                <a:rPr lang="en-US" altLang="ko-KR" sz="1050" dirty="0" smtClean="0">
                  <a:solidFill>
                    <a:schemeClr val="tx1"/>
                  </a:solidFill>
                </a:rPr>
                <a:t>&lt;/property&gt;</a:t>
              </a:r>
            </a:p>
            <a:p>
              <a:r>
                <a:rPr lang="en-US" altLang="ko-KR" sz="1050" dirty="0" smtClean="0">
                  <a:solidFill>
                    <a:schemeClr val="tx1"/>
                  </a:solidFill>
                </a:rPr>
                <a:t>&lt;/bean&gt;</a:t>
              </a:r>
            </a:p>
            <a:p>
              <a:r>
                <a:rPr lang="en-US" altLang="ko-KR" sz="1050" dirty="0" smtClean="0">
                  <a:solidFill>
                    <a:schemeClr val="tx1"/>
                  </a:solidFill>
                </a:rPr>
                <a:t>&lt;&lt;bean id=</a:t>
              </a:r>
              <a:r>
                <a:rPr lang="en-US" altLang="ko-KR" sz="1050" i="1" dirty="0" smtClean="0">
                  <a:solidFill>
                    <a:schemeClr val="tx1"/>
                  </a:solidFill>
                </a:rPr>
                <a:t>"</a:t>
              </a:r>
              <a:r>
                <a:rPr lang="en-US" altLang="ko-KR" sz="1050" i="1" dirty="0" err="1" smtClean="0">
                  <a:solidFill>
                    <a:srgbClr val="0000FF"/>
                  </a:solidFill>
                </a:rPr>
                <a:t>dataSource</a:t>
              </a:r>
              <a:r>
                <a:rPr lang="en-US" altLang="ko-KR" sz="1050" i="1" dirty="0" smtClean="0">
                  <a:solidFill>
                    <a:schemeClr val="tx1"/>
                  </a:solidFill>
                </a:rPr>
                <a:t>" class="</a:t>
              </a:r>
              <a:r>
                <a:rPr lang="en-US" altLang="ko-KR" sz="1050" i="1" dirty="0" err="1" smtClean="0">
                  <a:solidFill>
                    <a:schemeClr val="tx1"/>
                  </a:solidFill>
                </a:rPr>
                <a:t>org.apache.commons.dbcp.BasicDataSource</a:t>
              </a:r>
              <a:r>
                <a:rPr lang="en-US" altLang="ko-KR" sz="1050" i="1" dirty="0" smtClean="0">
                  <a:solidFill>
                    <a:schemeClr val="tx1"/>
                  </a:solidFill>
                </a:rPr>
                <a:t>" destroy-method="close"&gt;</a:t>
              </a:r>
            </a:p>
            <a:p>
              <a:r>
                <a:rPr lang="en-US" altLang="ko-KR" sz="1050" dirty="0" smtClean="0">
                  <a:solidFill>
                    <a:schemeClr val="tx1"/>
                  </a:solidFill>
                </a:rPr>
                <a:t>&lt;property name=</a:t>
              </a:r>
              <a:r>
                <a:rPr lang="en-US" altLang="ko-KR" sz="1050" i="1" dirty="0" smtClean="0">
                  <a:solidFill>
                    <a:schemeClr val="tx1"/>
                  </a:solidFill>
                </a:rPr>
                <a:t>"</a:t>
              </a:r>
              <a:r>
                <a:rPr lang="en-US" altLang="ko-KR" sz="1050" i="1" dirty="0" err="1" smtClean="0">
                  <a:solidFill>
                    <a:schemeClr val="tx1"/>
                  </a:solidFill>
                </a:rPr>
                <a:t>driverClassName</a:t>
              </a:r>
              <a:r>
                <a:rPr lang="en-US" altLang="ko-KR" sz="1050" i="1" dirty="0" smtClean="0">
                  <a:solidFill>
                    <a:schemeClr val="tx1"/>
                  </a:solidFill>
                </a:rPr>
                <a:t>“&gt;</a:t>
              </a:r>
              <a:r>
                <a:rPr lang="en-US" altLang="ko-KR" sz="1050" dirty="0" smtClean="0">
                  <a:solidFill>
                    <a:schemeClr val="tx1"/>
                  </a:solidFill>
                </a:rPr>
                <a:t>&lt;value&gt;</a:t>
              </a:r>
              <a:r>
                <a:rPr lang="en-US" altLang="ko-KR" sz="1050" dirty="0" err="1" smtClean="0">
                  <a:solidFill>
                    <a:schemeClr val="tx1"/>
                  </a:solidFill>
                </a:rPr>
                <a:t>com.mysql.jdbc.Driver</a:t>
              </a:r>
              <a:r>
                <a:rPr lang="en-US" altLang="ko-KR" sz="1050" dirty="0" smtClean="0">
                  <a:solidFill>
                    <a:schemeClr val="tx1"/>
                  </a:solidFill>
                </a:rPr>
                <a:t>&lt;/value&gt;</a:t>
              </a:r>
            </a:p>
            <a:p>
              <a:r>
                <a:rPr lang="en-US" altLang="ko-KR" sz="1050" dirty="0" smtClean="0">
                  <a:solidFill>
                    <a:schemeClr val="tx1"/>
                  </a:solidFill>
                </a:rPr>
                <a:t>&lt;/property&gt; …</a:t>
              </a:r>
            </a:p>
            <a:p>
              <a:r>
                <a:rPr lang="en-US" altLang="ko-KR" sz="1050" dirty="0" smtClean="0">
                  <a:solidFill>
                    <a:schemeClr val="tx1"/>
                  </a:solidFill>
                </a:rPr>
                <a:t>&lt;/bean&gt;</a:t>
              </a:r>
              <a:endParaRPr lang="ko-KR" altLang="en-US" sz="1050" dirty="0" smtClean="0">
                <a:solidFill>
                  <a:schemeClr val="tx1"/>
                </a:solidFill>
              </a:endParaRPr>
            </a:p>
            <a:p>
              <a:endParaRPr lang="ko-KR" altLang="en-US" sz="1050" dirty="0">
                <a:solidFill>
                  <a:schemeClr val="tx1"/>
                </a:solidFill>
              </a:endParaRPr>
            </a:p>
          </p:txBody>
        </p:sp>
        <p:sp>
          <p:nvSpPr>
            <p:cNvPr id="33" name="직사각형 32"/>
            <p:cNvSpPr/>
            <p:nvPr/>
          </p:nvSpPr>
          <p:spPr>
            <a:xfrm>
              <a:off x="755576" y="1312894"/>
              <a:ext cx="1174176" cy="80793"/>
            </a:xfrm>
            <a:prstGeom prst="rect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1200" dirty="0" smtClean="0">
                  <a:solidFill>
                    <a:schemeClr val="tx1"/>
                  </a:solidFill>
                </a:rPr>
                <a:t>applicationContext.xml</a:t>
              </a:r>
              <a:endParaRPr lang="ko-KR" altLang="en-US" sz="12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7" name="그룹 18"/>
          <p:cNvGrpSpPr/>
          <p:nvPr/>
        </p:nvGrpSpPr>
        <p:grpSpPr>
          <a:xfrm>
            <a:off x="2504976" y="1628800"/>
            <a:ext cx="1584176" cy="2304256"/>
            <a:chOff x="755576" y="1370966"/>
            <a:chExt cx="1296145" cy="1044896"/>
          </a:xfrm>
        </p:grpSpPr>
        <p:sp>
          <p:nvSpPr>
            <p:cNvPr id="35" name="직사각형 34"/>
            <p:cNvSpPr/>
            <p:nvPr/>
          </p:nvSpPr>
          <p:spPr>
            <a:xfrm>
              <a:off x="755576" y="1632190"/>
              <a:ext cx="1296144" cy="783672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altLang="ko-KR" sz="1050" dirty="0" err="1" smtClean="0">
                  <a:solidFill>
                    <a:schemeClr val="tx1"/>
                  </a:solidFill>
                </a:rPr>
                <a:t>setUserDAO</a:t>
              </a:r>
              <a:r>
                <a:rPr lang="en-US" altLang="ko-KR" sz="1050" dirty="0" smtClean="0">
                  <a:solidFill>
                    <a:schemeClr val="tx1"/>
                  </a:solidFill>
                </a:rPr>
                <a:t>()</a:t>
              </a:r>
            </a:p>
            <a:p>
              <a:r>
                <a:rPr lang="en-US" altLang="ko-KR" sz="1050" dirty="0" err="1" smtClean="0">
                  <a:solidFill>
                    <a:schemeClr val="tx1"/>
                  </a:solidFill>
                </a:rPr>
                <a:t>setMailSender</a:t>
              </a:r>
              <a:r>
                <a:rPr lang="en-US" altLang="ko-KR" sz="1050" dirty="0" smtClean="0">
                  <a:solidFill>
                    <a:schemeClr val="tx1"/>
                  </a:solidFill>
                </a:rPr>
                <a:t>()</a:t>
              </a:r>
            </a:p>
            <a:p>
              <a:r>
                <a:rPr lang="en-US" altLang="ko-KR" sz="1050" dirty="0" err="1" smtClean="0">
                  <a:solidFill>
                    <a:schemeClr val="tx1"/>
                  </a:solidFill>
                </a:rPr>
                <a:t>setApplicationContext</a:t>
              </a:r>
              <a:r>
                <a:rPr lang="en-US" altLang="ko-KR" sz="1050" dirty="0" smtClean="0">
                  <a:solidFill>
                    <a:schemeClr val="tx1"/>
                  </a:solidFill>
                </a:rPr>
                <a:t>()</a:t>
              </a:r>
            </a:p>
            <a:p>
              <a:endParaRPr lang="en-US" altLang="ko-KR" sz="1050" dirty="0" smtClean="0">
                <a:solidFill>
                  <a:schemeClr val="tx1"/>
                </a:solidFill>
              </a:endParaRPr>
            </a:p>
            <a:p>
              <a:r>
                <a:rPr lang="en-US" altLang="ko-KR" sz="1050" dirty="0" err="1" smtClean="0">
                  <a:solidFill>
                    <a:schemeClr val="tx1"/>
                  </a:solidFill>
                </a:rPr>
                <a:t>addUser</a:t>
              </a:r>
              <a:r>
                <a:rPr lang="en-US" altLang="ko-KR" sz="1050" dirty="0" smtClean="0">
                  <a:solidFill>
                    <a:schemeClr val="tx1"/>
                  </a:solidFill>
                </a:rPr>
                <a:t>()</a:t>
              </a:r>
            </a:p>
            <a:p>
              <a:r>
                <a:rPr lang="en-US" altLang="ko-KR" sz="1050" dirty="0" err="1" smtClean="0">
                  <a:solidFill>
                    <a:schemeClr val="tx1"/>
                  </a:solidFill>
                </a:rPr>
                <a:t>updateUser</a:t>
              </a:r>
              <a:r>
                <a:rPr lang="en-US" altLang="ko-KR" sz="1050" dirty="0" smtClean="0">
                  <a:solidFill>
                    <a:schemeClr val="tx1"/>
                  </a:solidFill>
                </a:rPr>
                <a:t>()</a:t>
              </a:r>
            </a:p>
            <a:p>
              <a:r>
                <a:rPr lang="en-US" altLang="ko-KR" sz="1200" dirty="0" err="1" smtClean="0">
                  <a:solidFill>
                    <a:schemeClr val="tx1"/>
                  </a:solidFill>
                </a:rPr>
                <a:t>removeUser</a:t>
              </a:r>
              <a:r>
                <a:rPr lang="en-US" altLang="ko-KR" sz="1200" dirty="0" smtClean="0">
                  <a:solidFill>
                    <a:schemeClr val="tx1"/>
                  </a:solidFill>
                </a:rPr>
                <a:t>()</a:t>
              </a:r>
            </a:p>
            <a:p>
              <a:r>
                <a:rPr lang="en-US" altLang="ko-KR" sz="1200" dirty="0" err="1" smtClean="0">
                  <a:solidFill>
                    <a:schemeClr val="tx1"/>
                  </a:solidFill>
                </a:rPr>
                <a:t>findUser</a:t>
              </a:r>
              <a:r>
                <a:rPr lang="en-US" altLang="ko-KR" sz="1200" dirty="0" smtClean="0">
                  <a:solidFill>
                    <a:schemeClr val="tx1"/>
                  </a:solidFill>
                </a:rPr>
                <a:t>()</a:t>
              </a:r>
            </a:p>
            <a:p>
              <a:r>
                <a:rPr lang="en-US" altLang="ko-KR" sz="1200" dirty="0" err="1" smtClean="0">
                  <a:solidFill>
                    <a:schemeClr val="tx1"/>
                  </a:solidFill>
                </a:rPr>
                <a:t>findUserList</a:t>
              </a:r>
              <a:r>
                <a:rPr lang="en-US" altLang="ko-KR" sz="1200" dirty="0" smtClean="0">
                  <a:solidFill>
                    <a:schemeClr val="tx1"/>
                  </a:solidFill>
                </a:rPr>
                <a:t>()</a:t>
              </a:r>
            </a:p>
            <a:p>
              <a:r>
                <a:rPr lang="en-US" altLang="ko-KR" sz="1200" dirty="0" smtClean="0">
                  <a:solidFill>
                    <a:schemeClr val="tx1"/>
                  </a:solidFill>
                </a:rPr>
                <a:t>login()</a:t>
              </a:r>
              <a:endParaRPr lang="ko-KR" alt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36" name="직사각형 35"/>
            <p:cNvSpPr/>
            <p:nvPr/>
          </p:nvSpPr>
          <p:spPr>
            <a:xfrm>
              <a:off x="755576" y="1370966"/>
              <a:ext cx="1296144" cy="130612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1200" dirty="0" err="1" smtClean="0">
                  <a:solidFill>
                    <a:schemeClr val="tx1"/>
                  </a:solidFill>
                </a:rPr>
                <a:t>UserServiceImpl</a:t>
              </a:r>
              <a:endParaRPr lang="ko-KR" alt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37" name="직사각형 36"/>
            <p:cNvSpPr/>
            <p:nvPr/>
          </p:nvSpPr>
          <p:spPr>
            <a:xfrm>
              <a:off x="755576" y="1501578"/>
              <a:ext cx="1296145" cy="130612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1200" i="1" dirty="0" smtClean="0">
                  <a:solidFill>
                    <a:schemeClr val="tx1"/>
                  </a:solidFill>
                </a:rPr>
                <a:t>logger</a:t>
              </a:r>
              <a:r>
                <a:rPr lang="en-US" altLang="ko-KR" sz="1200" dirty="0" smtClean="0">
                  <a:solidFill>
                    <a:schemeClr val="tx1"/>
                  </a:solidFill>
                </a:rPr>
                <a:t> ,</a:t>
              </a:r>
              <a:r>
                <a:rPr lang="en-US" altLang="ko-KR" sz="1200" dirty="0" smtClean="0"/>
                <a:t> </a:t>
              </a:r>
              <a:r>
                <a:rPr lang="en-US" altLang="ko-KR" sz="1200" dirty="0" err="1" smtClean="0">
                  <a:solidFill>
                    <a:schemeClr val="tx1"/>
                  </a:solidFill>
                </a:rPr>
                <a:t>userDAO</a:t>
              </a:r>
              <a:endParaRPr lang="ko-KR" altLang="en-US" sz="12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8" name="그룹 10"/>
          <p:cNvGrpSpPr/>
          <p:nvPr/>
        </p:nvGrpSpPr>
        <p:grpSpPr>
          <a:xfrm>
            <a:off x="2411760" y="4149080"/>
            <a:ext cx="1803297" cy="864096"/>
            <a:chOff x="728145" y="1312894"/>
            <a:chExt cx="1298374" cy="692304"/>
          </a:xfrm>
          <a:solidFill>
            <a:schemeClr val="bg1"/>
          </a:solidFill>
        </p:grpSpPr>
        <p:sp>
          <p:nvSpPr>
            <p:cNvPr id="51" name="직사각형 50"/>
            <p:cNvSpPr/>
            <p:nvPr/>
          </p:nvSpPr>
          <p:spPr>
            <a:xfrm>
              <a:off x="730375" y="1548916"/>
              <a:ext cx="1296144" cy="456282"/>
            </a:xfrm>
            <a:prstGeom prst="rect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altLang="ko-KR" sz="1200" dirty="0" err="1" smtClean="0">
                  <a:solidFill>
                    <a:schemeClr val="tx1"/>
                  </a:solidFill>
                </a:rPr>
                <a:t>WebApplicationContext</a:t>
              </a:r>
              <a:endParaRPr lang="en-US" altLang="ko-KR" sz="1200" dirty="0" smtClean="0">
                <a:solidFill>
                  <a:schemeClr val="tx1"/>
                </a:solidFill>
              </a:endParaRPr>
            </a:p>
            <a:p>
              <a:r>
                <a:rPr lang="en-US" altLang="ko-KR" sz="1200" dirty="0" err="1" smtClean="0">
                  <a:solidFill>
                    <a:schemeClr val="tx1"/>
                  </a:solidFill>
                </a:rPr>
                <a:t>wac.getBean</a:t>
              </a:r>
              <a:r>
                <a:rPr lang="en-US" altLang="ko-KR" sz="1200" dirty="0" smtClean="0">
                  <a:solidFill>
                    <a:schemeClr val="tx1"/>
                  </a:solidFill>
                </a:rPr>
                <a:t>(</a:t>
              </a:r>
              <a:r>
                <a:rPr lang="en-US" altLang="ko-KR" sz="1200" dirty="0" err="1" smtClean="0">
                  <a:solidFill>
                    <a:srgbClr val="0000FF"/>
                  </a:solidFill>
                </a:rPr>
                <a:t>userService</a:t>
              </a:r>
              <a:r>
                <a:rPr lang="en-US" altLang="ko-KR" sz="1200" dirty="0" smtClean="0">
                  <a:solidFill>
                    <a:schemeClr val="tx1"/>
                  </a:solidFill>
                </a:rPr>
                <a:t>)</a:t>
              </a:r>
              <a:endParaRPr lang="ko-KR" alt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52" name="직사각형 51"/>
            <p:cNvSpPr/>
            <p:nvPr/>
          </p:nvSpPr>
          <p:spPr>
            <a:xfrm>
              <a:off x="728145" y="1312894"/>
              <a:ext cx="1296144" cy="232284"/>
            </a:xfrm>
            <a:prstGeom prst="rect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1200" dirty="0" err="1" smtClean="0">
                  <a:solidFill>
                    <a:schemeClr val="tx1"/>
                  </a:solidFill>
                </a:rPr>
                <a:t>UserServiceHelper</a:t>
              </a:r>
              <a:endParaRPr lang="ko-KR" altLang="en-US" sz="1200" dirty="0">
                <a:solidFill>
                  <a:schemeClr val="tx1"/>
                </a:solidFill>
              </a:endParaRPr>
            </a:p>
          </p:txBody>
        </p:sp>
      </p:grpSp>
      <p:cxnSp>
        <p:nvCxnSpPr>
          <p:cNvPr id="54" name="직선 화살표 연결선 53"/>
          <p:cNvCxnSpPr>
            <a:stCxn id="52" idx="0"/>
            <a:endCxn id="35" idx="2"/>
          </p:cNvCxnSpPr>
          <p:nvPr/>
        </p:nvCxnSpPr>
        <p:spPr>
          <a:xfrm flipH="1" flipV="1">
            <a:off x="3297064" y="3933057"/>
            <a:ext cx="14796" cy="216023"/>
          </a:xfrm>
          <a:prstGeom prst="straightConnector1">
            <a:avLst/>
          </a:prstGeom>
          <a:ln w="19050">
            <a:solidFill>
              <a:schemeClr val="tx1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TextBox 55"/>
          <p:cNvSpPr txBox="1"/>
          <p:nvPr/>
        </p:nvSpPr>
        <p:spPr>
          <a:xfrm>
            <a:off x="768276" y="4991968"/>
            <a:ext cx="45397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000" dirty="0" smtClean="0">
                <a:solidFill>
                  <a:srgbClr val="0000FF"/>
                </a:solidFill>
              </a:rPr>
              <a:t>view </a:t>
            </a:r>
            <a:endParaRPr lang="ko-KR" altLang="en-US" sz="1000" dirty="0">
              <a:solidFill>
                <a:srgbClr val="0000FF"/>
              </a:solidFill>
            </a:endParaRPr>
          </a:p>
        </p:txBody>
      </p:sp>
      <p:grpSp>
        <p:nvGrpSpPr>
          <p:cNvPr id="9" name="그룹 18"/>
          <p:cNvGrpSpPr/>
          <p:nvPr/>
        </p:nvGrpSpPr>
        <p:grpSpPr>
          <a:xfrm>
            <a:off x="6020668" y="1340768"/>
            <a:ext cx="1584176" cy="1800201"/>
            <a:chOff x="755576" y="1370966"/>
            <a:chExt cx="1296145" cy="1044896"/>
          </a:xfrm>
        </p:grpSpPr>
        <p:sp>
          <p:nvSpPr>
            <p:cNvPr id="58" name="직사각형 57"/>
            <p:cNvSpPr/>
            <p:nvPr/>
          </p:nvSpPr>
          <p:spPr>
            <a:xfrm>
              <a:off x="755576" y="1679230"/>
              <a:ext cx="1296144" cy="736632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altLang="ko-KR" sz="1050" dirty="0" smtClean="0">
                  <a:solidFill>
                    <a:schemeClr val="tx1"/>
                  </a:solidFill>
                </a:rPr>
                <a:t>insert( )</a:t>
              </a:r>
            </a:p>
            <a:p>
              <a:r>
                <a:rPr lang="en-US" altLang="ko-KR" sz="1050" dirty="0" err="1" smtClean="0">
                  <a:solidFill>
                    <a:schemeClr val="tx1"/>
                  </a:solidFill>
                </a:rPr>
                <a:t>updateUser</a:t>
              </a:r>
              <a:r>
                <a:rPr lang="en-US" altLang="ko-KR" sz="1050" dirty="0" smtClean="0">
                  <a:solidFill>
                    <a:schemeClr val="tx1"/>
                  </a:solidFill>
                </a:rPr>
                <a:t>()</a:t>
              </a:r>
            </a:p>
            <a:p>
              <a:r>
                <a:rPr lang="en-US" altLang="ko-KR" sz="1200" dirty="0" smtClean="0">
                  <a:solidFill>
                    <a:schemeClr val="tx1"/>
                  </a:solidFill>
                </a:rPr>
                <a:t>delete()</a:t>
              </a:r>
            </a:p>
            <a:p>
              <a:r>
                <a:rPr lang="en-US" altLang="ko-KR" sz="1200" dirty="0" err="1" smtClean="0">
                  <a:solidFill>
                    <a:schemeClr val="tx1"/>
                  </a:solidFill>
                </a:rPr>
                <a:t>findUser</a:t>
              </a:r>
              <a:r>
                <a:rPr lang="en-US" altLang="ko-KR" sz="1200" dirty="0" smtClean="0">
                  <a:solidFill>
                    <a:schemeClr val="tx1"/>
                  </a:solidFill>
                </a:rPr>
                <a:t>()</a:t>
              </a:r>
            </a:p>
            <a:p>
              <a:r>
                <a:rPr lang="en-US" altLang="ko-KR" sz="1200" dirty="0" err="1" smtClean="0">
                  <a:solidFill>
                    <a:schemeClr val="tx1"/>
                  </a:solidFill>
                </a:rPr>
                <a:t>findUserList</a:t>
              </a:r>
              <a:r>
                <a:rPr lang="en-US" altLang="ko-KR" sz="1200" dirty="0" smtClean="0">
                  <a:solidFill>
                    <a:schemeClr val="tx1"/>
                  </a:solidFill>
                </a:rPr>
                <a:t>()</a:t>
              </a:r>
            </a:p>
            <a:p>
              <a:r>
                <a:rPr lang="en-US" altLang="ko-KR" sz="1200" dirty="0" err="1" smtClean="0">
                  <a:solidFill>
                    <a:schemeClr val="tx1"/>
                  </a:solidFill>
                </a:rPr>
                <a:t>existedUser</a:t>
              </a:r>
              <a:r>
                <a:rPr lang="en-US" altLang="ko-KR" sz="1200" dirty="0" smtClean="0">
                  <a:solidFill>
                    <a:schemeClr val="tx1"/>
                  </a:solidFill>
                </a:rPr>
                <a:t>()</a:t>
              </a:r>
            </a:p>
            <a:p>
              <a:r>
                <a:rPr lang="en-US" altLang="ko-KR" sz="1200" dirty="0" smtClean="0">
                  <a:solidFill>
                    <a:schemeClr val="tx1"/>
                  </a:solidFill>
                </a:rPr>
                <a:t>Close()</a:t>
              </a:r>
              <a:endParaRPr lang="ko-KR" alt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59" name="직사각형 58"/>
            <p:cNvSpPr/>
            <p:nvPr/>
          </p:nvSpPr>
          <p:spPr>
            <a:xfrm>
              <a:off x="755576" y="1370966"/>
              <a:ext cx="1296144" cy="192665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1200" i="1" dirty="0" err="1" smtClean="0">
                  <a:solidFill>
                    <a:schemeClr val="tx1"/>
                  </a:solidFill>
                </a:rPr>
                <a:t>MySQLUserDAO</a:t>
              </a:r>
              <a:endParaRPr lang="ko-KR" alt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60" name="직사각형 59"/>
            <p:cNvSpPr/>
            <p:nvPr/>
          </p:nvSpPr>
          <p:spPr>
            <a:xfrm>
              <a:off x="755576" y="1567446"/>
              <a:ext cx="1296145" cy="114513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1200" u="sng" dirty="0" smtClean="0">
                  <a:solidFill>
                    <a:schemeClr val="tx1"/>
                  </a:solidFill>
                </a:rPr>
                <a:t>Connection  con</a:t>
              </a:r>
              <a:endParaRPr lang="ko-KR" altLang="en-US" sz="12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12" name="그룹 7"/>
          <p:cNvGrpSpPr/>
          <p:nvPr/>
        </p:nvGrpSpPr>
        <p:grpSpPr>
          <a:xfrm>
            <a:off x="6090944" y="404664"/>
            <a:ext cx="1430306" cy="623562"/>
            <a:chOff x="755576" y="1386638"/>
            <a:chExt cx="1296144" cy="499590"/>
          </a:xfrm>
        </p:grpSpPr>
        <p:sp>
          <p:nvSpPr>
            <p:cNvPr id="62" name="직사각형 61"/>
            <p:cNvSpPr/>
            <p:nvPr/>
          </p:nvSpPr>
          <p:spPr>
            <a:xfrm>
              <a:off x="755576" y="1628800"/>
              <a:ext cx="1296144" cy="257428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ko-KR" alt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63" name="직사각형 62"/>
            <p:cNvSpPr/>
            <p:nvPr/>
          </p:nvSpPr>
          <p:spPr>
            <a:xfrm>
              <a:off x="755576" y="1386638"/>
              <a:ext cx="1296144" cy="232284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1200" b="1" dirty="0" smtClean="0">
                  <a:solidFill>
                    <a:srgbClr val="0000FF"/>
                  </a:solidFill>
                </a:rPr>
                <a:t>interface </a:t>
              </a:r>
              <a:r>
                <a:rPr lang="en-US" altLang="ko-KR" sz="1200" b="1" dirty="0" err="1" smtClean="0">
                  <a:solidFill>
                    <a:schemeClr val="tx1"/>
                  </a:solidFill>
                </a:rPr>
                <a:t>UserDAO</a:t>
              </a:r>
              <a:endParaRPr lang="ko-KR" altLang="en-US" sz="1200" dirty="0">
                <a:solidFill>
                  <a:schemeClr val="tx1"/>
                </a:solidFill>
              </a:endParaRPr>
            </a:p>
          </p:txBody>
        </p:sp>
      </p:grpSp>
      <p:cxnSp>
        <p:nvCxnSpPr>
          <p:cNvPr id="64" name="직선 연결선 63"/>
          <p:cNvCxnSpPr>
            <a:stCxn id="62" idx="2"/>
            <a:endCxn id="59" idx="0"/>
          </p:cNvCxnSpPr>
          <p:nvPr/>
        </p:nvCxnSpPr>
        <p:spPr>
          <a:xfrm>
            <a:off x="6806097" y="1028226"/>
            <a:ext cx="6659" cy="312542"/>
          </a:xfrm>
          <a:prstGeom prst="line">
            <a:avLst/>
          </a:prstGeom>
          <a:ln w="28575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이등변 삼각형 66"/>
          <p:cNvSpPr/>
          <p:nvPr/>
        </p:nvSpPr>
        <p:spPr>
          <a:xfrm>
            <a:off x="6739016" y="1052736"/>
            <a:ext cx="144016" cy="144016"/>
          </a:xfrm>
          <a:prstGeom prst="triangl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200"/>
          </a:p>
        </p:txBody>
      </p:sp>
      <p:cxnSp>
        <p:nvCxnSpPr>
          <p:cNvPr id="68" name="직선 화살표 연결선 67"/>
          <p:cNvCxnSpPr>
            <a:stCxn id="33" idx="0"/>
            <a:endCxn id="58" idx="2"/>
          </p:cNvCxnSpPr>
          <p:nvPr/>
        </p:nvCxnSpPr>
        <p:spPr>
          <a:xfrm flipH="1" flipV="1">
            <a:off x="6812756" y="3140969"/>
            <a:ext cx="2890" cy="216023"/>
          </a:xfrm>
          <a:prstGeom prst="straightConnector1">
            <a:avLst/>
          </a:prstGeom>
          <a:ln w="19050">
            <a:solidFill>
              <a:schemeClr val="tx1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3" name="그룹 76"/>
          <p:cNvGrpSpPr/>
          <p:nvPr/>
        </p:nvGrpSpPr>
        <p:grpSpPr>
          <a:xfrm>
            <a:off x="251520" y="1268761"/>
            <a:ext cx="1816127" cy="648073"/>
            <a:chOff x="107504" y="3679980"/>
            <a:chExt cx="1816127" cy="648073"/>
          </a:xfrm>
        </p:grpSpPr>
        <p:grpSp>
          <p:nvGrpSpPr>
            <p:cNvPr id="14" name="그룹 25"/>
            <p:cNvGrpSpPr/>
            <p:nvPr/>
          </p:nvGrpSpPr>
          <p:grpSpPr>
            <a:xfrm>
              <a:off x="107504" y="3679980"/>
              <a:ext cx="1816127" cy="648073"/>
              <a:chOff x="755576" y="1560230"/>
              <a:chExt cx="1296144" cy="519227"/>
            </a:xfrm>
          </p:grpSpPr>
          <p:sp>
            <p:nvSpPr>
              <p:cNvPr id="80" name="직사각형 79"/>
              <p:cNvSpPr/>
              <p:nvPr/>
            </p:nvSpPr>
            <p:spPr>
              <a:xfrm>
                <a:off x="755576" y="1792515"/>
                <a:ext cx="1296144" cy="286942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lang="ko-KR" altLang="en-US" sz="12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81" name="직사각형 80"/>
              <p:cNvSpPr/>
              <p:nvPr/>
            </p:nvSpPr>
            <p:spPr>
              <a:xfrm>
                <a:off x="755576" y="1560230"/>
                <a:ext cx="1296144" cy="232284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altLang="ko-KR" sz="1200" u="sng" dirty="0" smtClean="0">
                    <a:solidFill>
                      <a:schemeClr val="tx1"/>
                    </a:solidFill>
                  </a:rPr>
                  <a:t>user_list.jsp</a:t>
                </a:r>
                <a:endParaRPr lang="ko-KR" altLang="en-US" sz="1200" dirty="0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79" name="직사각형 78"/>
            <p:cNvSpPr/>
            <p:nvPr/>
          </p:nvSpPr>
          <p:spPr>
            <a:xfrm>
              <a:off x="179512" y="4005064"/>
              <a:ext cx="1184940" cy="276999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altLang="ko-KR" sz="1200" dirty="0" err="1" smtClean="0"/>
                <a:t>findUser</a:t>
              </a:r>
              <a:r>
                <a:rPr lang="en-US" altLang="ko-KR" sz="1200" dirty="0" smtClean="0"/>
                <a:t>(</a:t>
              </a:r>
              <a:r>
                <a:rPr lang="en-US" altLang="ko-KR" sz="1200" dirty="0" err="1" smtClean="0"/>
                <a:t>userId</a:t>
              </a:r>
              <a:r>
                <a:rPr lang="en-US" altLang="ko-KR" sz="1200" dirty="0" smtClean="0"/>
                <a:t>);</a:t>
              </a:r>
              <a:endParaRPr lang="ko-KR" altLang="en-US" sz="1200" dirty="0"/>
            </a:p>
          </p:txBody>
        </p:sp>
      </p:grpSp>
      <p:sp>
        <p:nvSpPr>
          <p:cNvPr id="87" name="TextBox 86"/>
          <p:cNvSpPr txBox="1"/>
          <p:nvPr/>
        </p:nvSpPr>
        <p:spPr>
          <a:xfrm>
            <a:off x="1907704" y="5517232"/>
            <a:ext cx="43794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200" dirty="0" smtClean="0">
                <a:solidFill>
                  <a:srgbClr val="0000FF"/>
                </a:solidFill>
              </a:rPr>
              <a:t>사용</a:t>
            </a:r>
            <a:r>
              <a:rPr lang="en-US" altLang="ko-KR" sz="1200" dirty="0" smtClean="0">
                <a:solidFill>
                  <a:srgbClr val="0000FF"/>
                </a:solidFill>
              </a:rPr>
              <a:t>  </a:t>
            </a:r>
            <a:endParaRPr lang="ko-KR" altLang="en-US" sz="1200" dirty="0">
              <a:solidFill>
                <a:srgbClr val="0000FF"/>
              </a:solidFill>
            </a:endParaRPr>
          </a:p>
        </p:txBody>
      </p:sp>
      <p:grpSp>
        <p:nvGrpSpPr>
          <p:cNvPr id="20" name="그룹 87"/>
          <p:cNvGrpSpPr/>
          <p:nvPr/>
        </p:nvGrpSpPr>
        <p:grpSpPr>
          <a:xfrm>
            <a:off x="235593" y="4293096"/>
            <a:ext cx="1816127" cy="720080"/>
            <a:chOff x="107504" y="3679979"/>
            <a:chExt cx="1816127" cy="797294"/>
          </a:xfrm>
          <a:solidFill>
            <a:srgbClr val="FFFFFF"/>
          </a:solidFill>
        </p:grpSpPr>
        <p:grpSp>
          <p:nvGrpSpPr>
            <p:cNvPr id="24" name="그룹 25"/>
            <p:cNvGrpSpPr/>
            <p:nvPr/>
          </p:nvGrpSpPr>
          <p:grpSpPr>
            <a:xfrm>
              <a:off x="107504" y="3679979"/>
              <a:ext cx="1816127" cy="797294"/>
              <a:chOff x="755576" y="1560230"/>
              <a:chExt cx="1296144" cy="638781"/>
            </a:xfrm>
            <a:grpFill/>
          </p:grpSpPr>
          <p:sp>
            <p:nvSpPr>
              <p:cNvPr id="91" name="직사각형 90"/>
              <p:cNvSpPr/>
              <p:nvPr/>
            </p:nvSpPr>
            <p:spPr>
              <a:xfrm>
                <a:off x="755576" y="1792515"/>
                <a:ext cx="1296144" cy="406496"/>
              </a:xfrm>
              <a:prstGeom prst="rect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lang="ko-KR" altLang="en-US" sz="12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92" name="직사각형 91"/>
              <p:cNvSpPr/>
              <p:nvPr/>
            </p:nvSpPr>
            <p:spPr>
              <a:xfrm>
                <a:off x="755576" y="1560230"/>
                <a:ext cx="1296144" cy="232284"/>
              </a:xfrm>
              <a:prstGeom prst="rect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altLang="ko-KR" sz="1200" dirty="0" smtClean="0">
                    <a:solidFill>
                      <a:schemeClr val="tx1"/>
                    </a:solidFill>
                  </a:rPr>
                  <a:t>user_remove_action.jsp</a:t>
                </a:r>
                <a:endParaRPr lang="ko-KR" altLang="en-US" sz="1200" dirty="0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90" name="직사각형 89"/>
            <p:cNvSpPr/>
            <p:nvPr/>
          </p:nvSpPr>
          <p:spPr>
            <a:xfrm>
              <a:off x="179512" y="4005064"/>
              <a:ext cx="1354986" cy="306702"/>
            </a:xfrm>
            <a:prstGeom prst="rect">
              <a:avLst/>
            </a:prstGeom>
            <a:grpFill/>
          </p:spPr>
          <p:txBody>
            <a:bodyPr wrap="none">
              <a:spAutoFit/>
            </a:bodyPr>
            <a:lstStyle/>
            <a:p>
              <a:r>
                <a:rPr lang="en-US" altLang="ko-KR" sz="1200" u="sng" dirty="0" err="1" smtClean="0"/>
                <a:t>removeUser</a:t>
              </a:r>
              <a:r>
                <a:rPr lang="en-US" altLang="ko-KR" sz="1200" u="sng" dirty="0" smtClean="0"/>
                <a:t>(</a:t>
              </a:r>
              <a:r>
                <a:rPr lang="en-US" altLang="ko-KR" sz="1200" u="sng" dirty="0" err="1" smtClean="0"/>
                <a:t>userId</a:t>
              </a:r>
              <a:r>
                <a:rPr lang="en-US" altLang="ko-KR" sz="1200" u="sng" dirty="0" smtClean="0"/>
                <a:t>)</a:t>
              </a:r>
              <a:endParaRPr lang="ko-KR" altLang="en-US" sz="1200" dirty="0"/>
            </a:p>
          </p:txBody>
        </p:sp>
      </p:grpSp>
      <p:cxnSp>
        <p:nvCxnSpPr>
          <p:cNvPr id="306" name="직선 화살표 연결선 305"/>
          <p:cNvCxnSpPr>
            <a:stCxn id="80" idx="2"/>
            <a:endCxn id="92" idx="0"/>
          </p:cNvCxnSpPr>
          <p:nvPr/>
        </p:nvCxnSpPr>
        <p:spPr>
          <a:xfrm flipH="1">
            <a:off x="1143657" y="1916834"/>
            <a:ext cx="15927" cy="2376262"/>
          </a:xfrm>
          <a:prstGeom prst="straightConnector1">
            <a:avLst/>
          </a:prstGeom>
          <a:ln w="19050">
            <a:solidFill>
              <a:schemeClr val="tx1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5" name="그룹 25"/>
          <p:cNvGrpSpPr/>
          <p:nvPr/>
        </p:nvGrpSpPr>
        <p:grpSpPr>
          <a:xfrm>
            <a:off x="323528" y="2132856"/>
            <a:ext cx="1512168" cy="504056"/>
            <a:chOff x="755576" y="1560230"/>
            <a:chExt cx="1296144" cy="558933"/>
          </a:xfrm>
          <a:solidFill>
            <a:schemeClr val="bg1"/>
          </a:solidFill>
        </p:grpSpPr>
        <p:sp>
          <p:nvSpPr>
            <p:cNvPr id="85" name="직사각형 84"/>
            <p:cNvSpPr/>
            <p:nvPr/>
          </p:nvSpPr>
          <p:spPr>
            <a:xfrm>
              <a:off x="755576" y="1792515"/>
              <a:ext cx="1296144" cy="326648"/>
            </a:xfrm>
            <a:prstGeom prst="rect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ko-KR" altLang="en-US" sz="1200" dirty="0" smtClean="0">
                  <a:solidFill>
                    <a:schemeClr val="tx1"/>
                  </a:solidFill>
                </a:rPr>
                <a:t>삭제</a:t>
              </a:r>
              <a:endParaRPr lang="ko-KR" alt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86" name="직사각형 85"/>
            <p:cNvSpPr/>
            <p:nvPr/>
          </p:nvSpPr>
          <p:spPr>
            <a:xfrm>
              <a:off x="755576" y="1560230"/>
              <a:ext cx="1296144" cy="232284"/>
            </a:xfrm>
            <a:prstGeom prst="rect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1200" dirty="0" smtClean="0">
                  <a:solidFill>
                    <a:schemeClr val="tx1"/>
                  </a:solidFill>
                </a:rPr>
                <a:t>user_view.jsp</a:t>
              </a:r>
              <a:endParaRPr lang="ko-KR" altLang="en-US" sz="1200" dirty="0">
                <a:solidFill>
                  <a:schemeClr val="tx1"/>
                </a:solidFill>
              </a:endParaRPr>
            </a:p>
          </p:txBody>
        </p:sp>
      </p:grpSp>
      <p:cxnSp>
        <p:nvCxnSpPr>
          <p:cNvPr id="132" name="직선 화살표 연결선 131"/>
          <p:cNvCxnSpPr>
            <a:endCxn id="62" idx="1"/>
          </p:cNvCxnSpPr>
          <p:nvPr/>
        </p:nvCxnSpPr>
        <p:spPr>
          <a:xfrm flipV="1">
            <a:off x="4106043" y="867572"/>
            <a:ext cx="1984901" cy="1926875"/>
          </a:xfrm>
          <a:prstGeom prst="straightConnector1">
            <a:avLst/>
          </a:prstGeom>
          <a:ln w="19050">
            <a:solidFill>
              <a:schemeClr val="tx1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3" name="TextBox 132"/>
          <p:cNvSpPr txBox="1"/>
          <p:nvPr/>
        </p:nvSpPr>
        <p:spPr>
          <a:xfrm>
            <a:off x="5004048" y="1268760"/>
            <a:ext cx="43794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200" dirty="0" smtClean="0">
                <a:solidFill>
                  <a:srgbClr val="0000FF"/>
                </a:solidFill>
              </a:rPr>
              <a:t>사용</a:t>
            </a:r>
            <a:r>
              <a:rPr lang="en-US" altLang="ko-KR" sz="1200" dirty="0" smtClean="0">
                <a:solidFill>
                  <a:srgbClr val="0000FF"/>
                </a:solidFill>
              </a:rPr>
              <a:t>  </a:t>
            </a:r>
            <a:endParaRPr lang="ko-KR" altLang="en-US" sz="1200" dirty="0">
              <a:solidFill>
                <a:srgbClr val="0000FF"/>
              </a:solidFill>
            </a:endParaRPr>
          </a:p>
        </p:txBody>
      </p:sp>
      <p:sp>
        <p:nvSpPr>
          <p:cNvPr id="150" name="직사각형 149"/>
          <p:cNvSpPr/>
          <p:nvPr/>
        </p:nvSpPr>
        <p:spPr>
          <a:xfrm>
            <a:off x="4067944" y="1628800"/>
            <a:ext cx="108012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sz="1200" dirty="0" smtClean="0">
                <a:solidFill>
                  <a:srgbClr val="0000FF"/>
                </a:solidFill>
              </a:rPr>
              <a:t>Controller</a:t>
            </a:r>
            <a:r>
              <a:rPr lang="ko-KR" altLang="en-US" sz="1200" dirty="0" smtClean="0">
                <a:solidFill>
                  <a:srgbClr val="0000FF"/>
                </a:solidFill>
              </a:rPr>
              <a:t> </a:t>
            </a:r>
          </a:p>
        </p:txBody>
      </p:sp>
      <p:sp>
        <p:nvSpPr>
          <p:cNvPr id="156" name="이등변 삼각형 155"/>
          <p:cNvSpPr/>
          <p:nvPr/>
        </p:nvSpPr>
        <p:spPr>
          <a:xfrm>
            <a:off x="3233440" y="1340768"/>
            <a:ext cx="144016" cy="144016"/>
          </a:xfrm>
          <a:prstGeom prst="triangl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200"/>
          </a:p>
        </p:txBody>
      </p:sp>
      <p:sp>
        <p:nvSpPr>
          <p:cNvPr id="61" name="TextBox 60"/>
          <p:cNvSpPr txBox="1"/>
          <p:nvPr/>
        </p:nvSpPr>
        <p:spPr>
          <a:xfrm>
            <a:off x="4220344" y="5237584"/>
            <a:ext cx="48603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000" dirty="0" smtClean="0">
                <a:solidFill>
                  <a:srgbClr val="0000FF"/>
                </a:solidFill>
              </a:rPr>
              <a:t>생성요청</a:t>
            </a:r>
            <a:endParaRPr lang="ko-KR" altLang="en-US" sz="1000" dirty="0">
              <a:solidFill>
                <a:srgbClr val="0000FF"/>
              </a:solidFill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err="1" smtClean="0"/>
              <a:t>JavajiGi</a:t>
            </a:r>
            <a:r>
              <a:rPr lang="en-US" altLang="ko-KR" dirty="0" smtClean="0"/>
              <a:t> Spring Book </a:t>
            </a:r>
            <a:r>
              <a:rPr lang="ko-KR" altLang="en-US" dirty="0" smtClean="0"/>
              <a:t>장</a:t>
            </a:r>
            <a:r>
              <a:rPr lang="en-US" altLang="ko-KR" dirty="0" smtClean="0"/>
              <a:t> 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>
          <a:xfrm>
            <a:off x="179512" y="980728"/>
            <a:ext cx="8513440" cy="4896544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en-US" altLang="ko-KR" dirty="0" smtClean="0"/>
              <a:t>Web.xml</a:t>
            </a:r>
          </a:p>
          <a:p>
            <a:pPr>
              <a:buNone/>
            </a:pPr>
            <a:r>
              <a:rPr lang="en-US" altLang="ko-KR" dirty="0" smtClean="0"/>
              <a:t>&lt;context-</a:t>
            </a:r>
            <a:r>
              <a:rPr lang="en-US" altLang="ko-KR" dirty="0" err="1" smtClean="0"/>
              <a:t>param</a:t>
            </a:r>
            <a:r>
              <a:rPr lang="en-US" altLang="ko-KR" dirty="0" smtClean="0"/>
              <a:t>&gt;</a:t>
            </a:r>
          </a:p>
          <a:p>
            <a:pPr>
              <a:buNone/>
            </a:pPr>
            <a:r>
              <a:rPr lang="en-US" altLang="ko-KR" dirty="0" smtClean="0"/>
              <a:t>    &lt;</a:t>
            </a:r>
            <a:r>
              <a:rPr lang="en-US" altLang="ko-KR" dirty="0" err="1" smtClean="0"/>
              <a:t>param</a:t>
            </a:r>
            <a:r>
              <a:rPr lang="en-US" altLang="ko-KR" dirty="0" smtClean="0"/>
              <a:t>-name&gt;</a:t>
            </a:r>
            <a:r>
              <a:rPr lang="en-US" altLang="ko-KR" dirty="0" err="1" smtClean="0"/>
              <a:t>contextConfigLocation</a:t>
            </a:r>
            <a:r>
              <a:rPr lang="en-US" altLang="ko-KR" dirty="0" smtClean="0"/>
              <a:t>&lt;/</a:t>
            </a:r>
            <a:r>
              <a:rPr lang="en-US" altLang="ko-KR" dirty="0" err="1" smtClean="0"/>
              <a:t>param</a:t>
            </a:r>
            <a:r>
              <a:rPr lang="en-US" altLang="ko-KR" dirty="0" smtClean="0"/>
              <a:t>-name&gt;</a:t>
            </a:r>
          </a:p>
          <a:p>
            <a:pPr>
              <a:buNone/>
            </a:pPr>
            <a:r>
              <a:rPr lang="en-US" altLang="ko-KR" dirty="0" smtClean="0"/>
              <a:t>    &lt;</a:t>
            </a:r>
            <a:r>
              <a:rPr lang="en-US" altLang="ko-KR" dirty="0" err="1" smtClean="0"/>
              <a:t>param</a:t>
            </a:r>
            <a:r>
              <a:rPr lang="en-US" altLang="ko-KR" dirty="0" smtClean="0"/>
              <a:t>-value&gt;/WEB-INF/applicationContext*.</a:t>
            </a:r>
            <a:r>
              <a:rPr lang="en-US" altLang="ko-KR" u="sng" dirty="0" smtClean="0"/>
              <a:t>xml&lt;/</a:t>
            </a:r>
            <a:r>
              <a:rPr lang="en-US" altLang="ko-KR" u="sng" dirty="0" err="1" smtClean="0"/>
              <a:t>param</a:t>
            </a:r>
            <a:r>
              <a:rPr lang="en-US" altLang="ko-KR" u="sng" dirty="0" smtClean="0"/>
              <a:t>-value&gt;</a:t>
            </a:r>
          </a:p>
          <a:p>
            <a:pPr>
              <a:buNone/>
            </a:pPr>
            <a:r>
              <a:rPr lang="en-US" altLang="ko-KR" dirty="0" smtClean="0"/>
              <a:t>&lt;/context-</a:t>
            </a:r>
            <a:r>
              <a:rPr lang="en-US" altLang="ko-KR" dirty="0" err="1" smtClean="0"/>
              <a:t>param</a:t>
            </a:r>
            <a:r>
              <a:rPr lang="en-US" altLang="ko-KR" dirty="0" smtClean="0"/>
              <a:t>&gt;</a:t>
            </a:r>
          </a:p>
          <a:p>
            <a:pPr>
              <a:buNone/>
            </a:pPr>
            <a:endParaRPr lang="ko-KR" altLang="en-US" dirty="0" smtClean="0"/>
          </a:p>
          <a:p>
            <a:pPr>
              <a:buNone/>
            </a:pPr>
            <a:r>
              <a:rPr lang="en-US" altLang="ko-KR" dirty="0" smtClean="0"/>
              <a:t>&lt;listener&gt;</a:t>
            </a:r>
          </a:p>
          <a:p>
            <a:pPr>
              <a:buNone/>
            </a:pPr>
            <a:r>
              <a:rPr lang="en-US" altLang="ko-KR" dirty="0" smtClean="0"/>
              <a:t>   &lt;listener-class&gt;</a:t>
            </a:r>
            <a:r>
              <a:rPr lang="en-US" altLang="ko-KR" dirty="0" err="1" smtClean="0"/>
              <a:t>org.springframework.web.context.ContextLoaderListener</a:t>
            </a:r>
            <a:r>
              <a:rPr lang="en-US" altLang="ko-KR" dirty="0" smtClean="0"/>
              <a:t>&lt;/listener-class&gt;</a:t>
            </a:r>
          </a:p>
          <a:p>
            <a:pPr>
              <a:buNone/>
            </a:pPr>
            <a:r>
              <a:rPr lang="en-US" altLang="ko-KR" dirty="0" smtClean="0"/>
              <a:t>&lt;/listener&gt;</a:t>
            </a:r>
          </a:p>
          <a:p>
            <a:pPr>
              <a:buNone/>
            </a:pPr>
            <a:endParaRPr lang="ko-KR" altLang="en-US" dirty="0" smtClean="0"/>
          </a:p>
          <a:p>
            <a:pPr>
              <a:buNone/>
            </a:pPr>
            <a:r>
              <a:rPr lang="en-US" altLang="ko-KR" dirty="0" smtClean="0"/>
              <a:t>&lt;</a:t>
            </a:r>
            <a:r>
              <a:rPr lang="en-US" altLang="ko-KR" dirty="0" err="1" smtClean="0"/>
              <a:t>servlet</a:t>
            </a:r>
            <a:r>
              <a:rPr lang="en-US" altLang="ko-KR" dirty="0" smtClean="0"/>
              <a:t>&gt;</a:t>
            </a:r>
          </a:p>
          <a:p>
            <a:pPr>
              <a:buNone/>
            </a:pPr>
            <a:r>
              <a:rPr lang="en-US" altLang="ko-KR" dirty="0" smtClean="0"/>
              <a:t>   &lt;</a:t>
            </a:r>
            <a:r>
              <a:rPr lang="en-US" altLang="ko-KR" dirty="0" err="1" smtClean="0"/>
              <a:t>servlet</a:t>
            </a:r>
            <a:r>
              <a:rPr lang="en-US" altLang="ko-KR" dirty="0" smtClean="0"/>
              <a:t>-name&gt;action&lt;/</a:t>
            </a:r>
            <a:r>
              <a:rPr lang="en-US" altLang="ko-KR" dirty="0" err="1" smtClean="0"/>
              <a:t>servlet</a:t>
            </a:r>
            <a:r>
              <a:rPr lang="en-US" altLang="ko-KR" dirty="0" smtClean="0"/>
              <a:t>-name&gt;</a:t>
            </a:r>
          </a:p>
          <a:p>
            <a:pPr>
              <a:buNone/>
            </a:pPr>
            <a:r>
              <a:rPr lang="en-US" altLang="ko-KR" dirty="0" smtClean="0"/>
              <a:t>   &lt;</a:t>
            </a:r>
            <a:r>
              <a:rPr lang="en-US" altLang="ko-KR" dirty="0" err="1" smtClean="0"/>
              <a:t>servlet</a:t>
            </a:r>
            <a:r>
              <a:rPr lang="en-US" altLang="ko-KR" dirty="0" smtClean="0"/>
              <a:t>-class&gt; </a:t>
            </a:r>
            <a:r>
              <a:rPr lang="en-US" altLang="ko-KR" dirty="0" err="1" smtClean="0"/>
              <a:t>org.springframework.web.servlet.DispatcherServlet</a:t>
            </a:r>
            <a:r>
              <a:rPr lang="en-US" altLang="ko-KR" dirty="0" smtClean="0"/>
              <a:t>&lt;/</a:t>
            </a:r>
            <a:r>
              <a:rPr lang="en-US" altLang="ko-KR" dirty="0" err="1" smtClean="0"/>
              <a:t>servlet</a:t>
            </a:r>
            <a:r>
              <a:rPr lang="en-US" altLang="ko-KR" dirty="0" smtClean="0"/>
              <a:t>-class&gt;</a:t>
            </a:r>
          </a:p>
          <a:p>
            <a:pPr>
              <a:buNone/>
            </a:pPr>
            <a:r>
              <a:rPr lang="en-US" altLang="ko-KR" b="1" dirty="0" smtClean="0"/>
              <a:t>   &lt;init-</a:t>
            </a:r>
            <a:r>
              <a:rPr lang="en-US" altLang="ko-KR" b="1" dirty="0" err="1" smtClean="0"/>
              <a:t>param</a:t>
            </a:r>
            <a:r>
              <a:rPr lang="en-US" altLang="ko-KR" b="1" dirty="0" smtClean="0"/>
              <a:t>&gt;</a:t>
            </a:r>
            <a:br>
              <a:rPr lang="en-US" altLang="ko-KR" b="1" dirty="0" smtClean="0"/>
            </a:br>
            <a:r>
              <a:rPr lang="en-US" altLang="ko-KR" b="1" dirty="0" smtClean="0"/>
              <a:t>&lt;</a:t>
            </a:r>
            <a:r>
              <a:rPr lang="en-US" altLang="ko-KR" b="1" dirty="0" err="1" smtClean="0"/>
              <a:t>param</a:t>
            </a:r>
            <a:r>
              <a:rPr lang="en-US" altLang="ko-KR" b="1" dirty="0" smtClean="0"/>
              <a:t>-name&gt;</a:t>
            </a:r>
            <a:r>
              <a:rPr lang="en-US" altLang="ko-KR" b="1" dirty="0" err="1" smtClean="0"/>
              <a:t>contextConfigLocation</a:t>
            </a:r>
            <a:r>
              <a:rPr lang="en-US" altLang="ko-KR" b="1" dirty="0" smtClean="0"/>
              <a:t>&lt;/</a:t>
            </a:r>
            <a:r>
              <a:rPr lang="en-US" altLang="ko-KR" b="1" dirty="0" err="1" smtClean="0"/>
              <a:t>param</a:t>
            </a:r>
            <a:r>
              <a:rPr lang="en-US" altLang="ko-KR" b="1" dirty="0" smtClean="0"/>
              <a:t>-name&gt;</a:t>
            </a:r>
            <a:br>
              <a:rPr lang="en-US" altLang="ko-KR" b="1" dirty="0" smtClean="0"/>
            </a:br>
            <a:r>
              <a:rPr lang="en-US" altLang="ko-KR" b="1" dirty="0" smtClean="0"/>
              <a:t>&lt;</a:t>
            </a:r>
            <a:r>
              <a:rPr lang="en-US" altLang="ko-KR" b="1" dirty="0" err="1" smtClean="0"/>
              <a:t>param</a:t>
            </a:r>
            <a:r>
              <a:rPr lang="en-US" altLang="ko-KR" b="1" dirty="0" smtClean="0"/>
              <a:t>-value&gt; /WEB-INF/spring/actions/remoting*.xml &lt;/</a:t>
            </a:r>
            <a:r>
              <a:rPr lang="en-US" altLang="ko-KR" b="1" dirty="0" err="1" smtClean="0"/>
              <a:t>param</a:t>
            </a:r>
            <a:r>
              <a:rPr lang="en-US" altLang="ko-KR" b="1" dirty="0" smtClean="0"/>
              <a:t>-value&gt;</a:t>
            </a:r>
          </a:p>
          <a:p>
            <a:pPr>
              <a:buNone/>
            </a:pPr>
            <a:r>
              <a:rPr lang="en-US" altLang="ko-KR" b="1" dirty="0" smtClean="0"/>
              <a:t>  &lt;/init-</a:t>
            </a:r>
            <a:r>
              <a:rPr lang="en-US" altLang="ko-KR" b="1" dirty="0" err="1" smtClean="0"/>
              <a:t>param</a:t>
            </a:r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    &lt;load-on-startup&gt;1&lt;/load-on-startup&gt;</a:t>
            </a:r>
          </a:p>
          <a:p>
            <a:pPr>
              <a:buNone/>
            </a:pPr>
            <a:r>
              <a:rPr lang="en-US" altLang="ko-KR" dirty="0" smtClean="0"/>
              <a:t>&lt;/</a:t>
            </a:r>
            <a:r>
              <a:rPr lang="en-US" altLang="ko-KR" dirty="0" err="1" smtClean="0"/>
              <a:t>servlet</a:t>
            </a:r>
            <a:r>
              <a:rPr lang="en-US" altLang="ko-KR" dirty="0" smtClean="0"/>
              <a:t>&gt;</a:t>
            </a:r>
          </a:p>
          <a:p>
            <a:pPr>
              <a:buNone/>
            </a:pPr>
            <a:endParaRPr lang="en-US" altLang="ko-KR" dirty="0" smtClean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altLang="ko-KR" sz="1400" dirty="0" err="1" smtClean="0"/>
              <a:t>ContextLoaderListener</a:t>
            </a:r>
            <a:r>
              <a:rPr lang="ko-KR" altLang="en-US" sz="1400" dirty="0" smtClean="0"/>
              <a:t>와</a:t>
            </a:r>
            <a:r>
              <a:rPr lang="en-US" altLang="ko-KR" sz="1400" dirty="0" smtClean="0"/>
              <a:t> </a:t>
            </a:r>
            <a:r>
              <a:rPr lang="en-US" altLang="ko-KR" sz="1400" dirty="0" err="1" smtClean="0"/>
              <a:t>DispatcherServlet</a:t>
            </a:r>
            <a:r>
              <a:rPr lang="ko-KR" altLang="en-US" sz="1400" dirty="0" smtClean="0"/>
              <a:t>는</a:t>
            </a:r>
            <a:r>
              <a:rPr lang="en-US" altLang="ko-KR" sz="1400" dirty="0" smtClean="0"/>
              <a:t> </a:t>
            </a:r>
            <a:r>
              <a:rPr lang="ko-KR" altLang="en-US" sz="1400" dirty="0" smtClean="0"/>
              <a:t>각각 별도의 </a:t>
            </a:r>
            <a:r>
              <a:rPr lang="en-US" altLang="ko-KR" sz="1400" dirty="0" err="1" smtClean="0"/>
              <a:t>WebApplicatonContext</a:t>
            </a:r>
            <a:r>
              <a:rPr lang="en-US" altLang="ko-KR" sz="1400" dirty="0" smtClean="0"/>
              <a:t> </a:t>
            </a:r>
            <a:r>
              <a:rPr lang="ko-KR" altLang="en-US" sz="1400" dirty="0" err="1" smtClean="0"/>
              <a:t>인스턴스를</a:t>
            </a:r>
            <a:r>
              <a:rPr lang="en-US" altLang="ko-KR" sz="1400" dirty="0" smtClean="0"/>
              <a:t> </a:t>
            </a:r>
            <a:r>
              <a:rPr lang="ko-KR" altLang="en-US" sz="1400" dirty="0" smtClean="0"/>
              <a:t>생성</a:t>
            </a:r>
            <a:endParaRPr lang="en-US" altLang="ko-KR" sz="1400" dirty="0" smtClean="0"/>
          </a:p>
          <a:p>
            <a:r>
              <a:rPr lang="en-US" altLang="ko-KR" sz="1400" dirty="0" err="1" smtClean="0"/>
              <a:t>ContextLoaderListener</a:t>
            </a:r>
            <a:r>
              <a:rPr lang="ko-KR" altLang="en-US" sz="1400" dirty="0" smtClean="0"/>
              <a:t>가 </a:t>
            </a:r>
            <a:r>
              <a:rPr lang="en-US" altLang="ko-KR" sz="1400" dirty="0" smtClean="0"/>
              <a:t>root</a:t>
            </a:r>
            <a:r>
              <a:rPr lang="ko-KR" altLang="en-US" sz="1400" dirty="0" smtClean="0"/>
              <a:t> 가 되고</a:t>
            </a:r>
            <a:r>
              <a:rPr lang="en-US" altLang="ko-KR" sz="1400" dirty="0" smtClean="0"/>
              <a:t> </a:t>
            </a:r>
            <a:r>
              <a:rPr lang="en-US" altLang="ko-KR" sz="1400" dirty="0" err="1" smtClean="0"/>
              <a:t>DispatcherServlet</a:t>
            </a:r>
            <a:r>
              <a:rPr lang="ko-KR" altLang="en-US" sz="1400" dirty="0" smtClean="0"/>
              <a:t>는 자식이 되어 빈을 상속</a:t>
            </a:r>
            <a:endParaRPr lang="en-US" altLang="ko-KR" sz="1400" dirty="0" smtClean="0"/>
          </a:p>
          <a:p>
            <a:r>
              <a:rPr lang="en-US" altLang="ko-KR" sz="1400" dirty="0" err="1" smtClean="0"/>
              <a:t>ContextLoaderListener</a:t>
            </a:r>
            <a:r>
              <a:rPr lang="en-US" altLang="ko-KR" sz="1400" dirty="0" smtClean="0"/>
              <a:t> </a:t>
            </a:r>
            <a:r>
              <a:rPr lang="ko-KR" altLang="en-US" sz="1400" dirty="0" smtClean="0"/>
              <a:t>는 기본 </a:t>
            </a:r>
            <a:r>
              <a:rPr lang="en-US" altLang="ko-KR" sz="1400" dirty="0" smtClean="0"/>
              <a:t>applicationContext*.</a:t>
            </a:r>
            <a:r>
              <a:rPr lang="en-US" altLang="ko-KR" sz="1400" u="sng" dirty="0" smtClean="0"/>
              <a:t>xml </a:t>
            </a:r>
            <a:r>
              <a:rPr lang="ko-KR" altLang="en-US" sz="1400" u="sng" dirty="0" smtClean="0"/>
              <a:t>설정 </a:t>
            </a:r>
            <a:r>
              <a:rPr lang="ko-KR" altLang="en-US" sz="1400" u="sng" dirty="0" err="1" smtClean="0"/>
              <a:t>화일을</a:t>
            </a:r>
            <a:r>
              <a:rPr lang="ko-KR" altLang="en-US" sz="1400" u="sng" dirty="0" smtClean="0"/>
              <a:t> 이용하여 빈을 생성</a:t>
            </a:r>
            <a:r>
              <a:rPr lang="en-US" altLang="ko-KR" sz="1400" u="sng" dirty="0" smtClean="0"/>
              <a:t>,</a:t>
            </a:r>
            <a:r>
              <a:rPr lang="ko-KR" altLang="en-US" sz="1400" u="sng" dirty="0" smtClean="0"/>
              <a:t> </a:t>
            </a:r>
            <a:r>
              <a:rPr lang="ko-KR" altLang="en-US" sz="1400" u="sng" dirty="0" err="1" smtClean="0"/>
              <a:t>공통빈으로</a:t>
            </a:r>
            <a:r>
              <a:rPr lang="ko-KR" altLang="en-US" sz="1400" u="sng" dirty="0" smtClean="0"/>
              <a:t>  사용</a:t>
            </a:r>
            <a:r>
              <a:rPr lang="en-US" altLang="ko-KR" sz="1400" u="sng" dirty="0" smtClean="0"/>
              <a:t>. </a:t>
            </a:r>
          </a:p>
          <a:p>
            <a:r>
              <a:rPr lang="en-US" altLang="ko-KR" sz="1400" dirty="0" err="1" smtClean="0"/>
              <a:t>DispatcherServlet</a:t>
            </a:r>
            <a:r>
              <a:rPr lang="ko-KR" altLang="en-US" sz="1400" dirty="0" smtClean="0"/>
              <a:t>는 기본 </a:t>
            </a:r>
            <a:r>
              <a:rPr lang="en-US" altLang="ko-KR" sz="1400" dirty="0" smtClean="0"/>
              <a:t>[</a:t>
            </a:r>
            <a:r>
              <a:rPr lang="en-US" altLang="ko-KR" sz="1400" dirty="0" err="1" smtClean="0"/>
              <a:t>servlet</a:t>
            </a:r>
            <a:r>
              <a:rPr lang="en-US" altLang="ko-KR" sz="1400" dirty="0" smtClean="0"/>
              <a:t>-name]-servlet.xml </a:t>
            </a:r>
            <a:r>
              <a:rPr lang="ko-KR" altLang="en-US" sz="1400" dirty="0" smtClean="0"/>
              <a:t>파일로 </a:t>
            </a:r>
            <a:r>
              <a:rPr lang="ko-KR" altLang="en-US" sz="1400" dirty="0" err="1" smtClean="0"/>
              <a:t>부터</a:t>
            </a:r>
            <a:r>
              <a:rPr lang="ko-KR" altLang="en-US" sz="1400" dirty="0" smtClean="0"/>
              <a:t> 설정 정보를 읽어 자체 빈 생성</a:t>
            </a:r>
            <a:endParaRPr lang="en-US" altLang="ko-KR" sz="1400" dirty="0" smtClean="0"/>
          </a:p>
          <a:p>
            <a:r>
              <a:rPr lang="en-US" altLang="ko-KR" dirty="0" smtClean="0"/>
              <a:t/>
            </a:r>
            <a:br>
              <a:rPr lang="en-US" altLang="ko-KR" dirty="0" smtClean="0"/>
            </a:br>
            <a:endParaRPr lang="en-US" altLang="ko-KR" dirty="0" smtClean="0"/>
          </a:p>
          <a:p>
            <a:endParaRPr lang="ko-KR" alt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2996952"/>
            <a:ext cx="8429625" cy="3447281"/>
          </a:xfrm>
          <a:prstGeom prst="rect">
            <a:avLst/>
          </a:prstGeom>
          <a:noFill/>
          <a:ln w="9525">
            <a:solidFill>
              <a:srgbClr val="7030A0"/>
            </a:solidFill>
            <a:miter lim="800000"/>
            <a:headEnd/>
            <a:tailEnd/>
          </a:ln>
        </p:spPr>
      </p:pic>
      <p:sp>
        <p:nvSpPr>
          <p:cNvPr id="5" name="직사각형 4"/>
          <p:cNvSpPr/>
          <p:nvPr/>
        </p:nvSpPr>
        <p:spPr>
          <a:xfrm>
            <a:off x="645468" y="3645024"/>
            <a:ext cx="1224136" cy="216024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직사각형 5"/>
          <p:cNvSpPr/>
          <p:nvPr/>
        </p:nvSpPr>
        <p:spPr>
          <a:xfrm>
            <a:off x="3491880" y="5517232"/>
            <a:ext cx="5256584" cy="864096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" name="자유형 7"/>
          <p:cNvSpPr/>
          <p:nvPr/>
        </p:nvSpPr>
        <p:spPr>
          <a:xfrm>
            <a:off x="203200" y="3860800"/>
            <a:ext cx="3276600" cy="2146300"/>
          </a:xfrm>
          <a:custGeom>
            <a:avLst/>
            <a:gdLst>
              <a:gd name="connsiteX0" fmla="*/ 457200 w 3276600"/>
              <a:gd name="connsiteY0" fmla="*/ 0 h 2146300"/>
              <a:gd name="connsiteX1" fmla="*/ 469900 w 3276600"/>
              <a:gd name="connsiteY1" fmla="*/ 1714500 h 2146300"/>
              <a:gd name="connsiteX2" fmla="*/ 3276600 w 3276600"/>
              <a:gd name="connsiteY2" fmla="*/ 2146300 h 2146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276600" h="2146300">
                <a:moveTo>
                  <a:pt x="457200" y="0"/>
                </a:moveTo>
                <a:cubicBezTo>
                  <a:pt x="228600" y="678391"/>
                  <a:pt x="0" y="1356783"/>
                  <a:pt x="469900" y="1714500"/>
                </a:cubicBezTo>
                <a:cubicBezTo>
                  <a:pt x="939800" y="2072217"/>
                  <a:pt x="2108200" y="2109258"/>
                  <a:pt x="3276600" y="2146300"/>
                </a:cubicBezTo>
              </a:path>
            </a:pathLst>
          </a:custGeom>
          <a:ln w="28575">
            <a:solidFill>
              <a:srgbClr val="FF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" name="직사각형 8"/>
          <p:cNvSpPr/>
          <p:nvPr/>
        </p:nvSpPr>
        <p:spPr>
          <a:xfrm>
            <a:off x="683568" y="3899148"/>
            <a:ext cx="2088232" cy="936104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" name="직사각형 9"/>
          <p:cNvSpPr/>
          <p:nvPr/>
        </p:nvSpPr>
        <p:spPr>
          <a:xfrm>
            <a:off x="3419872" y="3861048"/>
            <a:ext cx="5472608" cy="1512168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cxnSp>
        <p:nvCxnSpPr>
          <p:cNvPr id="12" name="직선 화살표 연결선 11"/>
          <p:cNvCxnSpPr>
            <a:stCxn id="9" idx="3"/>
            <a:endCxn id="10" idx="1"/>
          </p:cNvCxnSpPr>
          <p:nvPr/>
        </p:nvCxnSpPr>
        <p:spPr>
          <a:xfrm>
            <a:off x="2771800" y="4367200"/>
            <a:ext cx="648072" cy="249932"/>
          </a:xfrm>
          <a:prstGeom prst="straightConnector1">
            <a:avLst/>
          </a:prstGeom>
          <a:ln w="190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altLang="ko-KR" b="1" dirty="0" err="1" smtClean="0"/>
              <a:t>BeanNameUrlHandlerMapping</a:t>
            </a:r>
            <a:endParaRPr lang="en-US" altLang="ko-KR" b="1" dirty="0" smtClean="0"/>
          </a:p>
          <a:p>
            <a:r>
              <a:rPr lang="en-US" altLang="ko-KR" dirty="0" smtClean="0"/>
              <a:t>Web Application Context</a:t>
            </a:r>
            <a:r>
              <a:rPr lang="ko-KR" altLang="en-US" dirty="0" smtClean="0"/>
              <a:t>에서 사용한 </a:t>
            </a:r>
            <a:r>
              <a:rPr lang="en-US" altLang="ko-KR" dirty="0" smtClean="0"/>
              <a:t>Bean </a:t>
            </a:r>
            <a:r>
              <a:rPr lang="ko-KR" altLang="en-US" dirty="0" smtClean="0"/>
              <a:t>이름을 기준으로 </a:t>
            </a:r>
            <a:r>
              <a:rPr lang="en-US" altLang="ko-KR" dirty="0" smtClean="0"/>
              <a:t>URL Mapping</a:t>
            </a:r>
            <a:r>
              <a:rPr lang="ko-KR" altLang="en-US" dirty="0" smtClean="0"/>
              <a:t>을 처리한다</a:t>
            </a:r>
            <a:r>
              <a:rPr lang="en-US" altLang="ko-KR" dirty="0" smtClean="0"/>
              <a:t>.</a:t>
            </a:r>
          </a:p>
          <a:p>
            <a:r>
              <a:rPr lang="en-US" altLang="ko-KR" b="1" dirty="0" err="1" smtClean="0"/>
              <a:t>SimpleUrlHandlerMapping</a:t>
            </a:r>
            <a:endParaRPr lang="en-US" altLang="ko-KR" b="1" dirty="0" smtClean="0"/>
          </a:p>
          <a:p>
            <a:r>
              <a:rPr lang="ko-KR" altLang="en-US" dirty="0" smtClean="0"/>
              <a:t>요청 </a:t>
            </a:r>
            <a:r>
              <a:rPr lang="en-US" altLang="ko-KR" dirty="0" smtClean="0"/>
              <a:t>URL</a:t>
            </a:r>
            <a:r>
              <a:rPr lang="ko-KR" altLang="en-US" dirty="0" smtClean="0"/>
              <a:t>을 기본으로 </a:t>
            </a:r>
            <a:r>
              <a:rPr lang="en-US" altLang="ko-KR" dirty="0" smtClean="0"/>
              <a:t>URL Mapping</a:t>
            </a:r>
            <a:r>
              <a:rPr lang="ko-KR" altLang="en-US" dirty="0" smtClean="0"/>
              <a:t>을 처리한다</a:t>
            </a:r>
            <a:r>
              <a:rPr lang="en-US" altLang="ko-KR" dirty="0" smtClean="0"/>
              <a:t>.</a:t>
            </a:r>
          </a:p>
          <a:p>
            <a:endParaRPr lang="ko-KR" alt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6" name="직선 화살표 연결선 45"/>
          <p:cNvCxnSpPr/>
          <p:nvPr/>
        </p:nvCxnSpPr>
        <p:spPr>
          <a:xfrm flipH="1">
            <a:off x="3779912" y="4005064"/>
            <a:ext cx="576064" cy="0"/>
          </a:xfrm>
          <a:prstGeom prst="straightConnector1">
            <a:avLst/>
          </a:prstGeom>
          <a:ln w="1905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/>
          </a:p>
        </p:txBody>
      </p:sp>
      <p:grpSp>
        <p:nvGrpSpPr>
          <p:cNvPr id="4" name="그룹 18"/>
          <p:cNvGrpSpPr/>
          <p:nvPr/>
        </p:nvGrpSpPr>
        <p:grpSpPr>
          <a:xfrm>
            <a:off x="6084168" y="1340768"/>
            <a:ext cx="1368152" cy="1800201"/>
            <a:chOff x="755576" y="1370966"/>
            <a:chExt cx="1296145" cy="1044896"/>
          </a:xfrm>
        </p:grpSpPr>
        <p:sp>
          <p:nvSpPr>
            <p:cNvPr id="5" name="직사각형 4"/>
            <p:cNvSpPr/>
            <p:nvPr/>
          </p:nvSpPr>
          <p:spPr>
            <a:xfrm>
              <a:off x="755576" y="1679230"/>
              <a:ext cx="1296144" cy="7366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altLang="ko-KR" sz="1050" dirty="0" smtClean="0">
                  <a:solidFill>
                    <a:schemeClr val="tx1"/>
                  </a:solidFill>
                </a:rPr>
                <a:t>insert( )</a:t>
              </a:r>
            </a:p>
            <a:p>
              <a:r>
                <a:rPr lang="en-US" altLang="ko-KR" sz="1050" dirty="0" err="1" smtClean="0">
                  <a:solidFill>
                    <a:schemeClr val="tx1"/>
                  </a:solidFill>
                </a:rPr>
                <a:t>updateUser</a:t>
              </a:r>
              <a:r>
                <a:rPr lang="en-US" altLang="ko-KR" sz="1050" dirty="0" smtClean="0">
                  <a:solidFill>
                    <a:schemeClr val="tx1"/>
                  </a:solidFill>
                </a:rPr>
                <a:t>()</a:t>
              </a:r>
            </a:p>
            <a:p>
              <a:r>
                <a:rPr lang="en-US" altLang="ko-KR" sz="1200" dirty="0" smtClean="0">
                  <a:solidFill>
                    <a:schemeClr val="tx1"/>
                  </a:solidFill>
                </a:rPr>
                <a:t>delete()</a:t>
              </a:r>
            </a:p>
            <a:p>
              <a:r>
                <a:rPr lang="en-US" altLang="ko-KR" sz="1200" dirty="0" err="1" smtClean="0">
                  <a:solidFill>
                    <a:schemeClr val="tx1"/>
                  </a:solidFill>
                </a:rPr>
                <a:t>findUser</a:t>
              </a:r>
              <a:r>
                <a:rPr lang="en-US" altLang="ko-KR" sz="1200" dirty="0" smtClean="0">
                  <a:solidFill>
                    <a:schemeClr val="tx1"/>
                  </a:solidFill>
                </a:rPr>
                <a:t>()</a:t>
              </a:r>
            </a:p>
            <a:p>
              <a:r>
                <a:rPr lang="en-US" altLang="ko-KR" sz="1200" dirty="0" err="1" smtClean="0">
                  <a:solidFill>
                    <a:schemeClr val="tx1"/>
                  </a:solidFill>
                </a:rPr>
                <a:t>findUserList</a:t>
              </a:r>
              <a:r>
                <a:rPr lang="en-US" altLang="ko-KR" sz="1200" dirty="0" smtClean="0">
                  <a:solidFill>
                    <a:schemeClr val="tx1"/>
                  </a:solidFill>
                </a:rPr>
                <a:t>()</a:t>
              </a:r>
            </a:p>
            <a:p>
              <a:r>
                <a:rPr lang="en-US" altLang="ko-KR" sz="1200" dirty="0" err="1" smtClean="0">
                  <a:solidFill>
                    <a:schemeClr val="tx1"/>
                  </a:solidFill>
                </a:rPr>
                <a:t>existedUser</a:t>
              </a:r>
              <a:r>
                <a:rPr lang="en-US" altLang="ko-KR" sz="1200" dirty="0" smtClean="0">
                  <a:solidFill>
                    <a:schemeClr val="tx1"/>
                  </a:solidFill>
                </a:rPr>
                <a:t>()</a:t>
              </a:r>
            </a:p>
            <a:p>
              <a:r>
                <a:rPr lang="en-US" altLang="ko-KR" sz="1200" dirty="0" smtClean="0">
                  <a:solidFill>
                    <a:schemeClr val="tx1"/>
                  </a:solidFill>
                </a:rPr>
                <a:t>Close()</a:t>
              </a:r>
              <a:endParaRPr lang="ko-KR" alt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6" name="직사각형 5"/>
            <p:cNvSpPr/>
            <p:nvPr/>
          </p:nvSpPr>
          <p:spPr>
            <a:xfrm>
              <a:off x="755576" y="1370966"/>
              <a:ext cx="1296144" cy="192665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1200" i="1" dirty="0" err="1" smtClean="0">
                  <a:solidFill>
                    <a:schemeClr val="tx1"/>
                  </a:solidFill>
                </a:rPr>
                <a:t>MySQLUserDAO</a:t>
              </a:r>
              <a:endParaRPr lang="ko-KR" alt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7" name="직사각형 6"/>
            <p:cNvSpPr/>
            <p:nvPr/>
          </p:nvSpPr>
          <p:spPr>
            <a:xfrm>
              <a:off x="755576" y="1567446"/>
              <a:ext cx="1296145" cy="114513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1200" u="sng" dirty="0" smtClean="0">
                  <a:solidFill>
                    <a:schemeClr val="tx1"/>
                  </a:solidFill>
                </a:rPr>
                <a:t>Connection  con</a:t>
              </a:r>
              <a:endParaRPr lang="ko-KR" altLang="en-US" sz="12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8" name="그룹 7"/>
          <p:cNvGrpSpPr/>
          <p:nvPr/>
        </p:nvGrpSpPr>
        <p:grpSpPr>
          <a:xfrm>
            <a:off x="6040144" y="404664"/>
            <a:ext cx="1430306" cy="623562"/>
            <a:chOff x="755576" y="1386638"/>
            <a:chExt cx="1296144" cy="499590"/>
          </a:xfrm>
        </p:grpSpPr>
        <p:sp>
          <p:nvSpPr>
            <p:cNvPr id="9" name="직사각형 8"/>
            <p:cNvSpPr/>
            <p:nvPr/>
          </p:nvSpPr>
          <p:spPr>
            <a:xfrm>
              <a:off x="755576" y="1628800"/>
              <a:ext cx="1296144" cy="257428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ko-KR" alt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10" name="직사각형 9"/>
            <p:cNvSpPr/>
            <p:nvPr/>
          </p:nvSpPr>
          <p:spPr>
            <a:xfrm>
              <a:off x="755576" y="1386638"/>
              <a:ext cx="1296144" cy="232284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1200" b="1" dirty="0" smtClean="0">
                  <a:solidFill>
                    <a:srgbClr val="0000FF"/>
                  </a:solidFill>
                </a:rPr>
                <a:t>interface </a:t>
              </a:r>
              <a:r>
                <a:rPr lang="en-US" altLang="ko-KR" sz="1200" b="1" dirty="0" err="1" smtClean="0">
                  <a:solidFill>
                    <a:schemeClr val="tx1"/>
                  </a:solidFill>
                </a:rPr>
                <a:t>UserDAO</a:t>
              </a:r>
              <a:endParaRPr lang="ko-KR" altLang="en-US" sz="1200" dirty="0">
                <a:solidFill>
                  <a:schemeClr val="tx1"/>
                </a:solidFill>
              </a:endParaRPr>
            </a:p>
          </p:txBody>
        </p:sp>
      </p:grpSp>
      <p:cxnSp>
        <p:nvCxnSpPr>
          <p:cNvPr id="11" name="직선 연결선 10"/>
          <p:cNvCxnSpPr>
            <a:stCxn id="9" idx="2"/>
          </p:cNvCxnSpPr>
          <p:nvPr/>
        </p:nvCxnSpPr>
        <p:spPr>
          <a:xfrm>
            <a:off x="6755297" y="1028226"/>
            <a:ext cx="4927" cy="312542"/>
          </a:xfrm>
          <a:prstGeom prst="line">
            <a:avLst/>
          </a:prstGeom>
          <a:ln w="28575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이등변 삼각형 11"/>
          <p:cNvSpPr/>
          <p:nvPr/>
        </p:nvSpPr>
        <p:spPr>
          <a:xfrm>
            <a:off x="6688216" y="1052736"/>
            <a:ext cx="144016" cy="144016"/>
          </a:xfrm>
          <a:prstGeom prst="triangl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200"/>
          </a:p>
        </p:txBody>
      </p:sp>
      <p:grpSp>
        <p:nvGrpSpPr>
          <p:cNvPr id="13" name="그룹 25"/>
          <p:cNvGrpSpPr/>
          <p:nvPr/>
        </p:nvGrpSpPr>
        <p:grpSpPr>
          <a:xfrm>
            <a:off x="7811344" y="1556792"/>
            <a:ext cx="1332656" cy="648072"/>
            <a:chOff x="755576" y="1560230"/>
            <a:chExt cx="1296144" cy="718628"/>
          </a:xfrm>
          <a:solidFill>
            <a:schemeClr val="bg1"/>
          </a:solidFill>
        </p:grpSpPr>
        <p:sp>
          <p:nvSpPr>
            <p:cNvPr id="14" name="직사각형 13"/>
            <p:cNvSpPr/>
            <p:nvPr/>
          </p:nvSpPr>
          <p:spPr>
            <a:xfrm>
              <a:off x="755576" y="1792515"/>
              <a:ext cx="1296144" cy="486343"/>
            </a:xfrm>
            <a:prstGeom prst="rect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altLang="ko-KR" sz="1200" dirty="0" err="1" smtClean="0">
                  <a:solidFill>
                    <a:schemeClr val="tx1"/>
                  </a:solidFill>
                </a:rPr>
                <a:t>usetId</a:t>
              </a:r>
              <a:r>
                <a:rPr lang="ko-KR" altLang="en-US" sz="1200" dirty="0" smtClean="0">
                  <a:solidFill>
                    <a:schemeClr val="tx1"/>
                  </a:solidFill>
                </a:rPr>
                <a:t> </a:t>
              </a:r>
              <a:r>
                <a:rPr lang="en-US" altLang="ko-KR" sz="1200" dirty="0" smtClean="0">
                  <a:solidFill>
                    <a:schemeClr val="tx1"/>
                  </a:solidFill>
                </a:rPr>
                <a:t>,password,</a:t>
              </a:r>
            </a:p>
            <a:p>
              <a:r>
                <a:rPr lang="en-US" altLang="ko-KR" sz="1200" dirty="0" smtClean="0">
                  <a:solidFill>
                    <a:schemeClr val="tx1"/>
                  </a:solidFill>
                </a:rPr>
                <a:t>name, </a:t>
              </a:r>
              <a:r>
                <a:rPr lang="en-US" altLang="ko-KR" sz="1200" dirty="0" err="1" smtClean="0">
                  <a:solidFill>
                    <a:schemeClr val="tx1"/>
                  </a:solidFill>
                </a:rPr>
                <a:t>email,admin</a:t>
              </a:r>
              <a:endParaRPr lang="ko-KR" alt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15" name="직사각형 14"/>
            <p:cNvSpPr/>
            <p:nvPr/>
          </p:nvSpPr>
          <p:spPr>
            <a:xfrm>
              <a:off x="755576" y="1560230"/>
              <a:ext cx="1296144" cy="232284"/>
            </a:xfrm>
            <a:prstGeom prst="rect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1200" dirty="0" smtClean="0">
                  <a:solidFill>
                    <a:schemeClr val="tx1"/>
                  </a:solidFill>
                </a:rPr>
                <a:t>User</a:t>
              </a:r>
              <a:endParaRPr lang="ko-KR" altLang="en-US" sz="12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20" name="그룹 18"/>
          <p:cNvGrpSpPr/>
          <p:nvPr/>
        </p:nvGrpSpPr>
        <p:grpSpPr>
          <a:xfrm>
            <a:off x="611560" y="2852936"/>
            <a:ext cx="1584176" cy="1800200"/>
            <a:chOff x="755576" y="1370966"/>
            <a:chExt cx="1296145" cy="1044895"/>
          </a:xfrm>
        </p:grpSpPr>
        <p:sp>
          <p:nvSpPr>
            <p:cNvPr id="21" name="직사각형 20"/>
            <p:cNvSpPr/>
            <p:nvPr/>
          </p:nvSpPr>
          <p:spPr>
            <a:xfrm>
              <a:off x="755576" y="1679229"/>
              <a:ext cx="1296144" cy="736632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altLang="ko-KR" sz="1050" dirty="0" err="1" smtClean="0">
                  <a:solidFill>
                    <a:schemeClr val="tx1"/>
                  </a:solidFill>
                </a:rPr>
                <a:t>setUserDAO</a:t>
              </a:r>
              <a:r>
                <a:rPr lang="en-US" altLang="ko-KR" sz="1050" dirty="0" smtClean="0">
                  <a:solidFill>
                    <a:schemeClr val="tx1"/>
                  </a:solidFill>
                </a:rPr>
                <a:t>()</a:t>
              </a:r>
            </a:p>
            <a:p>
              <a:r>
                <a:rPr lang="en-US" altLang="ko-KR" sz="1050" dirty="0" err="1" smtClean="0">
                  <a:solidFill>
                    <a:schemeClr val="tx1"/>
                  </a:solidFill>
                </a:rPr>
                <a:t>addUser</a:t>
              </a:r>
              <a:r>
                <a:rPr lang="en-US" altLang="ko-KR" sz="1050" dirty="0" smtClean="0">
                  <a:solidFill>
                    <a:schemeClr val="tx1"/>
                  </a:solidFill>
                </a:rPr>
                <a:t>()</a:t>
              </a:r>
            </a:p>
            <a:p>
              <a:r>
                <a:rPr lang="en-US" altLang="ko-KR" sz="1050" dirty="0" err="1" smtClean="0">
                  <a:solidFill>
                    <a:schemeClr val="tx1"/>
                  </a:solidFill>
                </a:rPr>
                <a:t>updateUser</a:t>
              </a:r>
              <a:r>
                <a:rPr lang="en-US" altLang="ko-KR" sz="1050" dirty="0" smtClean="0">
                  <a:solidFill>
                    <a:schemeClr val="tx1"/>
                  </a:solidFill>
                </a:rPr>
                <a:t>()</a:t>
              </a:r>
            </a:p>
            <a:p>
              <a:r>
                <a:rPr lang="en-US" altLang="ko-KR" sz="1200" dirty="0" err="1" smtClean="0">
                  <a:solidFill>
                    <a:schemeClr val="tx1"/>
                  </a:solidFill>
                </a:rPr>
                <a:t>removeUser</a:t>
              </a:r>
              <a:r>
                <a:rPr lang="en-US" altLang="ko-KR" sz="1200" dirty="0" smtClean="0">
                  <a:solidFill>
                    <a:schemeClr val="tx1"/>
                  </a:solidFill>
                </a:rPr>
                <a:t>()</a:t>
              </a:r>
            </a:p>
            <a:p>
              <a:r>
                <a:rPr lang="en-US" altLang="ko-KR" sz="1200" dirty="0" err="1" smtClean="0">
                  <a:solidFill>
                    <a:schemeClr val="tx1"/>
                  </a:solidFill>
                </a:rPr>
                <a:t>findUser</a:t>
              </a:r>
              <a:r>
                <a:rPr lang="en-US" altLang="ko-KR" sz="1200" dirty="0" smtClean="0">
                  <a:solidFill>
                    <a:schemeClr val="tx1"/>
                  </a:solidFill>
                </a:rPr>
                <a:t>()</a:t>
              </a:r>
            </a:p>
            <a:p>
              <a:r>
                <a:rPr lang="en-US" altLang="ko-KR" sz="1200" dirty="0" err="1" smtClean="0">
                  <a:solidFill>
                    <a:schemeClr val="tx1"/>
                  </a:solidFill>
                </a:rPr>
                <a:t>findUserList</a:t>
              </a:r>
              <a:r>
                <a:rPr lang="en-US" altLang="ko-KR" sz="1200" dirty="0" smtClean="0">
                  <a:solidFill>
                    <a:schemeClr val="tx1"/>
                  </a:solidFill>
                </a:rPr>
                <a:t>()</a:t>
              </a:r>
            </a:p>
            <a:p>
              <a:r>
                <a:rPr lang="en-US" altLang="ko-KR" sz="1200" dirty="0" smtClean="0">
                  <a:solidFill>
                    <a:schemeClr val="tx1"/>
                  </a:solidFill>
                </a:rPr>
                <a:t>login()</a:t>
              </a:r>
              <a:endParaRPr lang="ko-KR" alt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22" name="직사각형 21"/>
            <p:cNvSpPr/>
            <p:nvPr/>
          </p:nvSpPr>
          <p:spPr>
            <a:xfrm>
              <a:off x="755576" y="1370966"/>
              <a:ext cx="1296144" cy="192665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1200" dirty="0" err="1" smtClean="0">
                  <a:solidFill>
                    <a:schemeClr val="tx1"/>
                  </a:solidFill>
                </a:rPr>
                <a:t>UserServiceImpl</a:t>
              </a:r>
              <a:endParaRPr lang="ko-KR" alt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23" name="직사각형 22"/>
            <p:cNvSpPr/>
            <p:nvPr/>
          </p:nvSpPr>
          <p:spPr>
            <a:xfrm>
              <a:off x="755576" y="1567446"/>
              <a:ext cx="1296145" cy="114513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1200" i="1" dirty="0" smtClean="0">
                  <a:solidFill>
                    <a:schemeClr val="tx1"/>
                  </a:solidFill>
                </a:rPr>
                <a:t>logger</a:t>
              </a:r>
              <a:r>
                <a:rPr lang="en-US" altLang="ko-KR" sz="1200" dirty="0" smtClean="0">
                  <a:solidFill>
                    <a:schemeClr val="tx1"/>
                  </a:solidFill>
                </a:rPr>
                <a:t> ,</a:t>
              </a:r>
              <a:r>
                <a:rPr lang="en-US" altLang="ko-KR" sz="1200" dirty="0" smtClean="0"/>
                <a:t> </a:t>
              </a:r>
              <a:r>
                <a:rPr lang="en-US" altLang="ko-KR" sz="1200" dirty="0" err="1" smtClean="0">
                  <a:solidFill>
                    <a:schemeClr val="tx1"/>
                  </a:solidFill>
                </a:rPr>
                <a:t>userDAO</a:t>
              </a:r>
              <a:endParaRPr lang="ko-KR" altLang="en-US" sz="12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28" name="그룹 27"/>
          <p:cNvGrpSpPr/>
          <p:nvPr/>
        </p:nvGrpSpPr>
        <p:grpSpPr>
          <a:xfrm>
            <a:off x="4288036" y="2353196"/>
            <a:ext cx="1368152" cy="468554"/>
            <a:chOff x="827584" y="4437112"/>
            <a:chExt cx="1368152" cy="468554"/>
          </a:xfrm>
        </p:grpSpPr>
        <p:sp>
          <p:nvSpPr>
            <p:cNvPr id="26" name="직사각형 25"/>
            <p:cNvSpPr/>
            <p:nvPr/>
          </p:nvSpPr>
          <p:spPr>
            <a:xfrm>
              <a:off x="827584" y="4437112"/>
              <a:ext cx="1368151" cy="216024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1200" i="1" dirty="0" err="1" smtClean="0">
                  <a:solidFill>
                    <a:schemeClr val="tx1"/>
                  </a:solidFill>
                </a:rPr>
                <a:t>userDAO</a:t>
              </a:r>
              <a:endParaRPr lang="ko-KR" alt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27" name="직사각형 26"/>
            <p:cNvSpPr/>
            <p:nvPr/>
          </p:nvSpPr>
          <p:spPr>
            <a:xfrm>
              <a:off x="827584" y="4653136"/>
              <a:ext cx="1368152" cy="25253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1200" i="1" dirty="0" err="1" smtClean="0">
                  <a:solidFill>
                    <a:schemeClr val="tx1"/>
                  </a:solidFill>
                </a:rPr>
                <a:t>userDAOTarget</a:t>
              </a:r>
              <a:r>
                <a:rPr lang="en-US" altLang="ko-KR" sz="1200" i="1" dirty="0" smtClean="0">
                  <a:solidFill>
                    <a:schemeClr val="tx1"/>
                  </a:solidFill>
                </a:rPr>
                <a:t>()</a:t>
              </a:r>
              <a:endParaRPr lang="ko-KR" altLang="en-US" sz="1200" dirty="0">
                <a:solidFill>
                  <a:schemeClr val="tx1"/>
                </a:solidFill>
              </a:endParaRPr>
            </a:p>
          </p:txBody>
        </p:sp>
      </p:grpSp>
      <p:cxnSp>
        <p:nvCxnSpPr>
          <p:cNvPr id="32" name="직선 화살표 연결선 31"/>
          <p:cNvCxnSpPr/>
          <p:nvPr/>
        </p:nvCxnSpPr>
        <p:spPr>
          <a:xfrm>
            <a:off x="5508104" y="2708920"/>
            <a:ext cx="576064" cy="0"/>
          </a:xfrm>
          <a:prstGeom prst="straightConnector1">
            <a:avLst/>
          </a:prstGeom>
          <a:ln w="1905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직선 화살표 연결선 39"/>
          <p:cNvCxnSpPr/>
          <p:nvPr/>
        </p:nvCxnSpPr>
        <p:spPr>
          <a:xfrm flipH="1">
            <a:off x="2195736" y="4221088"/>
            <a:ext cx="576064" cy="0"/>
          </a:xfrm>
          <a:prstGeom prst="straightConnector1">
            <a:avLst/>
          </a:prstGeom>
          <a:ln w="1905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2" name="그룹 18"/>
          <p:cNvGrpSpPr/>
          <p:nvPr/>
        </p:nvGrpSpPr>
        <p:grpSpPr>
          <a:xfrm>
            <a:off x="4139952" y="3302124"/>
            <a:ext cx="1584176" cy="1512168"/>
            <a:chOff x="755576" y="1370966"/>
            <a:chExt cx="1296145" cy="877712"/>
          </a:xfrm>
          <a:solidFill>
            <a:schemeClr val="bg1"/>
          </a:solidFill>
        </p:grpSpPr>
        <p:sp>
          <p:nvSpPr>
            <p:cNvPr id="43" name="직사각형 42"/>
            <p:cNvSpPr/>
            <p:nvPr/>
          </p:nvSpPr>
          <p:spPr>
            <a:xfrm>
              <a:off x="755576" y="1679229"/>
              <a:ext cx="1296144" cy="569449"/>
            </a:xfrm>
            <a:prstGeom prst="rect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altLang="ko-KR" sz="1050" dirty="0" err="1" smtClean="0">
                  <a:solidFill>
                    <a:schemeClr val="tx1"/>
                  </a:solidFill>
                </a:rPr>
                <a:t>setUserService</a:t>
              </a:r>
              <a:r>
                <a:rPr lang="en-US" altLang="ko-KR" sz="1050" dirty="0" smtClean="0">
                  <a:solidFill>
                    <a:schemeClr val="tx1"/>
                  </a:solidFill>
                </a:rPr>
                <a:t>()</a:t>
              </a:r>
            </a:p>
            <a:p>
              <a:endParaRPr lang="en-US" altLang="ko-KR" sz="1050" dirty="0" smtClean="0">
                <a:solidFill>
                  <a:schemeClr val="tx1"/>
                </a:solidFill>
              </a:endParaRPr>
            </a:p>
            <a:p>
              <a:endParaRPr lang="en-US" altLang="ko-KR" sz="1050" dirty="0" smtClean="0">
                <a:solidFill>
                  <a:schemeClr val="tx1"/>
                </a:solidFill>
              </a:endParaRPr>
            </a:p>
            <a:p>
              <a:endParaRPr lang="en-US" altLang="ko-KR" sz="1050" dirty="0" smtClean="0">
                <a:solidFill>
                  <a:schemeClr val="tx1"/>
                </a:solidFill>
              </a:endParaRPr>
            </a:p>
            <a:p>
              <a:endParaRPr lang="en-US" altLang="ko-KR" sz="1050" dirty="0" smtClean="0">
                <a:solidFill>
                  <a:schemeClr val="tx1"/>
                </a:solidFill>
              </a:endParaRPr>
            </a:p>
          </p:txBody>
        </p:sp>
        <p:sp>
          <p:nvSpPr>
            <p:cNvPr id="44" name="직사각형 43"/>
            <p:cNvSpPr/>
            <p:nvPr/>
          </p:nvSpPr>
          <p:spPr>
            <a:xfrm>
              <a:off x="755576" y="1370966"/>
              <a:ext cx="1296144" cy="192665"/>
            </a:xfrm>
            <a:prstGeom prst="rect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1200" dirty="0" err="1" smtClean="0">
                  <a:solidFill>
                    <a:schemeClr val="tx1"/>
                  </a:solidFill>
                </a:rPr>
                <a:t>LoginFormController</a:t>
              </a:r>
              <a:endParaRPr lang="ko-KR" alt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45" name="직사각형 44"/>
            <p:cNvSpPr/>
            <p:nvPr/>
          </p:nvSpPr>
          <p:spPr>
            <a:xfrm>
              <a:off x="755576" y="1567446"/>
              <a:ext cx="1296145" cy="114513"/>
            </a:xfrm>
            <a:prstGeom prst="rect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1200" dirty="0" err="1" smtClean="0">
                  <a:solidFill>
                    <a:schemeClr val="tx1"/>
                  </a:solidFill>
                </a:rPr>
                <a:t>userService</a:t>
              </a:r>
              <a:endParaRPr lang="ko-KR" altLang="en-US" sz="12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39" name="그룹 38"/>
          <p:cNvGrpSpPr/>
          <p:nvPr/>
        </p:nvGrpSpPr>
        <p:grpSpPr>
          <a:xfrm>
            <a:off x="2411760" y="3861048"/>
            <a:ext cx="1368152" cy="468554"/>
            <a:chOff x="1259632" y="4077072"/>
            <a:chExt cx="1368152" cy="468554"/>
          </a:xfrm>
          <a:solidFill>
            <a:schemeClr val="bg1"/>
          </a:solidFill>
        </p:grpSpPr>
        <p:sp>
          <p:nvSpPr>
            <p:cNvPr id="37" name="직사각형 36"/>
            <p:cNvSpPr/>
            <p:nvPr/>
          </p:nvSpPr>
          <p:spPr>
            <a:xfrm>
              <a:off x="1259632" y="4293096"/>
              <a:ext cx="1368152" cy="252530"/>
            </a:xfrm>
            <a:prstGeom prst="rect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1200" i="1" dirty="0" err="1" smtClean="0">
                  <a:solidFill>
                    <a:schemeClr val="tx1"/>
                  </a:solidFill>
                </a:rPr>
                <a:t>userServiceTarget</a:t>
              </a:r>
              <a:r>
                <a:rPr lang="en-US" altLang="ko-KR" sz="1200" i="1" dirty="0" smtClean="0">
                  <a:solidFill>
                    <a:schemeClr val="tx1"/>
                  </a:solidFill>
                </a:rPr>
                <a:t>()</a:t>
              </a:r>
              <a:endParaRPr lang="ko-KR" alt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38" name="직사각형 37"/>
            <p:cNvSpPr/>
            <p:nvPr/>
          </p:nvSpPr>
          <p:spPr>
            <a:xfrm>
              <a:off x="1259632" y="4077072"/>
              <a:ext cx="1368151" cy="216024"/>
            </a:xfrm>
            <a:prstGeom prst="rect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1200" i="1" dirty="0" err="1" smtClean="0">
                  <a:solidFill>
                    <a:schemeClr val="tx1"/>
                  </a:solidFill>
                </a:rPr>
                <a:t>userService</a:t>
              </a:r>
              <a:endParaRPr lang="ko-KR" altLang="en-US" sz="12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47" name="그룹 7"/>
          <p:cNvGrpSpPr/>
          <p:nvPr/>
        </p:nvGrpSpPr>
        <p:grpSpPr>
          <a:xfrm>
            <a:off x="611560" y="1988840"/>
            <a:ext cx="1656184" cy="623562"/>
            <a:chOff x="755576" y="1386638"/>
            <a:chExt cx="1296144" cy="499590"/>
          </a:xfrm>
        </p:grpSpPr>
        <p:sp>
          <p:nvSpPr>
            <p:cNvPr id="48" name="직사각형 47"/>
            <p:cNvSpPr/>
            <p:nvPr/>
          </p:nvSpPr>
          <p:spPr>
            <a:xfrm>
              <a:off x="755576" y="1628800"/>
              <a:ext cx="1296144" cy="257428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ko-KR" alt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49" name="직사각형 48"/>
            <p:cNvSpPr/>
            <p:nvPr/>
          </p:nvSpPr>
          <p:spPr>
            <a:xfrm>
              <a:off x="755576" y="1386638"/>
              <a:ext cx="1296144" cy="232284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1200" b="1" dirty="0" smtClean="0">
                  <a:solidFill>
                    <a:srgbClr val="0000FF"/>
                  </a:solidFill>
                </a:rPr>
                <a:t>interface </a:t>
              </a:r>
              <a:r>
                <a:rPr lang="en-US" altLang="ko-KR" sz="1200" b="1" dirty="0" err="1" smtClean="0">
                  <a:solidFill>
                    <a:schemeClr val="tx1"/>
                  </a:solidFill>
                </a:rPr>
                <a:t>UserService</a:t>
              </a:r>
              <a:endParaRPr lang="ko-KR" altLang="en-US" sz="12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41" name="그룹 40"/>
          <p:cNvGrpSpPr/>
          <p:nvPr/>
        </p:nvGrpSpPr>
        <p:grpSpPr>
          <a:xfrm>
            <a:off x="1383100" y="2606000"/>
            <a:ext cx="109344" cy="246936"/>
            <a:chOff x="1383100" y="2606000"/>
            <a:chExt cx="109344" cy="246936"/>
          </a:xfrm>
        </p:grpSpPr>
        <p:cxnSp>
          <p:nvCxnSpPr>
            <p:cNvPr id="50" name="직선 연결선 49"/>
            <p:cNvCxnSpPr>
              <a:stCxn id="48" idx="2"/>
            </p:cNvCxnSpPr>
            <p:nvPr/>
          </p:nvCxnSpPr>
          <p:spPr>
            <a:xfrm>
              <a:off x="1439652" y="2612402"/>
              <a:ext cx="5002" cy="240534"/>
            </a:xfrm>
            <a:prstGeom prst="line">
              <a:avLst/>
            </a:prstGeom>
            <a:ln w="28575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1" name="이등변 삼각형 50"/>
            <p:cNvSpPr/>
            <p:nvPr/>
          </p:nvSpPr>
          <p:spPr>
            <a:xfrm flipH="1">
              <a:off x="1383100" y="2606000"/>
              <a:ext cx="109344" cy="126484"/>
            </a:xfrm>
            <a:prstGeom prst="triangle">
              <a:avLst/>
            </a:prstGeom>
            <a:solidFill>
              <a:srgbClr val="FFFFFF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/>
            </a:p>
          </p:txBody>
        </p:sp>
      </p:grpSp>
      <p:cxnSp>
        <p:nvCxnSpPr>
          <p:cNvPr id="53" name="직선 화살표 연결선 52"/>
          <p:cNvCxnSpPr>
            <a:endCxn id="27" idx="1"/>
          </p:cNvCxnSpPr>
          <p:nvPr/>
        </p:nvCxnSpPr>
        <p:spPr>
          <a:xfrm flipV="1">
            <a:off x="2195736" y="2695485"/>
            <a:ext cx="2092300" cy="805523"/>
          </a:xfrm>
          <a:prstGeom prst="straightConnector1">
            <a:avLst/>
          </a:prstGeom>
          <a:ln w="1905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직선 화살표 연결선 56"/>
          <p:cNvCxnSpPr/>
          <p:nvPr/>
        </p:nvCxnSpPr>
        <p:spPr>
          <a:xfrm>
            <a:off x="7236296" y="2060848"/>
            <a:ext cx="576064" cy="0"/>
          </a:xfrm>
          <a:prstGeom prst="straightConnector1">
            <a:avLst/>
          </a:prstGeom>
          <a:ln w="1905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512" y="0"/>
            <a:ext cx="8153400" cy="646931"/>
          </a:xfrm>
        </p:spPr>
        <p:txBody>
          <a:bodyPr/>
          <a:lstStyle/>
          <a:p>
            <a:r>
              <a:rPr lang="en-US" altLang="ko-KR" dirty="0" err="1" smtClean="0"/>
              <a:t>Login.do</a:t>
            </a:r>
            <a:r>
              <a:rPr lang="en-US" altLang="ko-KR" dirty="0" smtClean="0"/>
              <a:t> – </a:t>
            </a:r>
            <a:r>
              <a:rPr lang="en-US" altLang="ko-KR" dirty="0" err="1" smtClean="0"/>
              <a:t>loginFormController</a:t>
            </a:r>
            <a:endParaRPr lang="ko-KR" altLang="en-US" dirty="0"/>
          </a:p>
        </p:txBody>
      </p:sp>
      <p:grpSp>
        <p:nvGrpSpPr>
          <p:cNvPr id="3" name="그룹 7"/>
          <p:cNvGrpSpPr/>
          <p:nvPr/>
        </p:nvGrpSpPr>
        <p:grpSpPr>
          <a:xfrm>
            <a:off x="1370360" y="870496"/>
            <a:ext cx="1656184" cy="623562"/>
            <a:chOff x="755576" y="1386638"/>
            <a:chExt cx="1296144" cy="499590"/>
          </a:xfrm>
        </p:grpSpPr>
        <p:sp>
          <p:nvSpPr>
            <p:cNvPr id="5" name="직사각형 4"/>
            <p:cNvSpPr/>
            <p:nvPr/>
          </p:nvSpPr>
          <p:spPr>
            <a:xfrm>
              <a:off x="755576" y="1628800"/>
              <a:ext cx="1296144" cy="257428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ko-KR" alt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6" name="직사각형 5"/>
            <p:cNvSpPr/>
            <p:nvPr/>
          </p:nvSpPr>
          <p:spPr>
            <a:xfrm>
              <a:off x="755576" y="1386638"/>
              <a:ext cx="1296144" cy="232284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1200" b="1" dirty="0" smtClean="0">
                  <a:solidFill>
                    <a:srgbClr val="0000FF"/>
                  </a:solidFill>
                </a:rPr>
                <a:t>interface </a:t>
              </a:r>
              <a:r>
                <a:rPr lang="en-US" altLang="ko-KR" sz="1200" b="1" dirty="0" err="1" smtClean="0">
                  <a:solidFill>
                    <a:schemeClr val="tx1"/>
                  </a:solidFill>
                </a:rPr>
                <a:t>UserService</a:t>
              </a:r>
              <a:endParaRPr lang="ko-KR" altLang="en-US" sz="1200" dirty="0">
                <a:solidFill>
                  <a:schemeClr val="tx1"/>
                </a:solidFill>
              </a:endParaRPr>
            </a:p>
          </p:txBody>
        </p:sp>
      </p:grpSp>
      <p:cxnSp>
        <p:nvCxnSpPr>
          <p:cNvPr id="11" name="직선 연결선 10"/>
          <p:cNvCxnSpPr>
            <a:stCxn id="5" idx="2"/>
            <a:endCxn id="36" idx="0"/>
          </p:cNvCxnSpPr>
          <p:nvPr/>
        </p:nvCxnSpPr>
        <p:spPr>
          <a:xfrm flipH="1">
            <a:off x="2192164" y="1494058"/>
            <a:ext cx="6288" cy="312542"/>
          </a:xfrm>
          <a:prstGeom prst="line">
            <a:avLst/>
          </a:prstGeom>
          <a:ln w="28575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2987824" y="6021288"/>
            <a:ext cx="32573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000" dirty="0" smtClean="0">
                <a:solidFill>
                  <a:srgbClr val="0000FF"/>
                </a:solidFill>
              </a:rPr>
              <a:t>등록</a:t>
            </a:r>
            <a:r>
              <a:rPr lang="en-US" altLang="ko-KR" sz="1000" dirty="0" smtClean="0">
                <a:solidFill>
                  <a:srgbClr val="0000FF"/>
                </a:solidFill>
              </a:rPr>
              <a:t> </a:t>
            </a:r>
            <a:endParaRPr lang="ko-KR" altLang="en-US" sz="1000" dirty="0">
              <a:solidFill>
                <a:srgbClr val="0000FF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4723926" y="4388123"/>
            <a:ext cx="39466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000" dirty="0" smtClean="0">
                <a:solidFill>
                  <a:srgbClr val="0000FF"/>
                </a:solidFill>
              </a:rPr>
              <a:t>생성</a:t>
            </a:r>
            <a:r>
              <a:rPr lang="en-US" altLang="ko-KR" sz="1200" dirty="0" smtClean="0">
                <a:solidFill>
                  <a:srgbClr val="0000FF"/>
                </a:solidFill>
              </a:rPr>
              <a:t> </a:t>
            </a:r>
            <a:endParaRPr lang="ko-KR" altLang="en-US" sz="1200" dirty="0">
              <a:solidFill>
                <a:srgbClr val="0000FF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5195292" y="3327276"/>
            <a:ext cx="38824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000" dirty="0" smtClean="0">
                <a:solidFill>
                  <a:srgbClr val="0000FF"/>
                </a:solidFill>
              </a:rPr>
              <a:t>생성</a:t>
            </a:r>
            <a:r>
              <a:rPr lang="en-US" altLang="ko-KR" sz="1000" dirty="0" smtClean="0">
                <a:solidFill>
                  <a:srgbClr val="0000FF"/>
                </a:solidFill>
              </a:rPr>
              <a:t> </a:t>
            </a:r>
            <a:endParaRPr lang="ko-KR" altLang="en-US" sz="1000" dirty="0">
              <a:solidFill>
                <a:srgbClr val="0000FF"/>
              </a:solidFill>
            </a:endParaRPr>
          </a:p>
        </p:txBody>
      </p:sp>
      <p:cxnSp>
        <p:nvCxnSpPr>
          <p:cNvPr id="26" name="직선 화살표 연결선 25"/>
          <p:cNvCxnSpPr/>
          <p:nvPr/>
        </p:nvCxnSpPr>
        <p:spPr>
          <a:xfrm flipV="1">
            <a:off x="2987824" y="5877272"/>
            <a:ext cx="386534" cy="3279"/>
          </a:xfrm>
          <a:prstGeom prst="straightConnector1">
            <a:avLst/>
          </a:prstGeom>
          <a:ln w="19050">
            <a:solidFill>
              <a:schemeClr val="tx1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>
            <a:off x="2915816" y="5445224"/>
            <a:ext cx="48603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000" dirty="0" smtClean="0">
                <a:solidFill>
                  <a:srgbClr val="0000FF"/>
                </a:solidFill>
              </a:rPr>
              <a:t>생성요청</a:t>
            </a:r>
            <a:endParaRPr lang="ko-KR" altLang="en-US" sz="1000" dirty="0">
              <a:solidFill>
                <a:srgbClr val="0000FF"/>
              </a:solidFill>
            </a:endParaRPr>
          </a:p>
        </p:txBody>
      </p:sp>
      <p:sp>
        <p:nvSpPr>
          <p:cNvPr id="28" name="직사각형 27"/>
          <p:cNvSpPr/>
          <p:nvPr/>
        </p:nvSpPr>
        <p:spPr>
          <a:xfrm>
            <a:off x="6937172" y="1518692"/>
            <a:ext cx="576064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sz="1200" dirty="0" smtClean="0">
                <a:solidFill>
                  <a:srgbClr val="0000FF"/>
                </a:solidFill>
              </a:rPr>
              <a:t>Model</a:t>
            </a:r>
            <a:r>
              <a:rPr lang="ko-KR" altLang="en-US" sz="1200" dirty="0" smtClean="0">
                <a:solidFill>
                  <a:srgbClr val="0000FF"/>
                </a:solidFill>
              </a:rPr>
              <a:t> 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6091314" y="3597543"/>
            <a:ext cx="43794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200" dirty="0" smtClean="0">
                <a:solidFill>
                  <a:srgbClr val="0000FF"/>
                </a:solidFill>
              </a:rPr>
              <a:t>사용</a:t>
            </a:r>
            <a:r>
              <a:rPr lang="en-US" altLang="ko-KR" sz="1200" dirty="0" smtClean="0">
                <a:solidFill>
                  <a:srgbClr val="0000FF"/>
                </a:solidFill>
              </a:rPr>
              <a:t>  </a:t>
            </a:r>
            <a:endParaRPr lang="ko-KR" altLang="en-US" sz="1200" dirty="0">
              <a:solidFill>
                <a:srgbClr val="0000FF"/>
              </a:solidFill>
            </a:endParaRPr>
          </a:p>
        </p:txBody>
      </p:sp>
      <p:grpSp>
        <p:nvGrpSpPr>
          <p:cNvPr id="4" name="그룹 57"/>
          <p:cNvGrpSpPr/>
          <p:nvPr/>
        </p:nvGrpSpPr>
        <p:grpSpPr>
          <a:xfrm>
            <a:off x="3420492" y="3534792"/>
            <a:ext cx="5471988" cy="3323208"/>
            <a:chOff x="755576" y="1312894"/>
            <a:chExt cx="1174176" cy="961832"/>
          </a:xfrm>
          <a:solidFill>
            <a:schemeClr val="bg1"/>
          </a:solidFill>
        </p:grpSpPr>
        <p:sp>
          <p:nvSpPr>
            <p:cNvPr id="32" name="직사각형 31"/>
            <p:cNvSpPr/>
            <p:nvPr/>
          </p:nvSpPr>
          <p:spPr>
            <a:xfrm>
              <a:off x="755576" y="1393687"/>
              <a:ext cx="1174176" cy="881039"/>
            </a:xfrm>
            <a:prstGeom prst="rect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altLang="ko-KR" sz="1050" dirty="0" smtClean="0">
                  <a:solidFill>
                    <a:schemeClr val="tx1"/>
                  </a:solidFill>
                </a:rPr>
                <a:t>&lt; bean id=</a:t>
              </a:r>
              <a:r>
                <a:rPr lang="en-US" altLang="ko-KR" sz="1050" i="1" dirty="0" smtClean="0">
                  <a:solidFill>
                    <a:schemeClr val="tx1"/>
                  </a:solidFill>
                </a:rPr>
                <a:t>"</a:t>
              </a:r>
              <a:r>
                <a:rPr lang="en-US" altLang="ko-KR" sz="1050" i="1" dirty="0" err="1" smtClean="0">
                  <a:solidFill>
                    <a:srgbClr val="0000FF"/>
                  </a:solidFill>
                </a:rPr>
                <a:t>userDAOTarget</a:t>
              </a:r>
              <a:r>
                <a:rPr lang="en-US" altLang="ko-KR" sz="1050" i="1" dirty="0" smtClean="0">
                  <a:solidFill>
                    <a:srgbClr val="0000FF"/>
                  </a:solidFill>
                </a:rPr>
                <a:t>" </a:t>
              </a:r>
              <a:r>
                <a:rPr lang="en-US" altLang="ko-KR" sz="1050" i="1" dirty="0" smtClean="0">
                  <a:solidFill>
                    <a:schemeClr val="tx1"/>
                  </a:solidFill>
                </a:rPr>
                <a:t>parent="</a:t>
              </a:r>
              <a:r>
                <a:rPr lang="en-US" altLang="ko-KR" sz="1050" i="1" dirty="0" err="1" smtClean="0">
                  <a:solidFill>
                    <a:schemeClr val="tx1"/>
                  </a:solidFill>
                </a:rPr>
                <a:t>myJdbcDaoSupport</a:t>
              </a:r>
              <a:r>
                <a:rPr lang="en-US" altLang="ko-KR" sz="1050" i="1" dirty="0" smtClean="0">
                  <a:solidFill>
                    <a:schemeClr val="tx1"/>
                  </a:solidFill>
                </a:rPr>
                <a:t>" class=“</a:t>
              </a:r>
              <a:r>
                <a:rPr lang="en-US" altLang="ko-KR" sz="1050" b="1" i="1" dirty="0" err="1" smtClean="0">
                  <a:solidFill>
                    <a:srgbClr val="FF0000"/>
                  </a:solidFill>
                </a:rPr>
                <a:t>MySQLUserDAO</a:t>
              </a:r>
              <a:r>
                <a:rPr lang="en-US" altLang="ko-KR" sz="1050" b="1" i="1" dirty="0" smtClean="0">
                  <a:solidFill>
                    <a:srgbClr val="FF0000"/>
                  </a:solidFill>
                </a:rPr>
                <a:t>"</a:t>
              </a:r>
              <a:r>
                <a:rPr lang="en-US" altLang="ko-KR" sz="1050" i="1" dirty="0" smtClean="0">
                  <a:solidFill>
                    <a:schemeClr val="tx1"/>
                  </a:solidFill>
                </a:rPr>
                <a:t> /&gt;</a:t>
              </a:r>
            </a:p>
            <a:p>
              <a:r>
                <a:rPr lang="en-US" altLang="ko-KR" sz="1050" dirty="0" smtClean="0">
                  <a:solidFill>
                    <a:schemeClr val="tx1"/>
                  </a:solidFill>
                </a:rPr>
                <a:t>&lt;bean id=</a:t>
              </a:r>
              <a:r>
                <a:rPr lang="en-US" altLang="ko-KR" sz="1050" i="1" dirty="0" smtClean="0">
                  <a:solidFill>
                    <a:schemeClr val="tx1"/>
                  </a:solidFill>
                </a:rPr>
                <a:t>"</a:t>
              </a:r>
              <a:r>
                <a:rPr lang="en-US" altLang="ko-KR" sz="1050" i="1" dirty="0" err="1" smtClean="0">
                  <a:solidFill>
                    <a:srgbClr val="0000FF"/>
                  </a:solidFill>
                </a:rPr>
                <a:t>userDAO</a:t>
              </a:r>
              <a:r>
                <a:rPr lang="en-US" altLang="ko-KR" sz="1050" i="1" dirty="0" smtClean="0">
                  <a:solidFill>
                    <a:srgbClr val="0000FF"/>
                  </a:solidFill>
                </a:rPr>
                <a:t>" </a:t>
              </a:r>
              <a:r>
                <a:rPr lang="en-US" altLang="ko-KR" sz="1050" i="1" dirty="0" smtClean="0">
                  <a:solidFill>
                    <a:schemeClr val="tx1"/>
                  </a:solidFill>
                </a:rPr>
                <a:t>parent="</a:t>
              </a:r>
              <a:r>
                <a:rPr lang="en-US" altLang="ko-KR" sz="1050" i="1" dirty="0" err="1" smtClean="0">
                  <a:solidFill>
                    <a:schemeClr val="tx1"/>
                  </a:solidFill>
                </a:rPr>
                <a:t>loggingAspect</a:t>
              </a:r>
              <a:r>
                <a:rPr lang="en-US" altLang="ko-KR" sz="1050" i="1" dirty="0" smtClean="0">
                  <a:solidFill>
                    <a:schemeClr val="tx1"/>
                  </a:solidFill>
                </a:rPr>
                <a:t>"&gt;</a:t>
              </a:r>
            </a:p>
            <a:p>
              <a:r>
                <a:rPr lang="en-US" altLang="ko-KR" sz="1050" dirty="0" smtClean="0">
                  <a:solidFill>
                    <a:schemeClr val="tx1"/>
                  </a:solidFill>
                </a:rPr>
                <a:t>     &lt;property name=</a:t>
              </a:r>
              <a:r>
                <a:rPr lang="en-US" altLang="ko-KR" sz="1050" i="1" dirty="0" smtClean="0">
                  <a:solidFill>
                    <a:schemeClr val="tx1"/>
                  </a:solidFill>
                </a:rPr>
                <a:t>"target“&gt;</a:t>
              </a:r>
              <a:r>
                <a:rPr lang="en-US" altLang="ko-KR" sz="1050" dirty="0" smtClean="0">
                  <a:solidFill>
                    <a:schemeClr val="tx1"/>
                  </a:solidFill>
                </a:rPr>
                <a:t>   &lt;ref local=</a:t>
              </a:r>
              <a:r>
                <a:rPr lang="en-US" altLang="ko-KR" sz="1050" i="1" dirty="0" smtClean="0">
                  <a:solidFill>
                    <a:schemeClr val="tx1"/>
                  </a:solidFill>
                </a:rPr>
                <a:t>"</a:t>
              </a:r>
              <a:r>
                <a:rPr lang="en-US" altLang="ko-KR" sz="1050" b="1" i="1" dirty="0" err="1" smtClean="0">
                  <a:solidFill>
                    <a:srgbClr val="0000FF"/>
                  </a:solidFill>
                </a:rPr>
                <a:t>userDAOTarget</a:t>
              </a:r>
              <a:r>
                <a:rPr lang="en-US" altLang="ko-KR" sz="1050" b="1" i="1" dirty="0" smtClean="0">
                  <a:solidFill>
                    <a:srgbClr val="0000FF"/>
                  </a:solidFill>
                </a:rPr>
                <a:t>" </a:t>
              </a:r>
              <a:r>
                <a:rPr lang="en-US" altLang="ko-KR" sz="1050" i="1" dirty="0" smtClean="0">
                  <a:solidFill>
                    <a:schemeClr val="tx1"/>
                  </a:solidFill>
                </a:rPr>
                <a:t>/&gt;</a:t>
              </a:r>
              <a:r>
                <a:rPr lang="en-US" altLang="ko-KR" sz="1050" dirty="0" smtClean="0">
                  <a:solidFill>
                    <a:schemeClr val="tx1"/>
                  </a:solidFill>
                </a:rPr>
                <a:t>&lt;/property&gt;</a:t>
              </a:r>
            </a:p>
            <a:p>
              <a:r>
                <a:rPr lang="en-US" altLang="ko-KR" sz="1050" dirty="0" smtClean="0">
                  <a:solidFill>
                    <a:schemeClr val="tx1"/>
                  </a:solidFill>
                </a:rPr>
                <a:t>&lt;/bean&gt;</a:t>
              </a:r>
            </a:p>
            <a:p>
              <a:r>
                <a:rPr lang="en-US" altLang="ko-KR" sz="1050" dirty="0" smtClean="0">
                  <a:solidFill>
                    <a:schemeClr val="tx1"/>
                  </a:solidFill>
                </a:rPr>
                <a:t>&lt;bean id=</a:t>
              </a:r>
              <a:r>
                <a:rPr lang="en-US" altLang="ko-KR" sz="1050" i="1" dirty="0" smtClean="0">
                  <a:solidFill>
                    <a:schemeClr val="tx1"/>
                  </a:solidFill>
                </a:rPr>
                <a:t>"</a:t>
              </a:r>
              <a:r>
                <a:rPr lang="en-US" altLang="ko-KR" sz="1050" b="1" i="1" dirty="0" err="1" smtClean="0">
                  <a:solidFill>
                    <a:srgbClr val="0000FF"/>
                  </a:solidFill>
                </a:rPr>
                <a:t>userServiceTarget</a:t>
              </a:r>
              <a:r>
                <a:rPr lang="en-US" altLang="ko-KR" sz="1050" b="1" i="1" dirty="0" smtClean="0">
                  <a:solidFill>
                    <a:srgbClr val="0000FF"/>
                  </a:solidFill>
                </a:rPr>
                <a:t>"</a:t>
              </a:r>
              <a:r>
                <a:rPr lang="en-US" altLang="ko-KR" sz="1050" i="1" dirty="0" smtClean="0">
                  <a:solidFill>
                    <a:schemeClr val="tx1"/>
                  </a:solidFill>
                </a:rPr>
                <a:t> class=“</a:t>
              </a:r>
              <a:r>
                <a:rPr lang="en-US" altLang="ko-KR" sz="1050" b="1" i="1" dirty="0" err="1" smtClean="0">
                  <a:solidFill>
                    <a:srgbClr val="FF0000"/>
                  </a:solidFill>
                </a:rPr>
                <a:t>UserServiceImpl</a:t>
              </a:r>
              <a:r>
                <a:rPr lang="en-US" altLang="ko-KR" sz="1050" b="1" i="1" dirty="0" smtClean="0">
                  <a:solidFill>
                    <a:srgbClr val="0000FF"/>
                  </a:solidFill>
                </a:rPr>
                <a:t>"&gt;</a:t>
              </a:r>
            </a:p>
            <a:p>
              <a:r>
                <a:rPr lang="en-US" altLang="ko-KR" sz="1050" dirty="0" smtClean="0">
                  <a:solidFill>
                    <a:schemeClr val="tx1"/>
                  </a:solidFill>
                </a:rPr>
                <a:t>      &lt;property name=</a:t>
              </a:r>
              <a:r>
                <a:rPr lang="en-US" altLang="ko-KR" sz="1050" i="1" dirty="0" smtClean="0">
                  <a:solidFill>
                    <a:schemeClr val="tx1"/>
                  </a:solidFill>
                </a:rPr>
                <a:t>"</a:t>
              </a:r>
              <a:r>
                <a:rPr lang="en-US" altLang="ko-KR" sz="1050" i="1" u="sng" dirty="0" err="1" smtClean="0">
                  <a:solidFill>
                    <a:srgbClr val="0000FF"/>
                  </a:solidFill>
                </a:rPr>
                <a:t>userDAO</a:t>
              </a:r>
              <a:r>
                <a:rPr lang="en-US" altLang="ko-KR" sz="1050" i="1" u="sng" dirty="0" smtClean="0">
                  <a:solidFill>
                    <a:srgbClr val="0000FF"/>
                  </a:solidFill>
                </a:rPr>
                <a:t>"</a:t>
              </a:r>
              <a:r>
                <a:rPr lang="en-US" altLang="ko-KR" sz="1050" i="1" u="sng" dirty="0" smtClean="0">
                  <a:solidFill>
                    <a:schemeClr val="tx1"/>
                  </a:solidFill>
                </a:rPr>
                <a:t>&gt; </a:t>
              </a:r>
              <a:r>
                <a:rPr lang="en-US" altLang="ko-KR" sz="1050" dirty="0" smtClean="0">
                  <a:solidFill>
                    <a:schemeClr val="tx1"/>
                  </a:solidFill>
                </a:rPr>
                <a:t>&lt;ref local=</a:t>
              </a:r>
              <a:r>
                <a:rPr lang="en-US" altLang="ko-KR" sz="1050" i="1" dirty="0" smtClean="0">
                  <a:solidFill>
                    <a:schemeClr val="tx1"/>
                  </a:solidFill>
                </a:rPr>
                <a:t>"</a:t>
              </a:r>
              <a:r>
                <a:rPr lang="en-US" altLang="ko-KR" sz="1050" b="1" i="1" dirty="0" err="1" smtClean="0">
                  <a:solidFill>
                    <a:srgbClr val="0000FF"/>
                  </a:solidFill>
                </a:rPr>
                <a:t>userDAO</a:t>
              </a:r>
              <a:r>
                <a:rPr lang="en-US" altLang="ko-KR" sz="1050" b="1" i="1" dirty="0" smtClean="0">
                  <a:solidFill>
                    <a:srgbClr val="0000FF"/>
                  </a:solidFill>
                </a:rPr>
                <a:t>"</a:t>
              </a:r>
              <a:r>
                <a:rPr lang="en-US" altLang="ko-KR" sz="1050" i="1" dirty="0" smtClean="0">
                  <a:solidFill>
                    <a:schemeClr val="tx1"/>
                  </a:solidFill>
                </a:rPr>
                <a:t> /&gt;</a:t>
              </a:r>
              <a:r>
                <a:rPr lang="en-US" altLang="ko-KR" sz="1050" dirty="0" smtClean="0">
                  <a:solidFill>
                    <a:schemeClr val="tx1"/>
                  </a:solidFill>
                </a:rPr>
                <a:t>&lt;/property&gt;</a:t>
              </a:r>
            </a:p>
            <a:p>
              <a:r>
                <a:rPr lang="en-US" altLang="ko-KR" sz="1050" dirty="0" smtClean="0">
                  <a:solidFill>
                    <a:schemeClr val="tx1"/>
                  </a:solidFill>
                </a:rPr>
                <a:t>&lt;/bean&gt;</a:t>
              </a:r>
            </a:p>
            <a:p>
              <a:endParaRPr lang="ko-KR" altLang="en-US" sz="1050" dirty="0" smtClean="0">
                <a:solidFill>
                  <a:schemeClr val="tx1"/>
                </a:solidFill>
              </a:endParaRPr>
            </a:p>
            <a:p>
              <a:r>
                <a:rPr lang="en-US" altLang="ko-KR" sz="1050" dirty="0" smtClean="0">
                  <a:solidFill>
                    <a:schemeClr val="tx1"/>
                  </a:solidFill>
                </a:rPr>
                <a:t>&lt;bean id=</a:t>
              </a:r>
              <a:r>
                <a:rPr lang="en-US" altLang="ko-KR" sz="1050" i="1" dirty="0" smtClean="0">
                  <a:solidFill>
                    <a:schemeClr val="tx1"/>
                  </a:solidFill>
                </a:rPr>
                <a:t>"</a:t>
              </a:r>
              <a:r>
                <a:rPr lang="en-US" altLang="ko-KR" sz="1050" b="1" i="1" dirty="0" err="1" smtClean="0">
                  <a:solidFill>
                    <a:srgbClr val="0000FF"/>
                  </a:solidFill>
                </a:rPr>
                <a:t>userService</a:t>
              </a:r>
              <a:r>
                <a:rPr lang="en-US" altLang="ko-KR" sz="1050" b="1" i="1" dirty="0" smtClean="0">
                  <a:solidFill>
                    <a:srgbClr val="0000FF"/>
                  </a:solidFill>
                </a:rPr>
                <a:t>" </a:t>
              </a:r>
              <a:r>
                <a:rPr lang="en-US" altLang="ko-KR" sz="1050" i="1" dirty="0" smtClean="0">
                  <a:solidFill>
                    <a:schemeClr val="tx1"/>
                  </a:solidFill>
                </a:rPr>
                <a:t>parent="</a:t>
              </a:r>
              <a:r>
                <a:rPr lang="en-US" altLang="ko-KR" sz="1050" i="1" dirty="0" err="1" smtClean="0">
                  <a:solidFill>
                    <a:schemeClr val="tx1"/>
                  </a:solidFill>
                </a:rPr>
                <a:t>txProxyTemplate</a:t>
              </a:r>
              <a:r>
                <a:rPr lang="en-US" altLang="ko-KR" sz="1050" i="1" dirty="0" smtClean="0">
                  <a:solidFill>
                    <a:schemeClr val="tx1"/>
                  </a:solidFill>
                </a:rPr>
                <a:t>"&gt;</a:t>
              </a:r>
            </a:p>
            <a:p>
              <a:r>
                <a:rPr lang="en-US" altLang="ko-KR" sz="1050" dirty="0" smtClean="0">
                  <a:solidFill>
                    <a:schemeClr val="tx1"/>
                  </a:solidFill>
                </a:rPr>
                <a:t>     &lt;property name=</a:t>
              </a:r>
              <a:r>
                <a:rPr lang="en-US" altLang="ko-KR" sz="1050" i="1" dirty="0" smtClean="0">
                  <a:solidFill>
                    <a:schemeClr val="tx1"/>
                  </a:solidFill>
                </a:rPr>
                <a:t>"target“&gt;</a:t>
              </a:r>
              <a:r>
                <a:rPr lang="en-US" altLang="ko-KR" sz="1050" dirty="0" smtClean="0">
                  <a:solidFill>
                    <a:schemeClr val="tx1"/>
                  </a:solidFill>
                </a:rPr>
                <a:t>&lt;ref local=</a:t>
              </a:r>
              <a:r>
                <a:rPr lang="en-US" altLang="ko-KR" sz="1050" i="1" dirty="0" smtClean="0">
                  <a:solidFill>
                    <a:schemeClr val="tx1"/>
                  </a:solidFill>
                </a:rPr>
                <a:t>"</a:t>
              </a:r>
              <a:r>
                <a:rPr lang="en-US" altLang="ko-KR" sz="1050" b="1" i="1" dirty="0" err="1" smtClean="0">
                  <a:solidFill>
                    <a:srgbClr val="0000FF"/>
                  </a:solidFill>
                </a:rPr>
                <a:t>userServiceTarget</a:t>
              </a:r>
              <a:r>
                <a:rPr lang="en-US" altLang="ko-KR" sz="1050" b="1" i="1" dirty="0" smtClean="0">
                  <a:solidFill>
                    <a:srgbClr val="0000FF"/>
                  </a:solidFill>
                </a:rPr>
                <a:t>"</a:t>
              </a:r>
              <a:r>
                <a:rPr lang="en-US" altLang="ko-KR" sz="1050" i="1" dirty="0" smtClean="0">
                  <a:solidFill>
                    <a:schemeClr val="tx1"/>
                  </a:solidFill>
                </a:rPr>
                <a:t> /&gt;</a:t>
              </a:r>
              <a:r>
                <a:rPr lang="en-US" altLang="ko-KR" sz="1050" dirty="0" smtClean="0">
                  <a:solidFill>
                    <a:schemeClr val="tx1"/>
                  </a:solidFill>
                </a:rPr>
                <a:t>&lt;/property&gt;</a:t>
              </a:r>
            </a:p>
            <a:p>
              <a:r>
                <a:rPr lang="en-US" altLang="ko-KR" sz="1050" dirty="0" smtClean="0">
                  <a:solidFill>
                    <a:schemeClr val="tx1"/>
                  </a:solidFill>
                </a:rPr>
                <a:t>&lt;/bean&gt;</a:t>
              </a:r>
            </a:p>
            <a:p>
              <a:endParaRPr lang="en-US" altLang="ko-KR" sz="1050" dirty="0" smtClean="0">
                <a:solidFill>
                  <a:schemeClr val="tx1"/>
                </a:solidFill>
              </a:endParaRPr>
            </a:p>
            <a:p>
              <a:r>
                <a:rPr lang="en-US" altLang="ko-KR" sz="1050" dirty="0" smtClean="0">
                  <a:solidFill>
                    <a:schemeClr val="tx1"/>
                  </a:solidFill>
                </a:rPr>
                <a:t>&lt;bean id=</a:t>
              </a:r>
              <a:r>
                <a:rPr lang="en-US" altLang="ko-KR" sz="1050" i="1" dirty="0" smtClean="0">
                  <a:solidFill>
                    <a:schemeClr val="tx1"/>
                  </a:solidFill>
                </a:rPr>
                <a:t>"</a:t>
              </a:r>
              <a:r>
                <a:rPr lang="en-US" altLang="ko-KR" sz="1050" b="1" i="1" dirty="0" err="1" smtClean="0">
                  <a:solidFill>
                    <a:srgbClr val="0000FF"/>
                  </a:solidFill>
                </a:rPr>
                <a:t>loginFormController</a:t>
              </a:r>
              <a:r>
                <a:rPr lang="en-US" altLang="ko-KR" sz="1050" b="1" i="1" dirty="0" smtClean="0">
                  <a:solidFill>
                    <a:srgbClr val="0000FF"/>
                  </a:solidFill>
                </a:rPr>
                <a:t>" </a:t>
              </a:r>
              <a:r>
                <a:rPr lang="en-US" altLang="ko-KR" sz="1050" i="1" dirty="0" smtClean="0">
                  <a:solidFill>
                    <a:schemeClr val="tx1"/>
                  </a:solidFill>
                </a:rPr>
                <a:t>class=“</a:t>
              </a:r>
              <a:r>
                <a:rPr lang="en-US" altLang="ko-KR" sz="1050" i="1" dirty="0" err="1" smtClean="0">
                  <a:solidFill>
                    <a:srgbClr val="FF0000"/>
                  </a:solidFill>
                </a:rPr>
                <a:t>LoginFormController</a:t>
              </a:r>
              <a:r>
                <a:rPr lang="en-US" altLang="ko-KR" sz="1050" i="1" dirty="0" smtClean="0">
                  <a:solidFill>
                    <a:srgbClr val="FF0000"/>
                  </a:solidFill>
                </a:rPr>
                <a:t>"</a:t>
              </a:r>
              <a:r>
                <a:rPr lang="en-US" altLang="ko-KR" sz="1050" i="1" dirty="0" smtClean="0">
                  <a:solidFill>
                    <a:schemeClr val="tx1"/>
                  </a:solidFill>
                </a:rPr>
                <a:t>&gt;</a:t>
              </a:r>
            </a:p>
            <a:p>
              <a:r>
                <a:rPr lang="en-US" altLang="ko-KR" sz="1050" dirty="0" smtClean="0">
                  <a:solidFill>
                    <a:schemeClr val="tx1"/>
                  </a:solidFill>
                </a:rPr>
                <a:t>    &lt;property name=</a:t>
              </a:r>
              <a:r>
                <a:rPr lang="en-US" altLang="ko-KR" sz="1050" i="1" dirty="0" smtClean="0">
                  <a:solidFill>
                    <a:schemeClr val="tx1"/>
                  </a:solidFill>
                </a:rPr>
                <a:t>"</a:t>
              </a:r>
              <a:r>
                <a:rPr lang="en-US" altLang="ko-KR" sz="1050" i="1" dirty="0" err="1" smtClean="0">
                  <a:solidFill>
                    <a:schemeClr val="tx1"/>
                  </a:solidFill>
                </a:rPr>
                <a:t>validator</a:t>
              </a:r>
              <a:r>
                <a:rPr lang="en-US" altLang="ko-KR" sz="1050" i="1" dirty="0" smtClean="0">
                  <a:solidFill>
                    <a:schemeClr val="tx1"/>
                  </a:solidFill>
                </a:rPr>
                <a:t>" ref="</a:t>
              </a:r>
              <a:r>
                <a:rPr lang="en-US" altLang="ko-KR" sz="1050" i="1" dirty="0" err="1" smtClean="0">
                  <a:solidFill>
                    <a:schemeClr val="tx1"/>
                  </a:solidFill>
                </a:rPr>
                <a:t>beanValidator</a:t>
              </a:r>
              <a:r>
                <a:rPr lang="en-US" altLang="ko-KR" sz="1050" i="1" dirty="0" smtClean="0">
                  <a:solidFill>
                    <a:schemeClr val="tx1"/>
                  </a:solidFill>
                </a:rPr>
                <a:t>" /&gt;</a:t>
              </a:r>
            </a:p>
            <a:p>
              <a:r>
                <a:rPr lang="en-US" altLang="ko-KR" sz="1050" dirty="0" smtClean="0">
                  <a:solidFill>
                    <a:schemeClr val="tx1"/>
                  </a:solidFill>
                </a:rPr>
                <a:t>    &lt;property name=</a:t>
              </a:r>
              <a:r>
                <a:rPr lang="en-US" altLang="ko-KR" sz="1050" i="1" dirty="0" smtClean="0">
                  <a:solidFill>
                    <a:schemeClr val="tx1"/>
                  </a:solidFill>
                </a:rPr>
                <a:t>"</a:t>
              </a:r>
              <a:r>
                <a:rPr lang="en-US" altLang="ko-KR" sz="1050" i="1" dirty="0" err="1" smtClean="0">
                  <a:solidFill>
                    <a:schemeClr val="tx1"/>
                  </a:solidFill>
                </a:rPr>
                <a:t>formView</a:t>
              </a:r>
              <a:r>
                <a:rPr lang="en-US" altLang="ko-KR" sz="1050" i="1" dirty="0" smtClean="0">
                  <a:solidFill>
                    <a:schemeClr val="tx1"/>
                  </a:solidFill>
                </a:rPr>
                <a:t>" value="/decorators/login" /&gt;</a:t>
              </a:r>
            </a:p>
            <a:p>
              <a:r>
                <a:rPr lang="en-US" altLang="ko-KR" sz="1050" dirty="0" smtClean="0">
                  <a:solidFill>
                    <a:schemeClr val="tx1"/>
                  </a:solidFill>
                </a:rPr>
                <a:t>    &lt;property name=</a:t>
              </a:r>
              <a:r>
                <a:rPr lang="en-US" altLang="ko-KR" sz="1050" i="1" dirty="0" smtClean="0">
                  <a:solidFill>
                    <a:schemeClr val="tx1"/>
                  </a:solidFill>
                </a:rPr>
                <a:t>"</a:t>
              </a:r>
              <a:r>
                <a:rPr lang="en-US" altLang="ko-KR" sz="1050" i="1" dirty="0" err="1" smtClean="0">
                  <a:solidFill>
                    <a:schemeClr val="tx1"/>
                  </a:solidFill>
                </a:rPr>
                <a:t>successView</a:t>
              </a:r>
              <a:r>
                <a:rPr lang="en-US" altLang="ko-KR" sz="1050" i="1" dirty="0" smtClean="0">
                  <a:solidFill>
                    <a:schemeClr val="tx1"/>
                  </a:solidFill>
                </a:rPr>
                <a:t>" value="redirect:/index.html" /&gt;</a:t>
              </a:r>
            </a:p>
            <a:p>
              <a:r>
                <a:rPr lang="en-US" altLang="ko-KR" sz="1050" dirty="0" smtClean="0">
                  <a:solidFill>
                    <a:schemeClr val="tx1"/>
                  </a:solidFill>
                </a:rPr>
                <a:t>    &lt;property name=</a:t>
              </a:r>
              <a:r>
                <a:rPr lang="en-US" altLang="ko-KR" sz="1050" i="1" dirty="0" smtClean="0">
                  <a:solidFill>
                    <a:schemeClr val="tx1"/>
                  </a:solidFill>
                </a:rPr>
                <a:t>"</a:t>
              </a:r>
              <a:r>
                <a:rPr lang="en-US" altLang="ko-KR" sz="1050" i="1" dirty="0" err="1" smtClean="0">
                  <a:solidFill>
                    <a:schemeClr val="tx1"/>
                  </a:solidFill>
                </a:rPr>
                <a:t>userService</a:t>
              </a:r>
              <a:r>
                <a:rPr lang="en-US" altLang="ko-KR" sz="1050" i="1" dirty="0" smtClean="0">
                  <a:solidFill>
                    <a:schemeClr val="tx1"/>
                  </a:solidFill>
                </a:rPr>
                <a:t>" ref="</a:t>
              </a:r>
              <a:r>
                <a:rPr lang="en-US" altLang="ko-KR" sz="1050" b="1" i="1" dirty="0" err="1" smtClean="0">
                  <a:solidFill>
                    <a:srgbClr val="0000FF"/>
                  </a:solidFill>
                </a:rPr>
                <a:t>userService</a:t>
              </a:r>
              <a:r>
                <a:rPr lang="en-US" altLang="ko-KR" sz="1050" b="1" i="1" dirty="0" smtClean="0">
                  <a:solidFill>
                    <a:srgbClr val="0000FF"/>
                  </a:solidFill>
                </a:rPr>
                <a:t>" </a:t>
              </a:r>
              <a:r>
                <a:rPr lang="en-US" altLang="ko-KR" sz="1050" i="1" dirty="0" smtClean="0">
                  <a:solidFill>
                    <a:schemeClr val="tx1"/>
                  </a:solidFill>
                </a:rPr>
                <a:t>/&gt;</a:t>
              </a:r>
            </a:p>
            <a:p>
              <a:r>
                <a:rPr lang="en-US" altLang="ko-KR" sz="1050" dirty="0" smtClean="0">
                  <a:solidFill>
                    <a:schemeClr val="tx1"/>
                  </a:solidFill>
                </a:rPr>
                <a:t>&lt;/bean&gt;</a:t>
              </a:r>
            </a:p>
            <a:p>
              <a:endParaRPr lang="ko-KR" altLang="en-US" sz="1050" dirty="0">
                <a:solidFill>
                  <a:schemeClr val="tx1"/>
                </a:solidFill>
              </a:endParaRPr>
            </a:p>
          </p:txBody>
        </p:sp>
        <p:sp>
          <p:nvSpPr>
            <p:cNvPr id="33" name="직사각형 32"/>
            <p:cNvSpPr/>
            <p:nvPr/>
          </p:nvSpPr>
          <p:spPr>
            <a:xfrm>
              <a:off x="755576" y="1312894"/>
              <a:ext cx="1174176" cy="80793"/>
            </a:xfrm>
            <a:prstGeom prst="rect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1200" dirty="0" smtClean="0">
                  <a:solidFill>
                    <a:schemeClr val="tx1"/>
                  </a:solidFill>
                </a:rPr>
                <a:t>applicationContext.xml</a:t>
              </a:r>
              <a:endParaRPr lang="ko-KR" altLang="en-US" sz="12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7" name="그룹 18"/>
          <p:cNvGrpSpPr/>
          <p:nvPr/>
        </p:nvGrpSpPr>
        <p:grpSpPr>
          <a:xfrm>
            <a:off x="1400076" y="1806600"/>
            <a:ext cx="1584176" cy="2304256"/>
            <a:chOff x="755576" y="1370966"/>
            <a:chExt cx="1296145" cy="1044896"/>
          </a:xfrm>
        </p:grpSpPr>
        <p:sp>
          <p:nvSpPr>
            <p:cNvPr id="35" name="직사각형 34"/>
            <p:cNvSpPr/>
            <p:nvPr/>
          </p:nvSpPr>
          <p:spPr>
            <a:xfrm>
              <a:off x="755576" y="1632190"/>
              <a:ext cx="1296144" cy="783672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altLang="ko-KR" sz="1050" dirty="0" err="1" smtClean="0">
                  <a:solidFill>
                    <a:schemeClr val="tx1"/>
                  </a:solidFill>
                </a:rPr>
                <a:t>setUserDAO</a:t>
              </a:r>
              <a:r>
                <a:rPr lang="en-US" altLang="ko-KR" sz="1050" dirty="0" smtClean="0">
                  <a:solidFill>
                    <a:schemeClr val="tx1"/>
                  </a:solidFill>
                </a:rPr>
                <a:t>()</a:t>
              </a:r>
            </a:p>
            <a:p>
              <a:r>
                <a:rPr lang="en-US" altLang="ko-KR" sz="1050" dirty="0" err="1" smtClean="0">
                  <a:solidFill>
                    <a:schemeClr val="tx1"/>
                  </a:solidFill>
                </a:rPr>
                <a:t>setMailSender</a:t>
              </a:r>
              <a:r>
                <a:rPr lang="en-US" altLang="ko-KR" sz="1050" dirty="0" smtClean="0">
                  <a:solidFill>
                    <a:schemeClr val="tx1"/>
                  </a:solidFill>
                </a:rPr>
                <a:t>()</a:t>
              </a:r>
            </a:p>
            <a:p>
              <a:r>
                <a:rPr lang="en-US" altLang="ko-KR" sz="1050" dirty="0" err="1" smtClean="0">
                  <a:solidFill>
                    <a:schemeClr val="tx1"/>
                  </a:solidFill>
                </a:rPr>
                <a:t>setApplicationContext</a:t>
              </a:r>
              <a:r>
                <a:rPr lang="en-US" altLang="ko-KR" sz="1050" dirty="0" smtClean="0">
                  <a:solidFill>
                    <a:schemeClr val="tx1"/>
                  </a:solidFill>
                </a:rPr>
                <a:t>()</a:t>
              </a:r>
            </a:p>
            <a:p>
              <a:endParaRPr lang="en-US" altLang="ko-KR" sz="1050" dirty="0" smtClean="0">
                <a:solidFill>
                  <a:schemeClr val="tx1"/>
                </a:solidFill>
              </a:endParaRPr>
            </a:p>
            <a:p>
              <a:r>
                <a:rPr lang="en-US" altLang="ko-KR" sz="1050" dirty="0" err="1" smtClean="0">
                  <a:solidFill>
                    <a:schemeClr val="tx1"/>
                  </a:solidFill>
                </a:rPr>
                <a:t>addUser</a:t>
              </a:r>
              <a:r>
                <a:rPr lang="en-US" altLang="ko-KR" sz="1050" dirty="0" smtClean="0">
                  <a:solidFill>
                    <a:schemeClr val="tx1"/>
                  </a:solidFill>
                </a:rPr>
                <a:t>()</a:t>
              </a:r>
            </a:p>
            <a:p>
              <a:r>
                <a:rPr lang="en-US" altLang="ko-KR" sz="1050" dirty="0" err="1" smtClean="0">
                  <a:solidFill>
                    <a:schemeClr val="tx1"/>
                  </a:solidFill>
                </a:rPr>
                <a:t>updateUser</a:t>
              </a:r>
              <a:r>
                <a:rPr lang="en-US" altLang="ko-KR" sz="1050" dirty="0" smtClean="0">
                  <a:solidFill>
                    <a:schemeClr val="tx1"/>
                  </a:solidFill>
                </a:rPr>
                <a:t>()</a:t>
              </a:r>
            </a:p>
            <a:p>
              <a:r>
                <a:rPr lang="en-US" altLang="ko-KR" sz="1200" dirty="0" err="1" smtClean="0">
                  <a:solidFill>
                    <a:schemeClr val="tx1"/>
                  </a:solidFill>
                </a:rPr>
                <a:t>removeUser</a:t>
              </a:r>
              <a:r>
                <a:rPr lang="en-US" altLang="ko-KR" sz="1200" dirty="0" smtClean="0">
                  <a:solidFill>
                    <a:schemeClr val="tx1"/>
                  </a:solidFill>
                </a:rPr>
                <a:t>()</a:t>
              </a:r>
            </a:p>
            <a:p>
              <a:r>
                <a:rPr lang="en-US" altLang="ko-KR" sz="1200" dirty="0" err="1" smtClean="0">
                  <a:solidFill>
                    <a:schemeClr val="tx1"/>
                  </a:solidFill>
                </a:rPr>
                <a:t>findUser</a:t>
              </a:r>
              <a:r>
                <a:rPr lang="en-US" altLang="ko-KR" sz="1200" dirty="0" smtClean="0">
                  <a:solidFill>
                    <a:schemeClr val="tx1"/>
                  </a:solidFill>
                </a:rPr>
                <a:t>()</a:t>
              </a:r>
            </a:p>
            <a:p>
              <a:r>
                <a:rPr lang="en-US" altLang="ko-KR" sz="1200" dirty="0" err="1" smtClean="0">
                  <a:solidFill>
                    <a:schemeClr val="tx1"/>
                  </a:solidFill>
                </a:rPr>
                <a:t>findUserList</a:t>
              </a:r>
              <a:r>
                <a:rPr lang="en-US" altLang="ko-KR" sz="1200" dirty="0" smtClean="0">
                  <a:solidFill>
                    <a:schemeClr val="tx1"/>
                  </a:solidFill>
                </a:rPr>
                <a:t>()</a:t>
              </a:r>
            </a:p>
            <a:p>
              <a:r>
                <a:rPr lang="en-US" altLang="ko-KR" sz="1200" dirty="0" smtClean="0">
                  <a:solidFill>
                    <a:schemeClr val="tx1"/>
                  </a:solidFill>
                </a:rPr>
                <a:t>login()</a:t>
              </a:r>
              <a:endParaRPr lang="ko-KR" alt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36" name="직사각형 35"/>
            <p:cNvSpPr/>
            <p:nvPr/>
          </p:nvSpPr>
          <p:spPr>
            <a:xfrm>
              <a:off x="755576" y="1370966"/>
              <a:ext cx="1296144" cy="130612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1200" dirty="0" err="1" smtClean="0">
                  <a:solidFill>
                    <a:schemeClr val="tx1"/>
                  </a:solidFill>
                </a:rPr>
                <a:t>UserServiceImpl</a:t>
              </a:r>
              <a:endParaRPr lang="ko-KR" alt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37" name="직사각형 36"/>
            <p:cNvSpPr/>
            <p:nvPr/>
          </p:nvSpPr>
          <p:spPr>
            <a:xfrm>
              <a:off x="755576" y="1501578"/>
              <a:ext cx="1296145" cy="130612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1200" i="1" dirty="0" smtClean="0">
                  <a:solidFill>
                    <a:schemeClr val="tx1"/>
                  </a:solidFill>
                </a:rPr>
                <a:t>logger</a:t>
              </a:r>
              <a:r>
                <a:rPr lang="en-US" altLang="ko-KR" sz="1200" dirty="0" smtClean="0">
                  <a:solidFill>
                    <a:schemeClr val="tx1"/>
                  </a:solidFill>
                </a:rPr>
                <a:t> ,</a:t>
              </a:r>
              <a:r>
                <a:rPr lang="en-US" altLang="ko-KR" sz="1200" dirty="0" smtClean="0"/>
                <a:t> </a:t>
              </a:r>
              <a:r>
                <a:rPr lang="en-US" altLang="ko-KR" sz="1200" dirty="0" err="1" smtClean="0">
                  <a:solidFill>
                    <a:schemeClr val="tx1"/>
                  </a:solidFill>
                </a:rPr>
                <a:t>userDAO</a:t>
              </a:r>
              <a:endParaRPr lang="ko-KR" altLang="en-US" sz="1200" dirty="0">
                <a:solidFill>
                  <a:schemeClr val="tx1"/>
                </a:solidFill>
              </a:endParaRPr>
            </a:p>
          </p:txBody>
        </p:sp>
      </p:grpSp>
      <p:cxnSp>
        <p:nvCxnSpPr>
          <p:cNvPr id="54" name="직선 화살표 연결선 53"/>
          <p:cNvCxnSpPr>
            <a:stCxn id="76" idx="0"/>
            <a:endCxn id="35" idx="2"/>
          </p:cNvCxnSpPr>
          <p:nvPr/>
        </p:nvCxnSpPr>
        <p:spPr>
          <a:xfrm flipV="1">
            <a:off x="2159732" y="4110856"/>
            <a:ext cx="32432" cy="398264"/>
          </a:xfrm>
          <a:prstGeom prst="straightConnector1">
            <a:avLst/>
          </a:prstGeom>
          <a:ln w="19050">
            <a:solidFill>
              <a:schemeClr val="tx1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" name="그룹 18"/>
          <p:cNvGrpSpPr/>
          <p:nvPr/>
        </p:nvGrpSpPr>
        <p:grpSpPr>
          <a:xfrm>
            <a:off x="5292080" y="1484784"/>
            <a:ext cx="1584176" cy="1800201"/>
            <a:chOff x="755576" y="1370966"/>
            <a:chExt cx="1296145" cy="1044896"/>
          </a:xfrm>
        </p:grpSpPr>
        <p:sp>
          <p:nvSpPr>
            <p:cNvPr id="58" name="직사각형 57"/>
            <p:cNvSpPr/>
            <p:nvPr/>
          </p:nvSpPr>
          <p:spPr>
            <a:xfrm>
              <a:off x="755576" y="1679230"/>
              <a:ext cx="1296144" cy="736632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altLang="ko-KR" sz="1050" dirty="0" smtClean="0">
                  <a:solidFill>
                    <a:schemeClr val="tx1"/>
                  </a:solidFill>
                </a:rPr>
                <a:t>insert( )</a:t>
              </a:r>
            </a:p>
            <a:p>
              <a:r>
                <a:rPr lang="en-US" altLang="ko-KR" sz="1050" dirty="0" err="1" smtClean="0">
                  <a:solidFill>
                    <a:schemeClr val="tx1"/>
                  </a:solidFill>
                </a:rPr>
                <a:t>updateUser</a:t>
              </a:r>
              <a:r>
                <a:rPr lang="en-US" altLang="ko-KR" sz="1050" dirty="0" smtClean="0">
                  <a:solidFill>
                    <a:schemeClr val="tx1"/>
                  </a:solidFill>
                </a:rPr>
                <a:t>()</a:t>
              </a:r>
            </a:p>
            <a:p>
              <a:r>
                <a:rPr lang="en-US" altLang="ko-KR" sz="1200" dirty="0" smtClean="0">
                  <a:solidFill>
                    <a:schemeClr val="tx1"/>
                  </a:solidFill>
                </a:rPr>
                <a:t>delete()</a:t>
              </a:r>
            </a:p>
            <a:p>
              <a:r>
                <a:rPr lang="en-US" altLang="ko-KR" sz="1200" dirty="0" err="1" smtClean="0">
                  <a:solidFill>
                    <a:schemeClr val="tx1"/>
                  </a:solidFill>
                </a:rPr>
                <a:t>findUser</a:t>
              </a:r>
              <a:r>
                <a:rPr lang="en-US" altLang="ko-KR" sz="1200" dirty="0" smtClean="0">
                  <a:solidFill>
                    <a:schemeClr val="tx1"/>
                  </a:solidFill>
                </a:rPr>
                <a:t>()</a:t>
              </a:r>
            </a:p>
            <a:p>
              <a:r>
                <a:rPr lang="en-US" altLang="ko-KR" sz="1200" dirty="0" err="1" smtClean="0">
                  <a:solidFill>
                    <a:schemeClr val="tx1"/>
                  </a:solidFill>
                </a:rPr>
                <a:t>findUserList</a:t>
              </a:r>
              <a:r>
                <a:rPr lang="en-US" altLang="ko-KR" sz="1200" dirty="0" smtClean="0">
                  <a:solidFill>
                    <a:schemeClr val="tx1"/>
                  </a:solidFill>
                </a:rPr>
                <a:t>()</a:t>
              </a:r>
            </a:p>
            <a:p>
              <a:r>
                <a:rPr lang="en-US" altLang="ko-KR" sz="1200" dirty="0" err="1" smtClean="0">
                  <a:solidFill>
                    <a:schemeClr val="tx1"/>
                  </a:solidFill>
                </a:rPr>
                <a:t>existedUser</a:t>
              </a:r>
              <a:r>
                <a:rPr lang="en-US" altLang="ko-KR" sz="1200" dirty="0" smtClean="0">
                  <a:solidFill>
                    <a:schemeClr val="tx1"/>
                  </a:solidFill>
                </a:rPr>
                <a:t>()</a:t>
              </a:r>
            </a:p>
            <a:p>
              <a:r>
                <a:rPr lang="en-US" altLang="ko-KR" sz="1200" dirty="0" smtClean="0">
                  <a:solidFill>
                    <a:schemeClr val="tx1"/>
                  </a:solidFill>
                </a:rPr>
                <a:t>Close()</a:t>
              </a:r>
              <a:endParaRPr lang="ko-KR" alt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59" name="직사각형 58"/>
            <p:cNvSpPr/>
            <p:nvPr/>
          </p:nvSpPr>
          <p:spPr>
            <a:xfrm>
              <a:off x="755576" y="1370966"/>
              <a:ext cx="1296144" cy="192665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1200" i="1" dirty="0" err="1" smtClean="0">
                  <a:solidFill>
                    <a:schemeClr val="tx1"/>
                  </a:solidFill>
                </a:rPr>
                <a:t>MySQLUserDAO</a:t>
              </a:r>
              <a:endParaRPr lang="ko-KR" alt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60" name="직사각형 59"/>
            <p:cNvSpPr/>
            <p:nvPr/>
          </p:nvSpPr>
          <p:spPr>
            <a:xfrm>
              <a:off x="755576" y="1567446"/>
              <a:ext cx="1296145" cy="114513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1200" u="sng" dirty="0" smtClean="0">
                  <a:solidFill>
                    <a:schemeClr val="tx1"/>
                  </a:solidFill>
                </a:rPr>
                <a:t>Connection  con</a:t>
              </a:r>
              <a:endParaRPr lang="ko-KR" altLang="en-US" sz="12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10" name="그룹 7"/>
          <p:cNvGrpSpPr/>
          <p:nvPr/>
        </p:nvGrpSpPr>
        <p:grpSpPr>
          <a:xfrm>
            <a:off x="5431780" y="582588"/>
            <a:ext cx="1430306" cy="623562"/>
            <a:chOff x="755576" y="1386638"/>
            <a:chExt cx="1296144" cy="499590"/>
          </a:xfrm>
        </p:grpSpPr>
        <p:sp>
          <p:nvSpPr>
            <p:cNvPr id="62" name="직사각형 61"/>
            <p:cNvSpPr/>
            <p:nvPr/>
          </p:nvSpPr>
          <p:spPr>
            <a:xfrm>
              <a:off x="755576" y="1628800"/>
              <a:ext cx="1296144" cy="257428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ko-KR" alt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63" name="직사각형 62"/>
            <p:cNvSpPr/>
            <p:nvPr/>
          </p:nvSpPr>
          <p:spPr>
            <a:xfrm>
              <a:off x="755576" y="1386638"/>
              <a:ext cx="1296144" cy="232284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1200" b="1" dirty="0" smtClean="0">
                  <a:solidFill>
                    <a:srgbClr val="0000FF"/>
                  </a:solidFill>
                </a:rPr>
                <a:t>interface </a:t>
              </a:r>
              <a:r>
                <a:rPr lang="en-US" altLang="ko-KR" sz="1200" b="1" dirty="0" err="1" smtClean="0">
                  <a:solidFill>
                    <a:schemeClr val="tx1"/>
                  </a:solidFill>
                </a:rPr>
                <a:t>UserDAO</a:t>
              </a:r>
              <a:endParaRPr lang="ko-KR" altLang="en-US" sz="1200" dirty="0">
                <a:solidFill>
                  <a:schemeClr val="tx1"/>
                </a:solidFill>
              </a:endParaRPr>
            </a:p>
          </p:txBody>
        </p:sp>
      </p:grpSp>
      <p:cxnSp>
        <p:nvCxnSpPr>
          <p:cNvPr id="64" name="직선 연결선 63"/>
          <p:cNvCxnSpPr>
            <a:stCxn id="62" idx="2"/>
            <a:endCxn id="59" idx="0"/>
          </p:cNvCxnSpPr>
          <p:nvPr/>
        </p:nvCxnSpPr>
        <p:spPr>
          <a:xfrm flipH="1">
            <a:off x="6084168" y="1206150"/>
            <a:ext cx="62765" cy="278634"/>
          </a:xfrm>
          <a:prstGeom prst="line">
            <a:avLst/>
          </a:prstGeom>
          <a:ln w="28575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이등변 삼각형 66"/>
          <p:cNvSpPr/>
          <p:nvPr/>
        </p:nvSpPr>
        <p:spPr>
          <a:xfrm>
            <a:off x="6079852" y="1230660"/>
            <a:ext cx="144016" cy="144016"/>
          </a:xfrm>
          <a:prstGeom prst="triangl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200"/>
          </a:p>
        </p:txBody>
      </p:sp>
      <p:cxnSp>
        <p:nvCxnSpPr>
          <p:cNvPr id="68" name="직선 화살표 연결선 67"/>
          <p:cNvCxnSpPr>
            <a:stCxn id="33" idx="0"/>
            <a:endCxn id="58" idx="2"/>
          </p:cNvCxnSpPr>
          <p:nvPr/>
        </p:nvCxnSpPr>
        <p:spPr>
          <a:xfrm flipH="1" flipV="1">
            <a:off x="6084168" y="3284985"/>
            <a:ext cx="72318" cy="249807"/>
          </a:xfrm>
          <a:prstGeom prst="straightConnector1">
            <a:avLst/>
          </a:prstGeom>
          <a:ln w="19050">
            <a:solidFill>
              <a:schemeClr val="tx1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2" name="직선 화살표 연결선 131"/>
          <p:cNvCxnSpPr>
            <a:endCxn id="62" idx="1"/>
          </p:cNvCxnSpPr>
          <p:nvPr/>
        </p:nvCxnSpPr>
        <p:spPr>
          <a:xfrm flipV="1">
            <a:off x="2987824" y="1045496"/>
            <a:ext cx="2443956" cy="1951456"/>
          </a:xfrm>
          <a:prstGeom prst="straightConnector1">
            <a:avLst/>
          </a:prstGeom>
          <a:ln w="19050">
            <a:solidFill>
              <a:schemeClr val="tx1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3" name="TextBox 132"/>
          <p:cNvSpPr txBox="1"/>
          <p:nvPr/>
        </p:nvSpPr>
        <p:spPr>
          <a:xfrm>
            <a:off x="3923928" y="1268760"/>
            <a:ext cx="43794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200" dirty="0" smtClean="0">
                <a:solidFill>
                  <a:srgbClr val="0000FF"/>
                </a:solidFill>
              </a:rPr>
              <a:t>사용</a:t>
            </a:r>
            <a:r>
              <a:rPr lang="en-US" altLang="ko-KR" sz="1200" dirty="0" smtClean="0">
                <a:solidFill>
                  <a:srgbClr val="0000FF"/>
                </a:solidFill>
              </a:rPr>
              <a:t>  </a:t>
            </a:r>
            <a:endParaRPr lang="ko-KR" altLang="en-US" sz="1200" dirty="0">
              <a:solidFill>
                <a:srgbClr val="0000FF"/>
              </a:solidFill>
            </a:endParaRPr>
          </a:p>
        </p:txBody>
      </p:sp>
      <p:sp>
        <p:nvSpPr>
          <p:cNvPr id="156" name="이등변 삼각형 155"/>
          <p:cNvSpPr/>
          <p:nvPr/>
        </p:nvSpPr>
        <p:spPr>
          <a:xfrm>
            <a:off x="2128540" y="1518568"/>
            <a:ext cx="144016" cy="144016"/>
          </a:xfrm>
          <a:prstGeom prst="triangl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200"/>
          </a:p>
        </p:txBody>
      </p:sp>
      <p:cxnSp>
        <p:nvCxnSpPr>
          <p:cNvPr id="66" name="직선 화살표 연결선 65"/>
          <p:cNvCxnSpPr/>
          <p:nvPr/>
        </p:nvCxnSpPr>
        <p:spPr>
          <a:xfrm flipH="1">
            <a:off x="1368152" y="6048772"/>
            <a:ext cx="576064" cy="0"/>
          </a:xfrm>
          <a:prstGeom prst="straightConnector1">
            <a:avLst/>
          </a:prstGeom>
          <a:ln w="1905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직선 화살표 연결선 68"/>
          <p:cNvCxnSpPr>
            <a:stCxn id="72" idx="0"/>
            <a:endCxn id="75" idx="2"/>
          </p:cNvCxnSpPr>
          <p:nvPr/>
        </p:nvCxnSpPr>
        <p:spPr>
          <a:xfrm flipV="1">
            <a:off x="2123728" y="4977674"/>
            <a:ext cx="36004" cy="323534"/>
          </a:xfrm>
          <a:prstGeom prst="straightConnector1">
            <a:avLst/>
          </a:prstGeom>
          <a:ln w="1905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0" name="그룹 18"/>
          <p:cNvGrpSpPr/>
          <p:nvPr/>
        </p:nvGrpSpPr>
        <p:grpSpPr>
          <a:xfrm>
            <a:off x="1331640" y="5301208"/>
            <a:ext cx="1584176" cy="936103"/>
            <a:chOff x="755576" y="1370966"/>
            <a:chExt cx="1296145" cy="543345"/>
          </a:xfrm>
          <a:solidFill>
            <a:schemeClr val="bg1"/>
          </a:solidFill>
        </p:grpSpPr>
        <p:sp>
          <p:nvSpPr>
            <p:cNvPr id="71" name="직사각형 70"/>
            <p:cNvSpPr/>
            <p:nvPr/>
          </p:nvSpPr>
          <p:spPr>
            <a:xfrm>
              <a:off x="755576" y="1679229"/>
              <a:ext cx="1296144" cy="235082"/>
            </a:xfrm>
            <a:prstGeom prst="rect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altLang="ko-KR" sz="1050" dirty="0" err="1" smtClean="0">
                  <a:solidFill>
                    <a:schemeClr val="tx1"/>
                  </a:solidFill>
                </a:rPr>
                <a:t>setUserService</a:t>
              </a:r>
              <a:r>
                <a:rPr lang="en-US" altLang="ko-KR" sz="1050" dirty="0" smtClean="0">
                  <a:solidFill>
                    <a:schemeClr val="tx1"/>
                  </a:solidFill>
                </a:rPr>
                <a:t>()</a:t>
              </a:r>
            </a:p>
          </p:txBody>
        </p:sp>
        <p:sp>
          <p:nvSpPr>
            <p:cNvPr id="72" name="직사각형 71"/>
            <p:cNvSpPr/>
            <p:nvPr/>
          </p:nvSpPr>
          <p:spPr>
            <a:xfrm>
              <a:off x="755576" y="1370966"/>
              <a:ext cx="1296144" cy="192665"/>
            </a:xfrm>
            <a:prstGeom prst="rect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1200" dirty="0" err="1" smtClean="0">
                  <a:solidFill>
                    <a:schemeClr val="tx1"/>
                  </a:solidFill>
                </a:rPr>
                <a:t>LoginFormController</a:t>
              </a:r>
              <a:endParaRPr lang="ko-KR" alt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73" name="직사각형 72"/>
            <p:cNvSpPr/>
            <p:nvPr/>
          </p:nvSpPr>
          <p:spPr>
            <a:xfrm>
              <a:off x="755576" y="1567446"/>
              <a:ext cx="1296145" cy="114513"/>
            </a:xfrm>
            <a:prstGeom prst="rect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1200" dirty="0" err="1" smtClean="0">
                  <a:solidFill>
                    <a:schemeClr val="tx1"/>
                  </a:solidFill>
                </a:rPr>
                <a:t>userService</a:t>
              </a:r>
              <a:endParaRPr lang="ko-KR" altLang="en-US" sz="12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74" name="그룹 73"/>
          <p:cNvGrpSpPr/>
          <p:nvPr/>
        </p:nvGrpSpPr>
        <p:grpSpPr>
          <a:xfrm>
            <a:off x="1475656" y="4509120"/>
            <a:ext cx="1368152" cy="468554"/>
            <a:chOff x="1259632" y="4077072"/>
            <a:chExt cx="1368152" cy="468554"/>
          </a:xfrm>
          <a:solidFill>
            <a:schemeClr val="bg1"/>
          </a:solidFill>
        </p:grpSpPr>
        <p:sp>
          <p:nvSpPr>
            <p:cNvPr id="75" name="직사각형 74"/>
            <p:cNvSpPr/>
            <p:nvPr/>
          </p:nvSpPr>
          <p:spPr>
            <a:xfrm>
              <a:off x="1259632" y="4293096"/>
              <a:ext cx="1368152" cy="252530"/>
            </a:xfrm>
            <a:prstGeom prst="rect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1200" i="1" dirty="0" err="1" smtClean="0">
                  <a:solidFill>
                    <a:schemeClr val="tx1"/>
                  </a:solidFill>
                </a:rPr>
                <a:t>userServiceTarget</a:t>
              </a:r>
              <a:r>
                <a:rPr lang="en-US" altLang="ko-KR" sz="1200" i="1" dirty="0" smtClean="0">
                  <a:solidFill>
                    <a:schemeClr val="tx1"/>
                  </a:solidFill>
                </a:rPr>
                <a:t>()</a:t>
              </a:r>
              <a:endParaRPr lang="ko-KR" alt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76" name="직사각형 75"/>
            <p:cNvSpPr/>
            <p:nvPr/>
          </p:nvSpPr>
          <p:spPr>
            <a:xfrm>
              <a:off x="1259632" y="4077072"/>
              <a:ext cx="1368151" cy="216024"/>
            </a:xfrm>
            <a:prstGeom prst="rect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1200" i="1" dirty="0" err="1" smtClean="0">
                  <a:solidFill>
                    <a:schemeClr val="tx1"/>
                  </a:solidFill>
                </a:rPr>
                <a:t>userService</a:t>
              </a:r>
              <a:endParaRPr lang="ko-KR" altLang="en-US" sz="1200" dirty="0">
                <a:solidFill>
                  <a:schemeClr val="tx1"/>
                </a:solidFill>
              </a:endParaRPr>
            </a:p>
          </p:txBody>
        </p:sp>
      </p:grpSp>
      <p:sp>
        <p:nvSpPr>
          <p:cNvPr id="77" name="TextBox 76"/>
          <p:cNvSpPr txBox="1"/>
          <p:nvPr/>
        </p:nvSpPr>
        <p:spPr>
          <a:xfrm>
            <a:off x="2483768" y="4149080"/>
            <a:ext cx="35298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000" dirty="0" smtClean="0">
                <a:solidFill>
                  <a:srgbClr val="0000FF"/>
                </a:solidFill>
              </a:rPr>
              <a:t>생성</a:t>
            </a:r>
            <a:endParaRPr lang="ko-KR" altLang="en-US" sz="1000" dirty="0">
              <a:solidFill>
                <a:srgbClr val="0000FF"/>
              </a:solidFill>
            </a:endParaRPr>
          </a:p>
        </p:txBody>
      </p:sp>
      <p:grpSp>
        <p:nvGrpSpPr>
          <p:cNvPr id="228" name="그룹 227"/>
          <p:cNvGrpSpPr/>
          <p:nvPr/>
        </p:nvGrpSpPr>
        <p:grpSpPr>
          <a:xfrm>
            <a:off x="3707904" y="1628800"/>
            <a:ext cx="1368152" cy="468554"/>
            <a:chOff x="827584" y="4437112"/>
            <a:chExt cx="1368152" cy="468554"/>
          </a:xfrm>
          <a:solidFill>
            <a:schemeClr val="bg1"/>
          </a:solidFill>
        </p:grpSpPr>
        <p:sp>
          <p:nvSpPr>
            <p:cNvPr id="229" name="직사각형 228"/>
            <p:cNvSpPr/>
            <p:nvPr/>
          </p:nvSpPr>
          <p:spPr>
            <a:xfrm>
              <a:off x="827584" y="4437112"/>
              <a:ext cx="1368151" cy="216024"/>
            </a:xfrm>
            <a:prstGeom prst="rect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1200" i="1" dirty="0" err="1" smtClean="0">
                  <a:solidFill>
                    <a:schemeClr val="tx1"/>
                  </a:solidFill>
                </a:rPr>
                <a:t>userDAO</a:t>
              </a:r>
              <a:endParaRPr lang="ko-KR" alt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230" name="직사각형 229"/>
            <p:cNvSpPr/>
            <p:nvPr/>
          </p:nvSpPr>
          <p:spPr>
            <a:xfrm>
              <a:off x="827584" y="4653136"/>
              <a:ext cx="1368152" cy="252530"/>
            </a:xfrm>
            <a:prstGeom prst="rect">
              <a:avLst/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1200" i="1" dirty="0" err="1" smtClean="0">
                  <a:solidFill>
                    <a:schemeClr val="tx1"/>
                  </a:solidFill>
                </a:rPr>
                <a:t>userDAOTarget</a:t>
              </a:r>
              <a:r>
                <a:rPr lang="en-US" altLang="ko-KR" sz="1200" i="1" dirty="0" smtClean="0">
                  <a:solidFill>
                    <a:schemeClr val="tx1"/>
                  </a:solidFill>
                </a:rPr>
                <a:t>()</a:t>
              </a:r>
              <a:endParaRPr lang="ko-KR" altLang="en-US" sz="1200" dirty="0">
                <a:solidFill>
                  <a:schemeClr val="tx1"/>
                </a:solidFill>
              </a:endParaRPr>
            </a:p>
          </p:txBody>
        </p:sp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그룹 28"/>
          <p:cNvGrpSpPr/>
          <p:nvPr/>
        </p:nvGrpSpPr>
        <p:grpSpPr>
          <a:xfrm>
            <a:off x="4029844" y="3283084"/>
            <a:ext cx="1872208" cy="288032"/>
            <a:chOff x="4427984" y="980728"/>
            <a:chExt cx="1872208" cy="288032"/>
          </a:xfrm>
        </p:grpSpPr>
        <p:sp>
          <p:nvSpPr>
            <p:cNvPr id="26" name="직사각형 25"/>
            <p:cNvSpPr/>
            <p:nvPr/>
          </p:nvSpPr>
          <p:spPr>
            <a:xfrm>
              <a:off x="4427984" y="980728"/>
              <a:ext cx="1872208" cy="2880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cxnSp>
          <p:nvCxnSpPr>
            <p:cNvPr id="28" name="직선 연결선 27"/>
            <p:cNvCxnSpPr/>
            <p:nvPr/>
          </p:nvCxnSpPr>
          <p:spPr>
            <a:xfrm>
              <a:off x="4427984" y="1268760"/>
              <a:ext cx="1872208" cy="0"/>
            </a:xfrm>
            <a:prstGeom prst="line">
              <a:avLst/>
            </a:prstGeom>
            <a:ln w="5715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springbook1</a:t>
            </a:r>
            <a:endParaRPr lang="ko-KR" altLang="en-US" dirty="0"/>
          </a:p>
        </p:txBody>
      </p:sp>
      <p:grpSp>
        <p:nvGrpSpPr>
          <p:cNvPr id="10" name="그룹 9"/>
          <p:cNvGrpSpPr/>
          <p:nvPr/>
        </p:nvGrpSpPr>
        <p:grpSpPr>
          <a:xfrm>
            <a:off x="1115616" y="2276872"/>
            <a:ext cx="1440160" cy="1368152"/>
            <a:chOff x="755576" y="1312894"/>
            <a:chExt cx="1296144" cy="1103348"/>
          </a:xfrm>
        </p:grpSpPr>
        <p:sp>
          <p:nvSpPr>
            <p:cNvPr id="6" name="직사각형 5"/>
            <p:cNvSpPr/>
            <p:nvPr/>
          </p:nvSpPr>
          <p:spPr>
            <a:xfrm>
              <a:off x="755576" y="1628800"/>
              <a:ext cx="1296144" cy="787442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altLang="ko-KR" sz="1400" dirty="0" smtClean="0">
                  <a:solidFill>
                    <a:schemeClr val="tx1"/>
                  </a:solidFill>
                </a:rPr>
                <a:t>add()</a:t>
              </a:r>
            </a:p>
            <a:p>
              <a:r>
                <a:rPr lang="en-US" altLang="ko-KR" sz="1400" dirty="0" smtClean="0">
                  <a:solidFill>
                    <a:schemeClr val="tx1"/>
                  </a:solidFill>
                </a:rPr>
                <a:t>get()</a:t>
              </a:r>
            </a:p>
            <a:p>
              <a:r>
                <a:rPr lang="en-US" altLang="ko-KR" sz="1400" dirty="0" err="1" smtClean="0">
                  <a:solidFill>
                    <a:schemeClr val="tx1"/>
                  </a:solidFill>
                </a:rPr>
                <a:t>getConnection</a:t>
              </a:r>
              <a:r>
                <a:rPr lang="en-US" altLang="ko-KR" sz="1400" dirty="0" smtClean="0">
                  <a:solidFill>
                    <a:schemeClr val="tx1"/>
                  </a:solidFill>
                </a:rPr>
                <a:t>()</a:t>
              </a:r>
              <a:endParaRPr lang="ko-KR" altLang="en-US" sz="1400" dirty="0" smtClean="0">
                <a:solidFill>
                  <a:schemeClr val="tx1"/>
                </a:solidFill>
              </a:endParaRPr>
            </a:p>
            <a:p>
              <a:pPr algn="ctr"/>
              <a:endParaRPr lang="ko-KR" altLang="en-US" sz="1400" dirty="0">
                <a:solidFill>
                  <a:schemeClr val="tx1"/>
                </a:solidFill>
              </a:endParaRPr>
            </a:p>
          </p:txBody>
        </p:sp>
        <p:sp>
          <p:nvSpPr>
            <p:cNvPr id="9" name="직사각형 8"/>
            <p:cNvSpPr/>
            <p:nvPr/>
          </p:nvSpPr>
          <p:spPr>
            <a:xfrm>
              <a:off x="755576" y="1312894"/>
              <a:ext cx="1296144" cy="315906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1400" dirty="0" err="1" smtClean="0">
                  <a:solidFill>
                    <a:schemeClr val="tx1"/>
                  </a:solidFill>
                </a:rPr>
                <a:t>UserDao</a:t>
              </a:r>
              <a:endParaRPr lang="ko-KR" altLang="en-US" sz="14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13" name="그룹 12"/>
          <p:cNvGrpSpPr/>
          <p:nvPr/>
        </p:nvGrpSpPr>
        <p:grpSpPr>
          <a:xfrm>
            <a:off x="3950980" y="1945412"/>
            <a:ext cx="2016224" cy="1060684"/>
            <a:chOff x="755576" y="1386638"/>
            <a:chExt cx="1296144" cy="855391"/>
          </a:xfrm>
        </p:grpSpPr>
        <p:sp>
          <p:nvSpPr>
            <p:cNvPr id="14" name="직사각형 13"/>
            <p:cNvSpPr/>
            <p:nvPr/>
          </p:nvSpPr>
          <p:spPr>
            <a:xfrm>
              <a:off x="755576" y="1628800"/>
              <a:ext cx="1296144" cy="613229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altLang="ko-KR" sz="1400" dirty="0" smtClean="0">
                  <a:solidFill>
                    <a:schemeClr val="tx1"/>
                  </a:solidFill>
                </a:rPr>
                <a:t>add()</a:t>
              </a:r>
            </a:p>
            <a:p>
              <a:r>
                <a:rPr lang="en-US" altLang="ko-KR" sz="1400" dirty="0" smtClean="0">
                  <a:solidFill>
                    <a:schemeClr val="tx1"/>
                  </a:solidFill>
                </a:rPr>
                <a:t>get()</a:t>
              </a:r>
            </a:p>
            <a:p>
              <a:r>
                <a:rPr lang="en-US" altLang="ko-KR" sz="1400" dirty="0" smtClean="0">
                  <a:solidFill>
                    <a:srgbClr val="0000FF"/>
                  </a:solidFill>
                </a:rPr>
                <a:t>abstract </a:t>
              </a:r>
              <a:r>
                <a:rPr lang="en-US" altLang="ko-KR" sz="1400" dirty="0" err="1" smtClean="0">
                  <a:solidFill>
                    <a:schemeClr val="tx1"/>
                  </a:solidFill>
                </a:rPr>
                <a:t>getConnection</a:t>
              </a:r>
              <a:r>
                <a:rPr lang="en-US" altLang="ko-KR" sz="1400" dirty="0" smtClean="0">
                  <a:solidFill>
                    <a:schemeClr val="tx1"/>
                  </a:solidFill>
                </a:rPr>
                <a:t>()</a:t>
              </a:r>
              <a:endParaRPr lang="ko-KR" altLang="en-US" sz="1400" dirty="0">
                <a:solidFill>
                  <a:schemeClr val="tx1"/>
                </a:solidFill>
              </a:endParaRPr>
            </a:p>
          </p:txBody>
        </p:sp>
        <p:sp>
          <p:nvSpPr>
            <p:cNvPr id="15" name="직사각형 14"/>
            <p:cNvSpPr/>
            <p:nvPr/>
          </p:nvSpPr>
          <p:spPr>
            <a:xfrm>
              <a:off x="755576" y="1386638"/>
              <a:ext cx="1296144" cy="232284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1400" dirty="0" smtClean="0">
                  <a:solidFill>
                    <a:srgbClr val="0000FF"/>
                  </a:solidFill>
                </a:rPr>
                <a:t>abstract </a:t>
              </a:r>
              <a:r>
                <a:rPr lang="en-US" altLang="ko-KR" sz="1400" dirty="0" err="1" smtClean="0">
                  <a:solidFill>
                    <a:schemeClr val="tx1"/>
                  </a:solidFill>
                </a:rPr>
                <a:t>UserDao</a:t>
              </a:r>
              <a:endParaRPr lang="ko-KR" altLang="en-US" sz="14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16" name="그룹 15"/>
          <p:cNvGrpSpPr/>
          <p:nvPr/>
        </p:nvGrpSpPr>
        <p:grpSpPr>
          <a:xfrm>
            <a:off x="3442732" y="3438145"/>
            <a:ext cx="1368152" cy="765038"/>
            <a:chOff x="755576" y="1312894"/>
            <a:chExt cx="1296144" cy="616968"/>
          </a:xfrm>
          <a:solidFill>
            <a:schemeClr val="bg1"/>
          </a:solidFill>
        </p:grpSpPr>
        <p:sp>
          <p:nvSpPr>
            <p:cNvPr id="17" name="직사각형 16"/>
            <p:cNvSpPr/>
            <p:nvPr/>
          </p:nvSpPr>
          <p:spPr>
            <a:xfrm>
              <a:off x="755576" y="1548916"/>
              <a:ext cx="1296144" cy="380946"/>
            </a:xfrm>
            <a:prstGeom prst="rect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altLang="ko-KR" sz="1400" dirty="0" err="1" smtClean="0">
                  <a:solidFill>
                    <a:schemeClr val="tx1"/>
                  </a:solidFill>
                </a:rPr>
                <a:t>getConnection</a:t>
              </a:r>
              <a:r>
                <a:rPr lang="en-US" altLang="ko-KR" sz="1400" dirty="0" smtClean="0">
                  <a:solidFill>
                    <a:schemeClr val="tx1"/>
                  </a:solidFill>
                </a:rPr>
                <a:t>()</a:t>
              </a:r>
              <a:endParaRPr lang="ko-KR" altLang="en-US" sz="1400" dirty="0" smtClean="0">
                <a:solidFill>
                  <a:schemeClr val="tx1"/>
                </a:solidFill>
              </a:endParaRPr>
            </a:p>
            <a:p>
              <a:pPr algn="ctr"/>
              <a:endParaRPr lang="ko-KR" altLang="en-US" sz="1400" dirty="0">
                <a:solidFill>
                  <a:schemeClr val="tx1"/>
                </a:solidFill>
              </a:endParaRPr>
            </a:p>
          </p:txBody>
        </p:sp>
        <p:sp>
          <p:nvSpPr>
            <p:cNvPr id="18" name="직사각형 17"/>
            <p:cNvSpPr/>
            <p:nvPr/>
          </p:nvSpPr>
          <p:spPr>
            <a:xfrm>
              <a:off x="755576" y="1312894"/>
              <a:ext cx="1296144" cy="232284"/>
            </a:xfrm>
            <a:prstGeom prst="rect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1400" dirty="0" err="1" smtClean="0">
                  <a:solidFill>
                    <a:schemeClr val="tx1"/>
                  </a:solidFill>
                </a:rPr>
                <a:t>NUserDao</a:t>
              </a:r>
              <a:endParaRPr lang="ko-KR" altLang="en-US" sz="14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22" name="그룹 21"/>
          <p:cNvGrpSpPr/>
          <p:nvPr/>
        </p:nvGrpSpPr>
        <p:grpSpPr>
          <a:xfrm>
            <a:off x="5170924" y="3438145"/>
            <a:ext cx="1368152" cy="765038"/>
            <a:chOff x="755576" y="1312894"/>
            <a:chExt cx="1296144" cy="616968"/>
          </a:xfrm>
          <a:solidFill>
            <a:schemeClr val="bg1"/>
          </a:solidFill>
        </p:grpSpPr>
        <p:sp>
          <p:nvSpPr>
            <p:cNvPr id="23" name="직사각형 22"/>
            <p:cNvSpPr/>
            <p:nvPr/>
          </p:nvSpPr>
          <p:spPr>
            <a:xfrm>
              <a:off x="755576" y="1548916"/>
              <a:ext cx="1296144" cy="380946"/>
            </a:xfrm>
            <a:prstGeom prst="rect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altLang="ko-KR" sz="1400" dirty="0" err="1" smtClean="0">
                  <a:solidFill>
                    <a:schemeClr val="tx1"/>
                  </a:solidFill>
                </a:rPr>
                <a:t>getConnection</a:t>
              </a:r>
              <a:r>
                <a:rPr lang="en-US" altLang="ko-KR" sz="1400" dirty="0" smtClean="0">
                  <a:solidFill>
                    <a:schemeClr val="tx1"/>
                  </a:solidFill>
                </a:rPr>
                <a:t>()</a:t>
              </a:r>
              <a:endParaRPr lang="ko-KR" altLang="en-US" sz="1400" dirty="0" smtClean="0">
                <a:solidFill>
                  <a:schemeClr val="tx1"/>
                </a:solidFill>
              </a:endParaRPr>
            </a:p>
            <a:p>
              <a:pPr algn="ctr"/>
              <a:endParaRPr lang="ko-KR" altLang="en-US" sz="1400" dirty="0">
                <a:solidFill>
                  <a:schemeClr val="tx1"/>
                </a:solidFill>
              </a:endParaRPr>
            </a:p>
          </p:txBody>
        </p:sp>
        <p:sp>
          <p:nvSpPr>
            <p:cNvPr id="24" name="직사각형 23"/>
            <p:cNvSpPr/>
            <p:nvPr/>
          </p:nvSpPr>
          <p:spPr>
            <a:xfrm>
              <a:off x="755576" y="1312894"/>
              <a:ext cx="1296144" cy="232284"/>
            </a:xfrm>
            <a:prstGeom prst="rect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1400" dirty="0" err="1" smtClean="0">
                  <a:solidFill>
                    <a:schemeClr val="tx1"/>
                  </a:solidFill>
                </a:rPr>
                <a:t>DUserDao</a:t>
              </a:r>
              <a:endParaRPr lang="ko-KR" altLang="en-US" sz="1400" dirty="0">
                <a:solidFill>
                  <a:schemeClr val="tx1"/>
                </a:solidFill>
              </a:endParaRPr>
            </a:p>
          </p:txBody>
        </p:sp>
      </p:grpSp>
      <p:sp>
        <p:nvSpPr>
          <p:cNvPr id="25" name="오른쪽 화살표 24"/>
          <p:cNvSpPr/>
          <p:nvPr/>
        </p:nvSpPr>
        <p:spPr>
          <a:xfrm>
            <a:off x="2915816" y="2708920"/>
            <a:ext cx="432048" cy="57606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0" name="이등변 삼각형 29"/>
          <p:cNvSpPr/>
          <p:nvPr/>
        </p:nvSpPr>
        <p:spPr>
          <a:xfrm>
            <a:off x="4890512" y="3024768"/>
            <a:ext cx="144016" cy="144016"/>
          </a:xfrm>
          <a:prstGeom prst="triangl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cxnSp>
        <p:nvCxnSpPr>
          <p:cNvPr id="32" name="직선 연결선 31"/>
          <p:cNvCxnSpPr>
            <a:stCxn id="30" idx="3"/>
            <a:endCxn id="26" idx="0"/>
          </p:cNvCxnSpPr>
          <p:nvPr/>
        </p:nvCxnSpPr>
        <p:spPr>
          <a:xfrm>
            <a:off x="4962520" y="3168784"/>
            <a:ext cx="3428" cy="11430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Box 32"/>
          <p:cNvSpPr txBox="1"/>
          <p:nvPr/>
        </p:nvSpPr>
        <p:spPr>
          <a:xfrm>
            <a:off x="395536" y="764704"/>
            <a:ext cx="792088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altLang="ko-KR" sz="1400" dirty="0" smtClean="0">
                <a:latin typeface="+mn-ea"/>
              </a:rPr>
              <a:t>Refactoring : </a:t>
            </a:r>
            <a:r>
              <a:rPr lang="ko-KR" altLang="en-US" sz="1400" dirty="0" smtClean="0">
                <a:latin typeface="+mn-ea"/>
              </a:rPr>
              <a:t>기능에는</a:t>
            </a:r>
            <a:r>
              <a:rPr lang="en-US" altLang="ko-KR" sz="1400" dirty="0" smtClean="0">
                <a:latin typeface="+mn-ea"/>
              </a:rPr>
              <a:t> </a:t>
            </a:r>
            <a:r>
              <a:rPr lang="ko-KR" altLang="en-US" sz="1400" dirty="0" err="1" smtClean="0">
                <a:latin typeface="+mn-ea"/>
              </a:rPr>
              <a:t>변화없이</a:t>
            </a:r>
            <a:r>
              <a:rPr lang="ko-KR" altLang="en-US" sz="1400" dirty="0" smtClean="0">
                <a:latin typeface="+mn-ea"/>
              </a:rPr>
              <a:t> 내부구조를 변경해서 재구성하는 작업 </a:t>
            </a:r>
            <a:r>
              <a:rPr lang="en-US" altLang="ko-KR" sz="1400" dirty="0" smtClean="0">
                <a:latin typeface="+mn-ea"/>
              </a:rPr>
              <a:t>– </a:t>
            </a:r>
            <a:r>
              <a:rPr lang="ko-KR" altLang="en-US" sz="1400" dirty="0" smtClean="0">
                <a:latin typeface="+mn-ea"/>
              </a:rPr>
              <a:t>코드 내부설계 개선</a:t>
            </a:r>
            <a:endParaRPr lang="en-US" altLang="ko-KR" sz="1400" dirty="0" smtClean="0">
              <a:latin typeface="+mn-ea"/>
            </a:endParaRPr>
          </a:p>
          <a:p>
            <a:pPr>
              <a:buFont typeface="Arial" pitchFamily="34" charset="0"/>
              <a:buChar char="•"/>
            </a:pPr>
            <a:r>
              <a:rPr lang="en-US" altLang="ko-KR" sz="1400" dirty="0" err="1" smtClean="0">
                <a:latin typeface="+mn-ea"/>
              </a:rPr>
              <a:t>UserDao</a:t>
            </a:r>
            <a:r>
              <a:rPr lang="ko-KR" altLang="en-US" sz="1400" dirty="0" smtClean="0">
                <a:latin typeface="+mn-ea"/>
              </a:rPr>
              <a:t>를</a:t>
            </a:r>
            <a:r>
              <a:rPr lang="en-US" altLang="ko-KR" sz="1400" dirty="0" smtClean="0">
                <a:latin typeface="+mn-ea"/>
              </a:rPr>
              <a:t> </a:t>
            </a:r>
            <a:r>
              <a:rPr lang="ko-KR" altLang="en-US" sz="1400" dirty="0" smtClean="0">
                <a:latin typeface="+mn-ea"/>
              </a:rPr>
              <a:t>보호하고 </a:t>
            </a:r>
            <a:r>
              <a:rPr lang="en-US" altLang="ko-KR" sz="1400" dirty="0" smtClean="0">
                <a:latin typeface="+mn-ea"/>
              </a:rPr>
              <a:t>D </a:t>
            </a:r>
            <a:r>
              <a:rPr lang="ko-KR" altLang="en-US" sz="1400" dirty="0" smtClean="0">
                <a:latin typeface="+mn-ea"/>
              </a:rPr>
              <a:t>사와</a:t>
            </a:r>
            <a:r>
              <a:rPr lang="en-US" altLang="ko-KR" sz="1400" dirty="0" smtClean="0">
                <a:latin typeface="+mn-ea"/>
              </a:rPr>
              <a:t> N</a:t>
            </a:r>
            <a:r>
              <a:rPr lang="ko-KR" altLang="en-US" sz="1400" dirty="0" smtClean="0">
                <a:latin typeface="+mn-ea"/>
              </a:rPr>
              <a:t>사가 </a:t>
            </a:r>
            <a:r>
              <a:rPr lang="en-US" altLang="ko-KR" sz="1400" dirty="0" smtClean="0">
                <a:latin typeface="+mn-ea"/>
              </a:rPr>
              <a:t>DB </a:t>
            </a:r>
            <a:r>
              <a:rPr lang="ko-KR" altLang="en-US" sz="1400" dirty="0" smtClean="0">
                <a:latin typeface="+mn-ea"/>
              </a:rPr>
              <a:t>연결방법이 다를 때 상속을 통한 확장 방법 제공 </a:t>
            </a:r>
            <a:endParaRPr lang="en-US" altLang="ko-KR" sz="1400" dirty="0" smtClean="0">
              <a:latin typeface="+mn-ea"/>
            </a:endParaRPr>
          </a:p>
          <a:p>
            <a:pPr>
              <a:buFont typeface="Arial" pitchFamily="34" charset="0"/>
              <a:buChar char="•"/>
            </a:pPr>
            <a:r>
              <a:rPr lang="ko-KR" altLang="en-US" sz="1400" dirty="0" smtClean="0">
                <a:latin typeface="+mn-ea"/>
              </a:rPr>
              <a:t>슈퍼클래스에 기본 </a:t>
            </a:r>
            <a:r>
              <a:rPr lang="ko-KR" altLang="en-US" sz="1400" dirty="0" err="1" smtClean="0">
                <a:latin typeface="+mn-ea"/>
              </a:rPr>
              <a:t>로직의</a:t>
            </a:r>
            <a:r>
              <a:rPr lang="ko-KR" altLang="en-US" sz="1400" dirty="0" smtClean="0">
                <a:latin typeface="+mn-ea"/>
              </a:rPr>
              <a:t> 흐름정의</a:t>
            </a:r>
            <a:r>
              <a:rPr lang="en-US" altLang="ko-KR" sz="1400" dirty="0" smtClean="0">
                <a:latin typeface="+mn-ea"/>
              </a:rPr>
              <a:t>,</a:t>
            </a:r>
            <a:r>
              <a:rPr lang="ko-KR" altLang="en-US" sz="1400" dirty="0" smtClean="0">
                <a:latin typeface="+mn-ea"/>
              </a:rPr>
              <a:t> 일부를 추상 </a:t>
            </a:r>
            <a:r>
              <a:rPr lang="ko-KR" altLang="en-US" sz="1400" dirty="0" err="1" smtClean="0">
                <a:latin typeface="+mn-ea"/>
              </a:rPr>
              <a:t>메서드로</a:t>
            </a:r>
            <a:r>
              <a:rPr lang="ko-KR" altLang="en-US" sz="1400" dirty="0" smtClean="0">
                <a:latin typeface="+mn-ea"/>
              </a:rPr>
              <a:t> 정의한 후  서브클래스에서 구현 사용하는 </a:t>
            </a:r>
            <a:r>
              <a:rPr lang="ko-KR" altLang="en-US" sz="1400" dirty="0" smtClean="0">
                <a:latin typeface="+mn-ea"/>
                <a:sym typeface="Wingdings" pitchFamily="2" charset="2"/>
              </a:rPr>
              <a:t>디자인 패턴</a:t>
            </a:r>
            <a:r>
              <a:rPr lang="en-US" altLang="ko-KR" sz="1400" dirty="0" smtClean="0">
                <a:latin typeface="+mn-ea"/>
                <a:sym typeface="Wingdings" pitchFamily="2" charset="2"/>
              </a:rPr>
              <a:t></a:t>
            </a:r>
            <a:r>
              <a:rPr lang="ko-KR" altLang="en-US" sz="1400" dirty="0" smtClean="0">
                <a:latin typeface="+mn-ea"/>
                <a:sym typeface="Wingdings" pitchFamily="2" charset="2"/>
              </a:rPr>
              <a:t>템플릿 </a:t>
            </a:r>
            <a:r>
              <a:rPr lang="ko-KR" altLang="en-US" sz="1400" dirty="0" err="1" smtClean="0">
                <a:latin typeface="+mn-ea"/>
                <a:sym typeface="Wingdings" pitchFamily="2" charset="2"/>
              </a:rPr>
              <a:t>메소드</a:t>
            </a:r>
            <a:r>
              <a:rPr lang="ko-KR" altLang="en-US" sz="1400" dirty="0" smtClean="0">
                <a:latin typeface="+mn-ea"/>
                <a:sym typeface="Wingdings" pitchFamily="2" charset="2"/>
              </a:rPr>
              <a:t> 패턴</a:t>
            </a:r>
            <a:r>
              <a:rPr lang="en-US" altLang="ko-KR" sz="1400" dirty="0" smtClean="0">
                <a:latin typeface="+mn-ea"/>
                <a:sym typeface="Wingdings" pitchFamily="2" charset="2"/>
              </a:rPr>
              <a:t>: </a:t>
            </a:r>
            <a:r>
              <a:rPr lang="ko-KR" altLang="en-US" sz="1400" dirty="0" err="1" smtClean="0">
                <a:latin typeface="+mn-ea"/>
                <a:sym typeface="Wingdings" pitchFamily="2" charset="2"/>
              </a:rPr>
              <a:t>팩토리메소드</a:t>
            </a:r>
            <a:r>
              <a:rPr lang="ko-KR" altLang="en-US" sz="1400" dirty="0" smtClean="0">
                <a:latin typeface="+mn-ea"/>
                <a:sym typeface="Wingdings" pitchFamily="2" charset="2"/>
              </a:rPr>
              <a:t> 패턴  </a:t>
            </a:r>
            <a:r>
              <a:rPr lang="ko-KR" altLang="en-US" sz="1400" dirty="0" smtClean="0">
                <a:latin typeface="+mn-ea"/>
              </a:rPr>
              <a:t>     </a:t>
            </a:r>
            <a:endParaRPr lang="en-US" altLang="ko-KR" sz="1400" dirty="0" smtClean="0">
              <a:latin typeface="+mn-ea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7020272" y="2420888"/>
            <a:ext cx="8290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dirty="0" err="1" smtClean="0"/>
              <a:t>핧ㅎㄹ</a:t>
            </a:r>
            <a:endParaRPr lang="ko-KR" altLang="en-US" dirty="0"/>
          </a:p>
        </p:txBody>
      </p:sp>
      <p:sp>
        <p:nvSpPr>
          <p:cNvPr id="35" name="TextBox 34"/>
          <p:cNvSpPr txBox="1"/>
          <p:nvPr/>
        </p:nvSpPr>
        <p:spPr>
          <a:xfrm>
            <a:off x="611560" y="4365104"/>
            <a:ext cx="792088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ko-KR" altLang="en-US" sz="1400" dirty="0" smtClean="0">
                <a:latin typeface="+mn-ea"/>
              </a:rPr>
              <a:t>상속은 밀접한 관계</a:t>
            </a:r>
            <a:endParaRPr lang="en-US" altLang="ko-KR" sz="1400" dirty="0" smtClean="0">
              <a:latin typeface="+mn-ea"/>
            </a:endParaRPr>
          </a:p>
          <a:p>
            <a:pPr>
              <a:buFont typeface="Arial" pitchFamily="34" charset="0"/>
              <a:buChar char="•"/>
            </a:pPr>
            <a:r>
              <a:rPr lang="ko-KR" altLang="en-US" sz="1400" dirty="0" smtClean="0">
                <a:latin typeface="+mn-ea"/>
              </a:rPr>
              <a:t>슈퍼 클래스가 서브클래스를 함께 수정 및 재개발 가능성 </a:t>
            </a:r>
            <a:r>
              <a:rPr lang="en-US" altLang="ko-KR" sz="1400" dirty="0" smtClean="0">
                <a:latin typeface="+mn-ea"/>
              </a:rPr>
              <a:t>–</a:t>
            </a:r>
            <a:r>
              <a:rPr lang="ko-KR" altLang="en-US" sz="1400" dirty="0" smtClean="0">
                <a:latin typeface="+mn-ea"/>
              </a:rPr>
              <a:t>서브클래스는 슈퍼클래스의 기능 직접사용가능</a:t>
            </a:r>
            <a:endParaRPr lang="en-US" altLang="ko-KR" sz="1400" dirty="0" smtClean="0">
              <a:latin typeface="+mn-ea"/>
            </a:endParaRPr>
          </a:p>
          <a:p>
            <a:pPr>
              <a:buFont typeface="Arial" pitchFamily="34" charset="0"/>
              <a:buChar char="•"/>
            </a:pPr>
            <a:r>
              <a:rPr lang="en-US" altLang="ko-KR" sz="1400" dirty="0" smtClean="0">
                <a:latin typeface="+mn-ea"/>
              </a:rPr>
              <a:t>DB </a:t>
            </a:r>
            <a:r>
              <a:rPr lang="ko-KR" altLang="en-US" sz="1400" dirty="0" smtClean="0">
                <a:latin typeface="+mn-ea"/>
              </a:rPr>
              <a:t>커넥션</a:t>
            </a:r>
            <a:r>
              <a:rPr lang="en-US" altLang="ko-KR" sz="1400" dirty="0" smtClean="0">
                <a:latin typeface="+mn-ea"/>
              </a:rPr>
              <a:t> </a:t>
            </a:r>
            <a:r>
              <a:rPr lang="ko-KR" altLang="en-US" sz="1400" dirty="0" smtClean="0">
                <a:latin typeface="+mn-ea"/>
              </a:rPr>
              <a:t>부분을 다른 클래스에 적용 불가   </a:t>
            </a:r>
            <a:endParaRPr lang="en-US" altLang="ko-KR" sz="1400" dirty="0" smtClean="0">
              <a:latin typeface="+mn-ea"/>
            </a:endParaRPr>
          </a:p>
          <a:p>
            <a:pPr>
              <a:buFont typeface="Arial" pitchFamily="34" charset="0"/>
              <a:buChar char="•"/>
            </a:pPr>
            <a:endParaRPr lang="en-US" altLang="ko-KR" sz="1400" dirty="0" smtClean="0">
              <a:latin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Springbook1-1</a:t>
            </a:r>
            <a:endParaRPr lang="ko-KR" alt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467544" y="836712"/>
            <a:ext cx="79208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ko-KR" altLang="en-US" sz="1400" dirty="0" smtClean="0">
                <a:latin typeface="+mn-ea"/>
              </a:rPr>
              <a:t>관심사가 다르고 변화의 성격이 다른 코드를 별도의 클래스로 분리하고 긴밀하게 연결되지 않도록 중간에 추상 클래스로 연결   </a:t>
            </a:r>
            <a:endParaRPr lang="en-US" altLang="ko-KR" sz="1400" dirty="0" smtClean="0">
              <a:latin typeface="+mn-ea"/>
            </a:endParaRPr>
          </a:p>
          <a:p>
            <a:pPr>
              <a:buFont typeface="Arial" pitchFamily="34" charset="0"/>
              <a:buChar char="•"/>
            </a:pPr>
            <a:endParaRPr lang="en-US" altLang="ko-KR" sz="1400" dirty="0" smtClean="0">
              <a:latin typeface="+mn-ea"/>
            </a:endParaRPr>
          </a:p>
        </p:txBody>
      </p:sp>
      <p:grpSp>
        <p:nvGrpSpPr>
          <p:cNvPr id="28" name="그룹 27"/>
          <p:cNvGrpSpPr/>
          <p:nvPr/>
        </p:nvGrpSpPr>
        <p:grpSpPr>
          <a:xfrm>
            <a:off x="1115616" y="1772816"/>
            <a:ext cx="5832648" cy="1854303"/>
            <a:chOff x="1043608" y="2348880"/>
            <a:chExt cx="5832648" cy="1854303"/>
          </a:xfrm>
        </p:grpSpPr>
        <p:grpSp>
          <p:nvGrpSpPr>
            <p:cNvPr id="5" name="그룹 4"/>
            <p:cNvGrpSpPr/>
            <p:nvPr/>
          </p:nvGrpSpPr>
          <p:grpSpPr>
            <a:xfrm>
              <a:off x="4029844" y="3283084"/>
              <a:ext cx="1872208" cy="288032"/>
              <a:chOff x="4427984" y="980728"/>
              <a:chExt cx="1872208" cy="288032"/>
            </a:xfrm>
          </p:grpSpPr>
          <p:sp>
            <p:nvSpPr>
              <p:cNvPr id="6" name="직사각형 5"/>
              <p:cNvSpPr/>
              <p:nvPr/>
            </p:nvSpPr>
            <p:spPr>
              <a:xfrm>
                <a:off x="4427984" y="980728"/>
                <a:ext cx="1872208" cy="288032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cxnSp>
            <p:nvCxnSpPr>
              <p:cNvPr id="7" name="직선 연결선 6"/>
              <p:cNvCxnSpPr/>
              <p:nvPr/>
            </p:nvCxnSpPr>
            <p:spPr>
              <a:xfrm>
                <a:off x="4427984" y="1268760"/>
                <a:ext cx="1872208" cy="0"/>
              </a:xfrm>
              <a:prstGeom prst="line">
                <a:avLst/>
              </a:prstGeom>
              <a:ln w="57150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8" name="그룹 7"/>
            <p:cNvGrpSpPr/>
            <p:nvPr/>
          </p:nvGrpSpPr>
          <p:grpSpPr>
            <a:xfrm>
              <a:off x="3817248" y="2379360"/>
              <a:ext cx="2304256" cy="619491"/>
              <a:chOff x="755576" y="1386638"/>
              <a:chExt cx="1296144" cy="499590"/>
            </a:xfrm>
          </p:grpSpPr>
          <p:sp>
            <p:nvSpPr>
              <p:cNvPr id="9" name="직사각형 8"/>
              <p:cNvSpPr/>
              <p:nvPr/>
            </p:nvSpPr>
            <p:spPr>
              <a:xfrm>
                <a:off x="755576" y="1628800"/>
                <a:ext cx="1296144" cy="257428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lang="en-US" altLang="ko-KR" sz="1400" dirty="0" err="1" smtClean="0">
                    <a:solidFill>
                      <a:schemeClr val="tx1"/>
                    </a:solidFill>
                  </a:rPr>
                  <a:t>makeConnection</a:t>
                </a:r>
                <a:r>
                  <a:rPr lang="en-US" altLang="ko-KR" sz="1400" dirty="0" smtClean="0">
                    <a:solidFill>
                      <a:schemeClr val="tx1"/>
                    </a:solidFill>
                  </a:rPr>
                  <a:t>()</a:t>
                </a:r>
                <a:endParaRPr lang="ko-KR" altLang="en-US" sz="14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0" name="직사각형 9"/>
              <p:cNvSpPr/>
              <p:nvPr/>
            </p:nvSpPr>
            <p:spPr>
              <a:xfrm>
                <a:off x="755576" y="1386638"/>
                <a:ext cx="1296144" cy="232284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altLang="ko-KR" sz="1400" dirty="0" smtClean="0">
                    <a:solidFill>
                      <a:srgbClr val="0000FF"/>
                    </a:solidFill>
                  </a:rPr>
                  <a:t>interface </a:t>
                </a:r>
                <a:r>
                  <a:rPr lang="en-US" altLang="ko-KR" sz="1400" dirty="0" err="1" smtClean="0">
                    <a:solidFill>
                      <a:schemeClr val="tx1"/>
                    </a:solidFill>
                  </a:rPr>
                  <a:t>ConnectionMaker</a:t>
                </a:r>
                <a:r>
                  <a:rPr lang="ko-KR" altLang="en-US" sz="1400" dirty="0" smtClean="0">
                    <a:solidFill>
                      <a:schemeClr val="tx1"/>
                    </a:solidFill>
                  </a:rPr>
                  <a:t> </a:t>
                </a:r>
                <a:endParaRPr lang="ko-KR" altLang="en-US" sz="1400" dirty="0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11" name="그룹 10"/>
            <p:cNvGrpSpPr/>
            <p:nvPr/>
          </p:nvGrpSpPr>
          <p:grpSpPr>
            <a:xfrm>
              <a:off x="3059832" y="3438145"/>
              <a:ext cx="1751052" cy="765038"/>
              <a:chOff x="755576" y="1312894"/>
              <a:chExt cx="1296144" cy="616968"/>
            </a:xfrm>
            <a:solidFill>
              <a:schemeClr val="bg1"/>
            </a:solidFill>
          </p:grpSpPr>
          <p:sp>
            <p:nvSpPr>
              <p:cNvPr id="12" name="직사각형 11"/>
              <p:cNvSpPr/>
              <p:nvPr/>
            </p:nvSpPr>
            <p:spPr>
              <a:xfrm>
                <a:off x="755576" y="1548916"/>
                <a:ext cx="1296144" cy="380946"/>
              </a:xfrm>
              <a:prstGeom prst="rect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lang="en-US" altLang="ko-KR" sz="1400" dirty="0" err="1" smtClean="0">
                    <a:solidFill>
                      <a:schemeClr val="tx1"/>
                    </a:solidFill>
                  </a:rPr>
                  <a:t>makeConnection</a:t>
                </a:r>
                <a:r>
                  <a:rPr lang="en-US" altLang="ko-KR" sz="1400" dirty="0" smtClean="0">
                    <a:solidFill>
                      <a:schemeClr val="tx1"/>
                    </a:solidFill>
                  </a:rPr>
                  <a:t>()</a:t>
                </a:r>
                <a:endParaRPr lang="ko-KR" altLang="en-US" sz="1400" dirty="0" smtClean="0">
                  <a:solidFill>
                    <a:schemeClr val="tx1"/>
                  </a:solidFill>
                </a:endParaRPr>
              </a:p>
              <a:p>
                <a:pPr algn="ctr"/>
                <a:endParaRPr lang="ko-KR" altLang="en-US" sz="14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3" name="직사각형 12"/>
              <p:cNvSpPr/>
              <p:nvPr/>
            </p:nvSpPr>
            <p:spPr>
              <a:xfrm>
                <a:off x="755576" y="1312894"/>
                <a:ext cx="1296144" cy="232284"/>
              </a:xfrm>
              <a:prstGeom prst="rect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altLang="ko-KR" sz="1400" dirty="0" err="1" smtClean="0">
                    <a:solidFill>
                      <a:schemeClr val="tx1"/>
                    </a:solidFill>
                  </a:rPr>
                  <a:t>DConnectionMaker</a:t>
                </a:r>
                <a:endParaRPr lang="ko-KR" altLang="en-US" sz="1400" dirty="0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14" name="그룹 13"/>
            <p:cNvGrpSpPr/>
            <p:nvPr/>
          </p:nvGrpSpPr>
          <p:grpSpPr>
            <a:xfrm>
              <a:off x="5170924" y="3438145"/>
              <a:ext cx="1705332" cy="765038"/>
              <a:chOff x="755576" y="1312894"/>
              <a:chExt cx="1296144" cy="616968"/>
            </a:xfrm>
            <a:solidFill>
              <a:schemeClr val="bg1"/>
            </a:solidFill>
          </p:grpSpPr>
          <p:sp>
            <p:nvSpPr>
              <p:cNvPr id="15" name="직사각형 14"/>
              <p:cNvSpPr/>
              <p:nvPr/>
            </p:nvSpPr>
            <p:spPr>
              <a:xfrm>
                <a:off x="755576" y="1548916"/>
                <a:ext cx="1296144" cy="380946"/>
              </a:xfrm>
              <a:prstGeom prst="rect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lang="en-US" altLang="ko-KR" sz="1400" dirty="0" err="1" smtClean="0">
                    <a:solidFill>
                      <a:schemeClr val="tx1"/>
                    </a:solidFill>
                  </a:rPr>
                  <a:t>makeConnection</a:t>
                </a:r>
                <a:r>
                  <a:rPr lang="en-US" altLang="ko-KR" sz="1400" dirty="0" smtClean="0">
                    <a:solidFill>
                      <a:schemeClr val="tx1"/>
                    </a:solidFill>
                  </a:rPr>
                  <a:t>()</a:t>
                </a:r>
                <a:endParaRPr lang="ko-KR" altLang="en-US" sz="1400" dirty="0" smtClean="0">
                  <a:solidFill>
                    <a:schemeClr val="tx1"/>
                  </a:solidFill>
                </a:endParaRPr>
              </a:p>
              <a:p>
                <a:pPr algn="ctr"/>
                <a:endParaRPr lang="ko-KR" altLang="en-US" sz="14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6" name="직사각형 15"/>
              <p:cNvSpPr/>
              <p:nvPr/>
            </p:nvSpPr>
            <p:spPr>
              <a:xfrm>
                <a:off x="755576" y="1312894"/>
                <a:ext cx="1296144" cy="232284"/>
              </a:xfrm>
              <a:prstGeom prst="rect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altLang="ko-KR" sz="1400" dirty="0" err="1" smtClean="0">
                    <a:solidFill>
                      <a:schemeClr val="tx1"/>
                    </a:solidFill>
                  </a:rPr>
                  <a:t>NConnectionMaker</a:t>
                </a:r>
                <a:endParaRPr lang="ko-KR" altLang="en-US" sz="1400" dirty="0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17" name="이등변 삼각형 16"/>
            <p:cNvSpPr/>
            <p:nvPr/>
          </p:nvSpPr>
          <p:spPr>
            <a:xfrm>
              <a:off x="4890512" y="3024768"/>
              <a:ext cx="144016" cy="144016"/>
            </a:xfrm>
            <a:prstGeom prst="triangl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cxnSp>
          <p:nvCxnSpPr>
            <p:cNvPr id="18" name="직선 연결선 17"/>
            <p:cNvCxnSpPr>
              <a:stCxn id="17" idx="3"/>
              <a:endCxn id="6" idx="0"/>
            </p:cNvCxnSpPr>
            <p:nvPr/>
          </p:nvCxnSpPr>
          <p:spPr>
            <a:xfrm>
              <a:off x="4962520" y="3168784"/>
              <a:ext cx="3428" cy="11430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9" name="그룹 18"/>
            <p:cNvGrpSpPr/>
            <p:nvPr/>
          </p:nvGrpSpPr>
          <p:grpSpPr>
            <a:xfrm>
              <a:off x="1043608" y="2348880"/>
              <a:ext cx="1440160" cy="1296144"/>
              <a:chOff x="755576" y="1370965"/>
              <a:chExt cx="1296144" cy="1045277"/>
            </a:xfrm>
          </p:grpSpPr>
          <p:sp>
            <p:nvSpPr>
              <p:cNvPr id="20" name="직사각형 19"/>
              <p:cNvSpPr/>
              <p:nvPr/>
            </p:nvSpPr>
            <p:spPr>
              <a:xfrm>
                <a:off x="755576" y="1835533"/>
                <a:ext cx="1296144" cy="580709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lang="en-US" altLang="ko-KR" sz="1400" dirty="0" smtClean="0">
                    <a:solidFill>
                      <a:schemeClr val="tx1"/>
                    </a:solidFill>
                  </a:rPr>
                  <a:t>add()</a:t>
                </a:r>
              </a:p>
              <a:p>
                <a:r>
                  <a:rPr lang="en-US" altLang="ko-KR" sz="1400" dirty="0" smtClean="0">
                    <a:solidFill>
                      <a:schemeClr val="tx1"/>
                    </a:solidFill>
                  </a:rPr>
                  <a:t>get()</a:t>
                </a:r>
              </a:p>
              <a:p>
                <a:pPr algn="ctr"/>
                <a:endParaRPr lang="ko-KR" altLang="en-US" sz="14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1" name="직사각형 20"/>
              <p:cNvSpPr/>
              <p:nvPr/>
            </p:nvSpPr>
            <p:spPr>
              <a:xfrm>
                <a:off x="755576" y="1370965"/>
                <a:ext cx="1296144" cy="232284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altLang="ko-KR" sz="1400" dirty="0" err="1" smtClean="0">
                    <a:solidFill>
                      <a:schemeClr val="tx1"/>
                    </a:solidFill>
                  </a:rPr>
                  <a:t>UserDao</a:t>
                </a:r>
                <a:endParaRPr lang="ko-KR" altLang="en-US" sz="14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2" name="직사각형 21"/>
              <p:cNvSpPr/>
              <p:nvPr/>
            </p:nvSpPr>
            <p:spPr>
              <a:xfrm>
                <a:off x="755576" y="1603249"/>
                <a:ext cx="1296144" cy="232284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altLang="ko-KR" sz="1400" dirty="0" err="1" smtClean="0">
                    <a:solidFill>
                      <a:schemeClr val="tx1"/>
                    </a:solidFill>
                  </a:rPr>
                  <a:t>connectionMaker</a:t>
                </a:r>
                <a:endParaRPr lang="ko-KR" altLang="en-US" sz="1400" dirty="0">
                  <a:solidFill>
                    <a:schemeClr val="tx1"/>
                  </a:solidFill>
                </a:endParaRPr>
              </a:p>
            </p:txBody>
          </p:sp>
        </p:grpSp>
        <p:cxnSp>
          <p:nvCxnSpPr>
            <p:cNvPr id="24" name="직선 화살표 연결선 23"/>
            <p:cNvCxnSpPr>
              <a:stCxn id="22" idx="3"/>
            </p:cNvCxnSpPr>
            <p:nvPr/>
          </p:nvCxnSpPr>
          <p:spPr>
            <a:xfrm>
              <a:off x="2483768" y="2780928"/>
              <a:ext cx="1296144" cy="0"/>
            </a:xfrm>
            <a:prstGeom prst="straightConnector1">
              <a:avLst/>
            </a:prstGeom>
            <a:ln w="19050">
              <a:solidFill>
                <a:schemeClr val="tx1"/>
              </a:solidFill>
              <a:prstDash val="dash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직선 화살표 연결선 24"/>
            <p:cNvCxnSpPr>
              <a:stCxn id="20" idx="3"/>
              <a:endCxn id="12" idx="1"/>
            </p:cNvCxnSpPr>
            <p:nvPr/>
          </p:nvCxnSpPr>
          <p:spPr>
            <a:xfrm>
              <a:off x="2483768" y="3284985"/>
              <a:ext cx="576064" cy="682012"/>
            </a:xfrm>
            <a:prstGeom prst="straightConnector1">
              <a:avLst/>
            </a:prstGeom>
            <a:ln w="19050">
              <a:solidFill>
                <a:srgbClr val="FF0000"/>
              </a:solidFill>
              <a:prstDash val="dash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9" name="TextBox 28"/>
          <p:cNvSpPr txBox="1"/>
          <p:nvPr/>
        </p:nvSpPr>
        <p:spPr>
          <a:xfrm>
            <a:off x="467544" y="3933056"/>
            <a:ext cx="792088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altLang="ko-KR" sz="1400" dirty="0" err="1" smtClean="0">
                <a:solidFill>
                  <a:srgbClr val="0000FF"/>
                </a:solidFill>
                <a:latin typeface="+mn-ea"/>
              </a:rPr>
              <a:t>UserDao</a:t>
            </a:r>
            <a:r>
              <a:rPr lang="en-US" altLang="ko-KR" sz="1400" dirty="0" smtClean="0">
                <a:solidFill>
                  <a:srgbClr val="0000FF"/>
                </a:solidFill>
                <a:latin typeface="+mn-ea"/>
              </a:rPr>
              <a:t> </a:t>
            </a:r>
            <a:r>
              <a:rPr lang="ko-KR" altLang="en-US" sz="1400" dirty="0" smtClean="0">
                <a:solidFill>
                  <a:srgbClr val="0000FF"/>
                </a:solidFill>
                <a:latin typeface="+mn-ea"/>
              </a:rPr>
              <a:t>가</a:t>
            </a:r>
            <a:r>
              <a:rPr lang="en-US" altLang="ko-KR" sz="1400" dirty="0" smtClean="0">
                <a:solidFill>
                  <a:srgbClr val="0000FF"/>
                </a:solidFill>
                <a:latin typeface="+mn-ea"/>
              </a:rPr>
              <a:t> </a:t>
            </a:r>
            <a:r>
              <a:rPr lang="en-US" altLang="ko-KR" sz="1400" dirty="0" err="1" smtClean="0">
                <a:solidFill>
                  <a:srgbClr val="0000FF"/>
                </a:solidFill>
              </a:rPr>
              <a:t>DConnectionMaker</a:t>
            </a:r>
            <a:r>
              <a:rPr lang="ko-KR" altLang="en-US" sz="1400" dirty="0" smtClean="0">
                <a:solidFill>
                  <a:srgbClr val="0000FF"/>
                </a:solidFill>
              </a:rPr>
              <a:t>를 알아야 하기 때문에 불필요한 의존 관계 발생</a:t>
            </a:r>
          </a:p>
          <a:p>
            <a:pPr>
              <a:buFont typeface="Arial" pitchFamily="34" charset="0"/>
              <a:buChar char="•"/>
            </a:pPr>
            <a:endParaRPr lang="en-US" altLang="ko-KR" sz="1400" dirty="0" smtClean="0">
              <a:latin typeface="+mn-ea"/>
            </a:endParaRPr>
          </a:p>
          <a:p>
            <a:pPr>
              <a:buFont typeface="Arial" pitchFamily="34" charset="0"/>
              <a:buChar char="•"/>
            </a:pPr>
            <a:endParaRPr lang="en-US" altLang="ko-KR" sz="1400" dirty="0" smtClean="0">
              <a:latin typeface="+mn-ea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Springbook2</a:t>
            </a:r>
            <a:endParaRPr lang="ko-KR" alt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467544" y="836712"/>
            <a:ext cx="792088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altLang="ko-KR" sz="1400" dirty="0" err="1" smtClean="0">
                <a:latin typeface="+mn-ea"/>
              </a:rPr>
              <a:t>UserDao</a:t>
            </a:r>
            <a:r>
              <a:rPr lang="ko-KR" altLang="en-US" sz="1400" dirty="0" smtClean="0">
                <a:latin typeface="+mn-ea"/>
              </a:rPr>
              <a:t>에서는 어떤 </a:t>
            </a:r>
            <a:r>
              <a:rPr lang="en-US" altLang="ko-KR" sz="1400" dirty="0" smtClean="0">
                <a:latin typeface="+mn-ea"/>
              </a:rPr>
              <a:t>DB </a:t>
            </a:r>
            <a:r>
              <a:rPr lang="ko-KR" altLang="en-US" sz="1400" dirty="0" smtClean="0">
                <a:latin typeface="+mn-ea"/>
              </a:rPr>
              <a:t>연결 객체를</a:t>
            </a:r>
            <a:r>
              <a:rPr lang="en-US" altLang="ko-KR" sz="1400" dirty="0" smtClean="0">
                <a:latin typeface="+mn-ea"/>
              </a:rPr>
              <a:t> </a:t>
            </a:r>
            <a:r>
              <a:rPr lang="ko-KR" altLang="en-US" sz="1400" dirty="0" smtClean="0">
                <a:latin typeface="+mn-ea"/>
              </a:rPr>
              <a:t>사용하여도 알 필요가 없도록  </a:t>
            </a:r>
            <a:r>
              <a:rPr lang="en-US" altLang="ko-KR" sz="1400" dirty="0" err="1" smtClean="0">
                <a:latin typeface="+mn-ea"/>
              </a:rPr>
              <a:t>UserDao</a:t>
            </a:r>
            <a:r>
              <a:rPr lang="ko-KR" altLang="en-US" sz="1400" dirty="0" smtClean="0">
                <a:latin typeface="+mn-ea"/>
              </a:rPr>
              <a:t>에서</a:t>
            </a:r>
            <a:r>
              <a:rPr lang="en-US" altLang="ko-KR" sz="1400" dirty="0" smtClean="0">
                <a:latin typeface="+mn-ea"/>
              </a:rPr>
              <a:t> </a:t>
            </a:r>
            <a:r>
              <a:rPr lang="ko-KR" altLang="en-US" sz="1400" dirty="0" smtClean="0">
                <a:latin typeface="+mn-ea"/>
              </a:rPr>
              <a:t>관심이 다른 </a:t>
            </a:r>
            <a:r>
              <a:rPr lang="en-US" altLang="ko-KR" sz="1400" dirty="0" smtClean="0">
                <a:latin typeface="+mn-ea"/>
              </a:rPr>
              <a:t>main() </a:t>
            </a:r>
            <a:r>
              <a:rPr lang="ko-KR" altLang="en-US" sz="1400" dirty="0" err="1" smtClean="0">
                <a:latin typeface="+mn-ea"/>
              </a:rPr>
              <a:t>메서드를</a:t>
            </a:r>
            <a:r>
              <a:rPr lang="ko-KR" altLang="en-US" sz="1400" dirty="0" smtClean="0">
                <a:latin typeface="+mn-ea"/>
              </a:rPr>
              <a:t> </a:t>
            </a:r>
            <a:r>
              <a:rPr lang="en-US" altLang="ko-KR" sz="1400" dirty="0" err="1" smtClean="0">
                <a:latin typeface="+mn-ea"/>
              </a:rPr>
              <a:t>UserDao</a:t>
            </a:r>
            <a:r>
              <a:rPr lang="ko-KR" altLang="en-US" sz="1400" dirty="0" smtClean="0">
                <a:latin typeface="+mn-ea"/>
              </a:rPr>
              <a:t> 클라이언트로 별도의 클래스로 분리 </a:t>
            </a:r>
            <a:r>
              <a:rPr lang="en-US" altLang="ko-KR" sz="1400" dirty="0" smtClean="0">
                <a:latin typeface="+mn-ea"/>
              </a:rPr>
              <a:t> </a:t>
            </a:r>
          </a:p>
          <a:p>
            <a:pPr>
              <a:buFont typeface="Arial" pitchFamily="34" charset="0"/>
              <a:buChar char="•"/>
            </a:pPr>
            <a:r>
              <a:rPr lang="ko-KR" altLang="en-US" sz="1400" dirty="0" smtClean="0">
                <a:latin typeface="+mn-ea"/>
              </a:rPr>
              <a:t> </a:t>
            </a:r>
            <a:r>
              <a:rPr lang="en-US" altLang="ko-KR" sz="1400" dirty="0" err="1" smtClean="0"/>
              <a:t>UserDaoTest</a:t>
            </a:r>
            <a:r>
              <a:rPr lang="en-US" altLang="ko-KR" sz="1400" dirty="0" smtClean="0"/>
              <a:t> </a:t>
            </a:r>
            <a:r>
              <a:rPr lang="ko-KR" altLang="en-US" sz="1400" dirty="0" smtClean="0"/>
              <a:t>클래스에서 </a:t>
            </a:r>
            <a:r>
              <a:rPr lang="en-US" altLang="ko-KR" sz="1400" dirty="0" err="1" smtClean="0">
                <a:latin typeface="+mn-ea"/>
              </a:rPr>
              <a:t>UserDao</a:t>
            </a:r>
            <a:r>
              <a:rPr lang="ko-KR" altLang="en-US" sz="1400" dirty="0" smtClean="0">
                <a:latin typeface="+mn-ea"/>
              </a:rPr>
              <a:t>가</a:t>
            </a:r>
            <a:r>
              <a:rPr lang="en-US" altLang="ko-KR" sz="1400" dirty="0" smtClean="0">
                <a:latin typeface="+mn-ea"/>
              </a:rPr>
              <a:t> </a:t>
            </a:r>
            <a:r>
              <a:rPr lang="ko-KR" altLang="en-US" sz="1400" dirty="0" smtClean="0">
                <a:latin typeface="+mn-ea"/>
              </a:rPr>
              <a:t>실제로 사용할  </a:t>
            </a:r>
            <a:r>
              <a:rPr lang="en-US" altLang="ko-KR" sz="1400" dirty="0" err="1" smtClean="0"/>
              <a:t>DConnectionMaker</a:t>
            </a:r>
            <a:r>
              <a:rPr lang="en-US" altLang="ko-KR" sz="1400" dirty="0" smtClean="0"/>
              <a:t> </a:t>
            </a:r>
            <a:r>
              <a:rPr lang="ko-KR" altLang="en-US" sz="1400" dirty="0" smtClean="0"/>
              <a:t>객체를 생성하고 </a:t>
            </a:r>
            <a:r>
              <a:rPr lang="en-US" altLang="ko-KR" sz="1400" dirty="0" err="1" smtClean="0">
                <a:latin typeface="+mn-ea"/>
              </a:rPr>
              <a:t>UserDao</a:t>
            </a:r>
            <a:r>
              <a:rPr lang="en-US" altLang="ko-KR" sz="1400" dirty="0" smtClean="0">
                <a:latin typeface="+mn-ea"/>
              </a:rPr>
              <a:t> </a:t>
            </a:r>
            <a:r>
              <a:rPr lang="ko-KR" altLang="en-US" sz="1400" dirty="0" err="1" smtClean="0">
                <a:latin typeface="+mn-ea"/>
              </a:rPr>
              <a:t>생성자를</a:t>
            </a:r>
            <a:r>
              <a:rPr lang="en-US" altLang="ko-KR" sz="1400" dirty="0" smtClean="0">
                <a:latin typeface="+mn-ea"/>
              </a:rPr>
              <a:t> </a:t>
            </a:r>
            <a:r>
              <a:rPr lang="ko-KR" altLang="en-US" sz="1400" dirty="0" smtClean="0">
                <a:latin typeface="+mn-ea"/>
              </a:rPr>
              <a:t>통해 전달 </a:t>
            </a:r>
            <a:endParaRPr lang="en-US" altLang="ko-KR" sz="1400" dirty="0" smtClean="0">
              <a:latin typeface="+mn-ea"/>
            </a:endParaRPr>
          </a:p>
          <a:p>
            <a:pPr>
              <a:buFont typeface="Arial" pitchFamily="34" charset="0"/>
              <a:buChar char="•"/>
            </a:pPr>
            <a:r>
              <a:rPr lang="en-US" altLang="ko-KR" sz="1400" dirty="0" err="1" smtClean="0"/>
              <a:t>DConnectionMaker</a:t>
            </a:r>
            <a:r>
              <a:rPr lang="en-US" altLang="ko-KR" sz="1400" dirty="0" smtClean="0"/>
              <a:t> </a:t>
            </a:r>
            <a:r>
              <a:rPr lang="ko-KR" altLang="en-US" sz="1400" dirty="0" smtClean="0"/>
              <a:t>클래스가 </a:t>
            </a:r>
            <a:r>
              <a:rPr lang="ko-KR" altLang="en-US" sz="1400" dirty="0" err="1" smtClean="0"/>
              <a:t>변경되도</a:t>
            </a:r>
            <a:r>
              <a:rPr lang="ko-KR" altLang="en-US" sz="1400" dirty="0" smtClean="0"/>
              <a:t> 그 기능을 사용하는 클래스의 코드는 같이 수정할 필요가 없어짐</a:t>
            </a:r>
            <a:r>
              <a:rPr lang="en-US" altLang="ko-KR" sz="1400" dirty="0" smtClean="0">
                <a:sym typeface="Wingdings" pitchFamily="2" charset="2"/>
              </a:rPr>
              <a:t> </a:t>
            </a:r>
            <a:r>
              <a:rPr lang="ko-KR" altLang="en-US" sz="1400" dirty="0" smtClean="0">
                <a:solidFill>
                  <a:srgbClr val="0000FF"/>
                </a:solidFill>
                <a:sym typeface="Wingdings" pitchFamily="2" charset="2"/>
              </a:rPr>
              <a:t>전략 패턴</a:t>
            </a:r>
            <a:endParaRPr lang="ko-KR" altLang="en-US" sz="1400" dirty="0" smtClean="0">
              <a:solidFill>
                <a:srgbClr val="0000FF"/>
              </a:solidFill>
            </a:endParaRPr>
          </a:p>
          <a:p>
            <a:pPr>
              <a:buFont typeface="Arial" pitchFamily="34" charset="0"/>
              <a:buChar char="•"/>
            </a:pPr>
            <a:endParaRPr lang="ko-KR" altLang="en-US" sz="1400" dirty="0" smtClean="0"/>
          </a:p>
          <a:p>
            <a:pPr>
              <a:buFont typeface="Arial" pitchFamily="34" charset="0"/>
              <a:buChar char="•"/>
            </a:pPr>
            <a:endParaRPr lang="ko-KR" altLang="en-US" sz="1400" dirty="0" smtClean="0"/>
          </a:p>
          <a:p>
            <a:pPr>
              <a:buFont typeface="Arial" pitchFamily="34" charset="0"/>
              <a:buChar char="•"/>
            </a:pPr>
            <a:endParaRPr lang="en-US" altLang="ko-KR" sz="1400" dirty="0" smtClean="0">
              <a:latin typeface="+mn-ea"/>
            </a:endParaRPr>
          </a:p>
          <a:p>
            <a:pPr>
              <a:buFont typeface="Arial" pitchFamily="34" charset="0"/>
              <a:buChar char="•"/>
            </a:pPr>
            <a:endParaRPr lang="en-US" altLang="ko-KR" sz="1400" dirty="0" smtClean="0">
              <a:latin typeface="+mn-ea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467544" y="4293096"/>
            <a:ext cx="792088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ko-KR" altLang="en-US" sz="1400" dirty="0" smtClean="0">
                <a:solidFill>
                  <a:srgbClr val="0000FF"/>
                </a:solidFill>
                <a:latin typeface="+mn-ea"/>
              </a:rPr>
              <a:t>개방 폐쇄의 원칙 </a:t>
            </a:r>
            <a:r>
              <a:rPr lang="en-US" altLang="ko-KR" sz="1400" dirty="0" smtClean="0">
                <a:solidFill>
                  <a:srgbClr val="0000FF"/>
                </a:solidFill>
                <a:latin typeface="+mn-ea"/>
              </a:rPr>
              <a:t>– </a:t>
            </a:r>
            <a:r>
              <a:rPr lang="ko-KR" altLang="en-US" sz="1400" dirty="0" smtClean="0">
                <a:solidFill>
                  <a:srgbClr val="0000FF"/>
                </a:solidFill>
                <a:latin typeface="+mn-ea"/>
              </a:rPr>
              <a:t>클래스나 모듈은 확장에는 열려 </a:t>
            </a:r>
            <a:r>
              <a:rPr lang="ko-KR" altLang="en-US" sz="1400" dirty="0" err="1" smtClean="0">
                <a:solidFill>
                  <a:srgbClr val="0000FF"/>
                </a:solidFill>
                <a:latin typeface="+mn-ea"/>
              </a:rPr>
              <a:t>있어야하고</a:t>
            </a:r>
            <a:r>
              <a:rPr lang="ko-KR" altLang="en-US" sz="1400" dirty="0" smtClean="0">
                <a:solidFill>
                  <a:srgbClr val="0000FF"/>
                </a:solidFill>
                <a:latin typeface="+mn-ea"/>
              </a:rPr>
              <a:t> 변경에는 닫혀 </a:t>
            </a:r>
            <a:r>
              <a:rPr lang="ko-KR" altLang="en-US" sz="1400" dirty="0" err="1" smtClean="0">
                <a:solidFill>
                  <a:srgbClr val="0000FF"/>
                </a:solidFill>
                <a:latin typeface="+mn-ea"/>
              </a:rPr>
              <a:t>있어야한다</a:t>
            </a:r>
            <a:r>
              <a:rPr lang="en-US" altLang="ko-KR" sz="1400" dirty="0" smtClean="0">
                <a:solidFill>
                  <a:srgbClr val="0000FF"/>
                </a:solidFill>
                <a:latin typeface="+mn-ea"/>
              </a:rPr>
              <a:t>. </a:t>
            </a:r>
          </a:p>
          <a:p>
            <a:pPr>
              <a:buFont typeface="Arial" pitchFamily="34" charset="0"/>
              <a:buChar char="•"/>
            </a:pPr>
            <a:r>
              <a:rPr lang="en-US" altLang="ko-KR" sz="1400" dirty="0" err="1" smtClean="0">
                <a:solidFill>
                  <a:srgbClr val="0000FF"/>
                </a:solidFill>
                <a:latin typeface="+mn-ea"/>
              </a:rPr>
              <a:t>UserDao</a:t>
            </a:r>
            <a:r>
              <a:rPr lang="en-US" altLang="ko-KR" sz="1400" dirty="0" smtClean="0">
                <a:solidFill>
                  <a:srgbClr val="0000FF"/>
                </a:solidFill>
                <a:latin typeface="+mn-ea"/>
              </a:rPr>
              <a:t> </a:t>
            </a:r>
            <a:r>
              <a:rPr lang="ko-KR" altLang="en-US" sz="1400" dirty="0" smtClean="0">
                <a:solidFill>
                  <a:srgbClr val="0000FF"/>
                </a:solidFill>
                <a:latin typeface="+mn-ea"/>
              </a:rPr>
              <a:t>클래스</a:t>
            </a:r>
            <a:r>
              <a:rPr lang="en-US" altLang="ko-KR" sz="1400" dirty="0" smtClean="0">
                <a:solidFill>
                  <a:srgbClr val="0000FF"/>
                </a:solidFill>
                <a:latin typeface="+mn-ea"/>
              </a:rPr>
              <a:t> </a:t>
            </a:r>
            <a:r>
              <a:rPr lang="ko-KR" altLang="en-US" sz="1400" dirty="0" smtClean="0">
                <a:solidFill>
                  <a:srgbClr val="0000FF"/>
                </a:solidFill>
                <a:latin typeface="+mn-ea"/>
              </a:rPr>
              <a:t>자신은 불필요한 변경이 발생하지 않도록 막아주고 자신이 사용하는 외부 </a:t>
            </a:r>
            <a:r>
              <a:rPr lang="ko-KR" altLang="en-US" sz="1400" smtClean="0">
                <a:solidFill>
                  <a:srgbClr val="0000FF"/>
                </a:solidFill>
                <a:latin typeface="+mn-ea"/>
              </a:rPr>
              <a:t>클래스기능은 </a:t>
            </a:r>
            <a:r>
              <a:rPr lang="ko-KR" altLang="en-US" sz="1400" smtClean="0">
                <a:solidFill>
                  <a:srgbClr val="0000FF"/>
                </a:solidFill>
                <a:latin typeface="+mn-ea"/>
              </a:rPr>
              <a:t>자유롭게 </a:t>
            </a:r>
            <a:r>
              <a:rPr lang="ko-KR" altLang="en-US" sz="1400" dirty="0" smtClean="0">
                <a:solidFill>
                  <a:srgbClr val="0000FF"/>
                </a:solidFill>
                <a:latin typeface="+mn-ea"/>
              </a:rPr>
              <a:t>확장</a:t>
            </a:r>
            <a:r>
              <a:rPr lang="en-US" altLang="ko-KR" sz="1400" dirty="0" smtClean="0">
                <a:solidFill>
                  <a:srgbClr val="0000FF"/>
                </a:solidFill>
                <a:latin typeface="+mn-ea"/>
              </a:rPr>
              <a:t>,</a:t>
            </a:r>
            <a:r>
              <a:rPr lang="ko-KR" altLang="en-US" sz="1400" dirty="0" smtClean="0">
                <a:solidFill>
                  <a:srgbClr val="0000FF"/>
                </a:solidFill>
                <a:latin typeface="+mn-ea"/>
              </a:rPr>
              <a:t>변경하도록 설계  </a:t>
            </a:r>
            <a:endParaRPr lang="ko-KR" altLang="en-US" sz="1400" dirty="0" smtClean="0">
              <a:solidFill>
                <a:srgbClr val="0000FF"/>
              </a:solidFill>
            </a:endParaRPr>
          </a:p>
          <a:p>
            <a:pPr>
              <a:buFont typeface="Arial" pitchFamily="34" charset="0"/>
              <a:buChar char="•"/>
            </a:pPr>
            <a:endParaRPr lang="en-US" altLang="ko-KR" sz="1400" dirty="0" smtClean="0">
              <a:latin typeface="+mn-ea"/>
            </a:endParaRPr>
          </a:p>
          <a:p>
            <a:pPr>
              <a:buFont typeface="Arial" pitchFamily="34" charset="0"/>
              <a:buChar char="•"/>
            </a:pPr>
            <a:endParaRPr lang="en-US" altLang="ko-KR" sz="1400" dirty="0" smtClean="0">
              <a:latin typeface="+mn-ea"/>
            </a:endParaRPr>
          </a:p>
        </p:txBody>
      </p:sp>
      <p:grpSp>
        <p:nvGrpSpPr>
          <p:cNvPr id="44" name="그룹 43"/>
          <p:cNvGrpSpPr/>
          <p:nvPr/>
        </p:nvGrpSpPr>
        <p:grpSpPr>
          <a:xfrm>
            <a:off x="899592" y="2060848"/>
            <a:ext cx="7272808" cy="1866488"/>
            <a:chOff x="539552" y="2066568"/>
            <a:chExt cx="7560840" cy="1854303"/>
          </a:xfrm>
        </p:grpSpPr>
        <p:grpSp>
          <p:nvGrpSpPr>
            <p:cNvPr id="5" name="그룹 4"/>
            <p:cNvGrpSpPr/>
            <p:nvPr/>
          </p:nvGrpSpPr>
          <p:grpSpPr>
            <a:xfrm>
              <a:off x="5253980" y="3000772"/>
              <a:ext cx="1872208" cy="288032"/>
              <a:chOff x="4427984" y="980728"/>
              <a:chExt cx="1872208" cy="288032"/>
            </a:xfrm>
          </p:grpSpPr>
          <p:sp>
            <p:nvSpPr>
              <p:cNvPr id="6" name="직사각형 5"/>
              <p:cNvSpPr/>
              <p:nvPr/>
            </p:nvSpPr>
            <p:spPr>
              <a:xfrm>
                <a:off x="4427984" y="980728"/>
                <a:ext cx="1872208" cy="288032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cxnSp>
            <p:nvCxnSpPr>
              <p:cNvPr id="7" name="직선 연결선 6"/>
              <p:cNvCxnSpPr/>
              <p:nvPr/>
            </p:nvCxnSpPr>
            <p:spPr>
              <a:xfrm>
                <a:off x="4427984" y="1268760"/>
                <a:ext cx="1872208" cy="0"/>
              </a:xfrm>
              <a:prstGeom prst="line">
                <a:avLst/>
              </a:prstGeom>
              <a:ln w="57150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8" name="그룹 7"/>
            <p:cNvGrpSpPr/>
            <p:nvPr/>
          </p:nvGrpSpPr>
          <p:grpSpPr>
            <a:xfrm>
              <a:off x="5041384" y="2097048"/>
              <a:ext cx="2304256" cy="619491"/>
              <a:chOff x="755576" y="1386638"/>
              <a:chExt cx="1296144" cy="499590"/>
            </a:xfrm>
          </p:grpSpPr>
          <p:sp>
            <p:nvSpPr>
              <p:cNvPr id="9" name="직사각형 8"/>
              <p:cNvSpPr/>
              <p:nvPr/>
            </p:nvSpPr>
            <p:spPr>
              <a:xfrm>
                <a:off x="755576" y="1628800"/>
                <a:ext cx="1296144" cy="257428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lang="en-US" altLang="ko-KR" sz="1400" dirty="0" err="1" smtClean="0">
                    <a:solidFill>
                      <a:schemeClr val="tx1"/>
                    </a:solidFill>
                  </a:rPr>
                  <a:t>makeConnection</a:t>
                </a:r>
                <a:r>
                  <a:rPr lang="en-US" altLang="ko-KR" sz="1400" dirty="0" smtClean="0">
                    <a:solidFill>
                      <a:schemeClr val="tx1"/>
                    </a:solidFill>
                  </a:rPr>
                  <a:t>()</a:t>
                </a:r>
                <a:endParaRPr lang="ko-KR" altLang="en-US" sz="14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0" name="직사각형 9"/>
              <p:cNvSpPr/>
              <p:nvPr/>
            </p:nvSpPr>
            <p:spPr>
              <a:xfrm>
                <a:off x="755576" y="1386638"/>
                <a:ext cx="1296144" cy="232284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altLang="ko-KR" sz="1400" dirty="0" smtClean="0">
                    <a:solidFill>
                      <a:srgbClr val="0000FF"/>
                    </a:solidFill>
                  </a:rPr>
                  <a:t>interface </a:t>
                </a:r>
                <a:r>
                  <a:rPr lang="en-US" altLang="ko-KR" sz="1400" dirty="0" err="1" smtClean="0">
                    <a:solidFill>
                      <a:schemeClr val="tx1"/>
                    </a:solidFill>
                  </a:rPr>
                  <a:t>ConnectionMaker</a:t>
                </a:r>
                <a:r>
                  <a:rPr lang="ko-KR" altLang="en-US" sz="1400" dirty="0" smtClean="0">
                    <a:solidFill>
                      <a:schemeClr val="tx1"/>
                    </a:solidFill>
                  </a:rPr>
                  <a:t> </a:t>
                </a:r>
                <a:endParaRPr lang="ko-KR" altLang="en-US" sz="1400" dirty="0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11" name="그룹 10"/>
            <p:cNvGrpSpPr/>
            <p:nvPr/>
          </p:nvGrpSpPr>
          <p:grpSpPr>
            <a:xfrm>
              <a:off x="4283968" y="3155833"/>
              <a:ext cx="1751052" cy="765038"/>
              <a:chOff x="755576" y="1312894"/>
              <a:chExt cx="1296144" cy="616968"/>
            </a:xfrm>
            <a:solidFill>
              <a:schemeClr val="bg1"/>
            </a:solidFill>
          </p:grpSpPr>
          <p:sp>
            <p:nvSpPr>
              <p:cNvPr id="12" name="직사각형 11"/>
              <p:cNvSpPr/>
              <p:nvPr/>
            </p:nvSpPr>
            <p:spPr>
              <a:xfrm>
                <a:off x="755576" y="1548916"/>
                <a:ext cx="1296144" cy="380946"/>
              </a:xfrm>
              <a:prstGeom prst="rect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lang="en-US" altLang="ko-KR" sz="1400" dirty="0" err="1" smtClean="0">
                    <a:solidFill>
                      <a:schemeClr val="tx1"/>
                    </a:solidFill>
                  </a:rPr>
                  <a:t>makeConnection</a:t>
                </a:r>
                <a:r>
                  <a:rPr lang="en-US" altLang="ko-KR" sz="1400" dirty="0" smtClean="0">
                    <a:solidFill>
                      <a:schemeClr val="tx1"/>
                    </a:solidFill>
                  </a:rPr>
                  <a:t>()</a:t>
                </a:r>
                <a:endParaRPr lang="ko-KR" altLang="en-US" sz="1400" dirty="0" smtClean="0">
                  <a:solidFill>
                    <a:schemeClr val="tx1"/>
                  </a:solidFill>
                </a:endParaRPr>
              </a:p>
              <a:p>
                <a:pPr algn="ctr"/>
                <a:endParaRPr lang="ko-KR" altLang="en-US" sz="14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3" name="직사각형 12"/>
              <p:cNvSpPr/>
              <p:nvPr/>
            </p:nvSpPr>
            <p:spPr>
              <a:xfrm>
                <a:off x="755576" y="1312894"/>
                <a:ext cx="1296144" cy="232284"/>
              </a:xfrm>
              <a:prstGeom prst="rect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altLang="ko-KR" sz="1400" dirty="0" err="1" smtClean="0">
                    <a:solidFill>
                      <a:schemeClr val="tx1"/>
                    </a:solidFill>
                  </a:rPr>
                  <a:t>DConnectionMaker</a:t>
                </a:r>
                <a:endParaRPr lang="ko-KR" altLang="en-US" sz="1400" dirty="0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14" name="그룹 13"/>
            <p:cNvGrpSpPr/>
            <p:nvPr/>
          </p:nvGrpSpPr>
          <p:grpSpPr>
            <a:xfrm>
              <a:off x="6395060" y="3155833"/>
              <a:ext cx="1705332" cy="765038"/>
              <a:chOff x="755576" y="1312894"/>
              <a:chExt cx="1296144" cy="616968"/>
            </a:xfrm>
            <a:solidFill>
              <a:schemeClr val="bg1"/>
            </a:solidFill>
          </p:grpSpPr>
          <p:sp>
            <p:nvSpPr>
              <p:cNvPr id="15" name="직사각형 14"/>
              <p:cNvSpPr/>
              <p:nvPr/>
            </p:nvSpPr>
            <p:spPr>
              <a:xfrm>
                <a:off x="755576" y="1548916"/>
                <a:ext cx="1296144" cy="380946"/>
              </a:xfrm>
              <a:prstGeom prst="rect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lang="en-US" altLang="ko-KR" sz="1400" dirty="0" err="1" smtClean="0">
                    <a:solidFill>
                      <a:schemeClr val="tx1"/>
                    </a:solidFill>
                  </a:rPr>
                  <a:t>makeConnection</a:t>
                </a:r>
                <a:r>
                  <a:rPr lang="en-US" altLang="ko-KR" sz="1400" dirty="0" smtClean="0">
                    <a:solidFill>
                      <a:schemeClr val="tx1"/>
                    </a:solidFill>
                  </a:rPr>
                  <a:t>()</a:t>
                </a:r>
                <a:endParaRPr lang="ko-KR" altLang="en-US" sz="1400" dirty="0" smtClean="0">
                  <a:solidFill>
                    <a:schemeClr val="tx1"/>
                  </a:solidFill>
                </a:endParaRPr>
              </a:p>
              <a:p>
                <a:pPr algn="ctr"/>
                <a:endParaRPr lang="ko-KR" altLang="en-US" sz="14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6" name="직사각형 15"/>
              <p:cNvSpPr/>
              <p:nvPr/>
            </p:nvSpPr>
            <p:spPr>
              <a:xfrm>
                <a:off x="755576" y="1312894"/>
                <a:ext cx="1296144" cy="232284"/>
              </a:xfrm>
              <a:prstGeom prst="rect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altLang="ko-KR" sz="1400" dirty="0" err="1" smtClean="0">
                    <a:solidFill>
                      <a:schemeClr val="tx1"/>
                    </a:solidFill>
                  </a:rPr>
                  <a:t>NConnectionMaker</a:t>
                </a:r>
                <a:endParaRPr lang="ko-KR" altLang="en-US" sz="1400" dirty="0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17" name="이등변 삼각형 16"/>
            <p:cNvSpPr/>
            <p:nvPr/>
          </p:nvSpPr>
          <p:spPr>
            <a:xfrm>
              <a:off x="6114648" y="2742456"/>
              <a:ext cx="144016" cy="144016"/>
            </a:xfrm>
            <a:prstGeom prst="triangl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cxnSp>
          <p:nvCxnSpPr>
            <p:cNvPr id="18" name="직선 연결선 17"/>
            <p:cNvCxnSpPr>
              <a:stCxn id="17" idx="3"/>
              <a:endCxn id="6" idx="0"/>
            </p:cNvCxnSpPr>
            <p:nvPr/>
          </p:nvCxnSpPr>
          <p:spPr>
            <a:xfrm>
              <a:off x="6186656" y="2886472"/>
              <a:ext cx="3428" cy="11430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9" name="그룹 18"/>
            <p:cNvGrpSpPr/>
            <p:nvPr/>
          </p:nvGrpSpPr>
          <p:grpSpPr>
            <a:xfrm>
              <a:off x="2627784" y="2066568"/>
              <a:ext cx="1440160" cy="1224136"/>
              <a:chOff x="755576" y="1370965"/>
              <a:chExt cx="1296144" cy="987206"/>
            </a:xfrm>
          </p:grpSpPr>
          <p:sp>
            <p:nvSpPr>
              <p:cNvPr id="20" name="직사각형 19"/>
              <p:cNvSpPr/>
              <p:nvPr/>
            </p:nvSpPr>
            <p:spPr>
              <a:xfrm>
                <a:off x="755576" y="1777462"/>
                <a:ext cx="1296144" cy="580709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lang="en-US" altLang="ko-KR" sz="1400" dirty="0" err="1" smtClean="0">
                    <a:solidFill>
                      <a:schemeClr val="tx1"/>
                    </a:solidFill>
                  </a:rPr>
                  <a:t>UserDao</a:t>
                </a:r>
                <a:r>
                  <a:rPr lang="en-US" altLang="ko-KR" sz="1400" dirty="0" smtClean="0">
                    <a:solidFill>
                      <a:schemeClr val="tx1"/>
                    </a:solidFill>
                  </a:rPr>
                  <a:t>()</a:t>
                </a:r>
              </a:p>
              <a:p>
                <a:r>
                  <a:rPr lang="en-US" altLang="ko-KR" sz="1400" dirty="0" smtClean="0">
                    <a:solidFill>
                      <a:schemeClr val="tx1"/>
                    </a:solidFill>
                  </a:rPr>
                  <a:t>add()</a:t>
                </a:r>
              </a:p>
              <a:p>
                <a:r>
                  <a:rPr lang="en-US" altLang="ko-KR" sz="1400" dirty="0" smtClean="0">
                    <a:solidFill>
                      <a:schemeClr val="tx1"/>
                    </a:solidFill>
                  </a:rPr>
                  <a:t>get()</a:t>
                </a:r>
                <a:endParaRPr lang="ko-KR" altLang="en-US" sz="14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1" name="직사각형 20"/>
              <p:cNvSpPr/>
              <p:nvPr/>
            </p:nvSpPr>
            <p:spPr>
              <a:xfrm>
                <a:off x="755576" y="1370965"/>
                <a:ext cx="1296144" cy="232284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altLang="ko-KR" sz="1400" dirty="0" err="1" smtClean="0">
                    <a:solidFill>
                      <a:schemeClr val="tx1"/>
                    </a:solidFill>
                  </a:rPr>
                  <a:t>UserDao</a:t>
                </a:r>
                <a:endParaRPr lang="ko-KR" altLang="en-US" sz="14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2" name="직사각형 21"/>
              <p:cNvSpPr/>
              <p:nvPr/>
            </p:nvSpPr>
            <p:spPr>
              <a:xfrm>
                <a:off x="755576" y="1603249"/>
                <a:ext cx="1296144" cy="174213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altLang="ko-KR" sz="1400" dirty="0" err="1" smtClean="0">
                    <a:solidFill>
                      <a:schemeClr val="tx1"/>
                    </a:solidFill>
                  </a:rPr>
                  <a:t>connectionMaker</a:t>
                </a:r>
                <a:endParaRPr lang="ko-KR" altLang="en-US" sz="1400" dirty="0">
                  <a:solidFill>
                    <a:schemeClr val="tx1"/>
                  </a:solidFill>
                </a:endParaRPr>
              </a:p>
            </p:txBody>
          </p:sp>
        </p:grpSp>
        <p:cxnSp>
          <p:nvCxnSpPr>
            <p:cNvPr id="24" name="직선 화살표 연결선 23"/>
            <p:cNvCxnSpPr>
              <a:stCxn id="22" idx="3"/>
            </p:cNvCxnSpPr>
            <p:nvPr/>
          </p:nvCxnSpPr>
          <p:spPr>
            <a:xfrm>
              <a:off x="4067944" y="2462612"/>
              <a:ext cx="1008112" cy="36004"/>
            </a:xfrm>
            <a:prstGeom prst="straightConnector1">
              <a:avLst/>
            </a:prstGeom>
            <a:ln w="19050">
              <a:solidFill>
                <a:schemeClr val="tx1"/>
              </a:solidFill>
              <a:prstDash val="dash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6" name="그룹 25"/>
            <p:cNvGrpSpPr/>
            <p:nvPr/>
          </p:nvGrpSpPr>
          <p:grpSpPr>
            <a:xfrm>
              <a:off x="539552" y="2161436"/>
              <a:ext cx="1440160" cy="792089"/>
              <a:chOff x="755576" y="1560230"/>
              <a:chExt cx="1296144" cy="638781"/>
            </a:xfrm>
          </p:grpSpPr>
          <p:sp>
            <p:nvSpPr>
              <p:cNvPr id="27" name="직사각형 26"/>
              <p:cNvSpPr/>
              <p:nvPr/>
            </p:nvSpPr>
            <p:spPr>
              <a:xfrm>
                <a:off x="755576" y="1792515"/>
                <a:ext cx="1296144" cy="406496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lang="ko-KR" altLang="en-US" sz="14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8" name="직사각형 27"/>
              <p:cNvSpPr/>
              <p:nvPr/>
            </p:nvSpPr>
            <p:spPr>
              <a:xfrm>
                <a:off x="755576" y="1560230"/>
                <a:ext cx="1296144" cy="232284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altLang="ko-KR" sz="1400" dirty="0" err="1" smtClean="0">
                    <a:solidFill>
                      <a:schemeClr val="tx1"/>
                    </a:solidFill>
                  </a:rPr>
                  <a:t>UserDaoTest</a:t>
                </a:r>
                <a:endParaRPr lang="ko-KR" altLang="en-US" sz="1400" dirty="0">
                  <a:solidFill>
                    <a:schemeClr val="tx1"/>
                  </a:solidFill>
                </a:endParaRPr>
              </a:p>
            </p:txBody>
          </p:sp>
        </p:grpSp>
        <p:cxnSp>
          <p:nvCxnSpPr>
            <p:cNvPr id="32" name="직선 화살표 연결선 31"/>
            <p:cNvCxnSpPr>
              <a:stCxn id="27" idx="3"/>
            </p:cNvCxnSpPr>
            <p:nvPr/>
          </p:nvCxnSpPr>
          <p:spPr>
            <a:xfrm>
              <a:off x="1979712" y="2701498"/>
              <a:ext cx="648072" cy="13142"/>
            </a:xfrm>
            <a:prstGeom prst="straightConnector1">
              <a:avLst/>
            </a:prstGeom>
            <a:ln w="19050">
              <a:solidFill>
                <a:schemeClr val="tx1"/>
              </a:solidFill>
              <a:prstDash val="dash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직선 화살표 연결선 37"/>
            <p:cNvCxnSpPr/>
            <p:nvPr/>
          </p:nvCxnSpPr>
          <p:spPr>
            <a:xfrm>
              <a:off x="1979712" y="2426608"/>
              <a:ext cx="648072" cy="13142"/>
            </a:xfrm>
            <a:prstGeom prst="straightConnector1">
              <a:avLst/>
            </a:prstGeom>
            <a:ln w="19050">
              <a:solidFill>
                <a:schemeClr val="tx1"/>
              </a:solidFill>
              <a:prstDash val="dash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3" name="자유형 42"/>
            <p:cNvSpPr/>
            <p:nvPr/>
          </p:nvSpPr>
          <p:spPr>
            <a:xfrm>
              <a:off x="1219200" y="2964180"/>
              <a:ext cx="3063240" cy="626110"/>
            </a:xfrm>
            <a:custGeom>
              <a:avLst/>
              <a:gdLst>
                <a:gd name="connsiteX0" fmla="*/ 0 w 3063240"/>
                <a:gd name="connsiteY0" fmla="*/ 0 h 626110"/>
                <a:gd name="connsiteX1" fmla="*/ 236220 w 3063240"/>
                <a:gd name="connsiteY1" fmla="*/ 289560 h 626110"/>
                <a:gd name="connsiteX2" fmla="*/ 891540 w 3063240"/>
                <a:gd name="connsiteY2" fmla="*/ 571500 h 626110"/>
                <a:gd name="connsiteX3" fmla="*/ 3063240 w 3063240"/>
                <a:gd name="connsiteY3" fmla="*/ 617220 h 6261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063240" h="626110">
                  <a:moveTo>
                    <a:pt x="0" y="0"/>
                  </a:moveTo>
                  <a:cubicBezTo>
                    <a:pt x="43815" y="97155"/>
                    <a:pt x="87630" y="194310"/>
                    <a:pt x="236220" y="289560"/>
                  </a:cubicBezTo>
                  <a:cubicBezTo>
                    <a:pt x="384810" y="384810"/>
                    <a:pt x="420370" y="516890"/>
                    <a:pt x="891540" y="571500"/>
                  </a:cubicBezTo>
                  <a:cubicBezTo>
                    <a:pt x="1362710" y="626110"/>
                    <a:pt x="2212975" y="621665"/>
                    <a:pt x="3063240" y="617220"/>
                  </a:cubicBezTo>
                </a:path>
              </a:pathLst>
            </a:custGeom>
            <a:ln w="28575">
              <a:solidFill>
                <a:schemeClr val="tx1"/>
              </a:solidFill>
              <a:prstDash val="dash"/>
              <a:headEnd type="none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45" name="TextBox 44"/>
          <p:cNvSpPr txBox="1"/>
          <p:nvPr/>
        </p:nvSpPr>
        <p:spPr>
          <a:xfrm>
            <a:off x="2483768" y="3314700"/>
            <a:ext cx="79701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200" dirty="0" smtClean="0">
                <a:solidFill>
                  <a:srgbClr val="0000FF"/>
                </a:solidFill>
              </a:rPr>
              <a:t>&lt;&lt;</a:t>
            </a:r>
            <a:r>
              <a:rPr lang="ko-KR" altLang="en-US" sz="1200" dirty="0" smtClean="0">
                <a:solidFill>
                  <a:srgbClr val="0000FF"/>
                </a:solidFill>
              </a:rPr>
              <a:t>생성</a:t>
            </a:r>
            <a:r>
              <a:rPr lang="en-US" altLang="ko-KR" sz="1200" dirty="0" smtClean="0">
                <a:solidFill>
                  <a:srgbClr val="0000FF"/>
                </a:solidFill>
              </a:rPr>
              <a:t>&gt;&gt;</a:t>
            </a:r>
            <a:endParaRPr lang="ko-KR" altLang="en-US" sz="1200" dirty="0">
              <a:solidFill>
                <a:srgbClr val="0000FF"/>
              </a:solidFill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2241456" y="2204864"/>
            <a:ext cx="558166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000" dirty="0" smtClean="0">
                <a:solidFill>
                  <a:srgbClr val="0000FF"/>
                </a:solidFill>
              </a:rPr>
              <a:t>생성</a:t>
            </a:r>
            <a:r>
              <a:rPr lang="en-US" altLang="ko-KR" sz="1000" dirty="0" smtClean="0">
                <a:solidFill>
                  <a:srgbClr val="0000FF"/>
                </a:solidFill>
              </a:rPr>
              <a:t>/</a:t>
            </a:r>
            <a:r>
              <a:rPr lang="ko-KR" altLang="en-US" sz="1000" dirty="0" smtClean="0">
                <a:solidFill>
                  <a:srgbClr val="0000FF"/>
                </a:solidFill>
              </a:rPr>
              <a:t>제공</a:t>
            </a:r>
            <a:endParaRPr lang="ko-KR" altLang="en-US" sz="1000" dirty="0">
              <a:solidFill>
                <a:srgbClr val="0000FF"/>
              </a:solidFill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2290604" y="2503944"/>
            <a:ext cx="32573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000" dirty="0" smtClean="0">
                <a:solidFill>
                  <a:srgbClr val="0000FF"/>
                </a:solidFill>
              </a:rPr>
              <a:t>사용</a:t>
            </a:r>
            <a:endParaRPr lang="ko-KR" altLang="en-US" sz="1000" dirty="0">
              <a:solidFill>
                <a:srgbClr val="0000FF"/>
              </a:solidFill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4499992" y="2254012"/>
            <a:ext cx="32573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000" dirty="0" smtClean="0">
                <a:solidFill>
                  <a:srgbClr val="0000FF"/>
                </a:solidFill>
              </a:rPr>
              <a:t>사용</a:t>
            </a:r>
            <a:endParaRPr lang="ko-KR" altLang="en-US" sz="1000" dirty="0">
              <a:solidFill>
                <a:srgbClr val="0000FF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Springbook3</a:t>
            </a:r>
            <a:endParaRPr lang="ko-KR" alt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467544" y="836712"/>
            <a:ext cx="792088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ko-KR" altLang="en-US" sz="1400" dirty="0" err="1" smtClean="0">
                <a:solidFill>
                  <a:srgbClr val="0000FF"/>
                </a:solidFill>
                <a:latin typeface="+mn-ea"/>
              </a:rPr>
              <a:t>팩토리</a:t>
            </a:r>
            <a:r>
              <a:rPr lang="en-US" altLang="ko-KR" sz="1400" dirty="0" smtClean="0">
                <a:solidFill>
                  <a:srgbClr val="0000FF"/>
                </a:solidFill>
                <a:latin typeface="+mn-ea"/>
              </a:rPr>
              <a:t>(factory): </a:t>
            </a:r>
            <a:r>
              <a:rPr lang="ko-KR" altLang="en-US" sz="1400" dirty="0" smtClean="0">
                <a:latin typeface="+mn-ea"/>
              </a:rPr>
              <a:t>객체의</a:t>
            </a:r>
            <a:r>
              <a:rPr lang="en-US" altLang="ko-KR" sz="1400" dirty="0" smtClean="0">
                <a:latin typeface="+mn-ea"/>
              </a:rPr>
              <a:t> </a:t>
            </a:r>
            <a:r>
              <a:rPr lang="ko-KR" altLang="en-US" sz="1400" dirty="0" smtClean="0">
                <a:latin typeface="+mn-ea"/>
              </a:rPr>
              <a:t>생성 방법을 결정하고 그 방법에 따라 만들어진 객체를 반환하는 객체</a:t>
            </a:r>
            <a:endParaRPr lang="en-US" altLang="ko-KR" sz="1400" dirty="0" smtClean="0">
              <a:latin typeface="+mn-ea"/>
            </a:endParaRPr>
          </a:p>
          <a:p>
            <a:pPr>
              <a:buFont typeface="Arial" pitchFamily="34" charset="0"/>
              <a:buChar char="•"/>
            </a:pPr>
            <a:r>
              <a:rPr lang="ko-KR" altLang="en-US" sz="1400" dirty="0" smtClean="0">
                <a:latin typeface="+mn-ea"/>
              </a:rPr>
              <a:t> </a:t>
            </a:r>
            <a:r>
              <a:rPr lang="en-US" altLang="ko-KR" sz="1400" dirty="0" err="1" smtClean="0">
                <a:latin typeface="+mn-ea"/>
              </a:rPr>
              <a:t>UserDaoTest</a:t>
            </a:r>
            <a:r>
              <a:rPr lang="ko-KR" altLang="en-US" sz="1400" dirty="0" smtClean="0">
                <a:latin typeface="+mn-ea"/>
              </a:rPr>
              <a:t>는</a:t>
            </a:r>
            <a:r>
              <a:rPr lang="en-US" altLang="ko-KR" sz="1400" dirty="0" smtClean="0">
                <a:latin typeface="+mn-ea"/>
              </a:rPr>
              <a:t>  </a:t>
            </a:r>
            <a:r>
              <a:rPr lang="ko-KR" altLang="en-US" sz="1400" dirty="0" smtClean="0">
                <a:latin typeface="+mn-ea"/>
              </a:rPr>
              <a:t>테스트 모듈이나 객체를 결정하고 </a:t>
            </a:r>
            <a:r>
              <a:rPr lang="en-US" altLang="ko-KR" sz="1400" dirty="0" err="1" smtClean="0">
                <a:latin typeface="+mn-ea"/>
              </a:rPr>
              <a:t>UserDao</a:t>
            </a:r>
            <a:r>
              <a:rPr lang="ko-KR" altLang="en-US" sz="1400" dirty="0" smtClean="0">
                <a:latin typeface="+mn-ea"/>
              </a:rPr>
              <a:t>로 연결하는 책임을  맡고 있으므로 분리 필요</a:t>
            </a:r>
            <a:r>
              <a:rPr lang="en-US" altLang="ko-KR" sz="1400" dirty="0" smtClean="0">
                <a:latin typeface="+mn-ea"/>
                <a:sym typeface="Wingdings" pitchFamily="2" charset="2"/>
              </a:rPr>
              <a:t></a:t>
            </a:r>
            <a:r>
              <a:rPr lang="en-US" altLang="ko-KR" sz="1400" dirty="0" err="1" smtClean="0">
                <a:latin typeface="+mn-ea"/>
                <a:sym typeface="Wingdings" pitchFamily="2" charset="2"/>
              </a:rPr>
              <a:t>DaoFactory</a:t>
            </a:r>
            <a:r>
              <a:rPr lang="ko-KR" altLang="en-US" sz="1400" dirty="0" smtClean="0">
                <a:latin typeface="+mn-ea"/>
              </a:rPr>
              <a:t> </a:t>
            </a:r>
            <a:endParaRPr lang="en-US" altLang="ko-KR" sz="1400" dirty="0" smtClean="0">
              <a:latin typeface="+mn-ea"/>
            </a:endParaRPr>
          </a:p>
          <a:p>
            <a:pPr>
              <a:buFont typeface="Arial" pitchFamily="34" charset="0"/>
              <a:buChar char="•"/>
            </a:pPr>
            <a:endParaRPr lang="en-US" altLang="ko-KR" sz="1400" dirty="0" smtClean="0">
              <a:latin typeface="+mn-ea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467544" y="4797152"/>
            <a:ext cx="7920880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altLang="ko-KR" sz="1400" dirty="0" smtClean="0">
                <a:solidFill>
                  <a:srgbClr val="0000FF"/>
                </a:solidFill>
                <a:latin typeface="+mn-ea"/>
              </a:rPr>
              <a:t> </a:t>
            </a:r>
            <a:r>
              <a:rPr lang="en-US" altLang="ko-KR" sz="1400" dirty="0" smtClean="0"/>
              <a:t>Context</a:t>
            </a:r>
            <a:r>
              <a:rPr lang="ko-KR" altLang="en-US" sz="1400" dirty="0" smtClean="0"/>
              <a:t> </a:t>
            </a:r>
            <a:r>
              <a:rPr lang="en-US" altLang="ko-KR" sz="1400" dirty="0" smtClean="0"/>
              <a:t>:</a:t>
            </a:r>
            <a:r>
              <a:rPr lang="ko-KR" altLang="en-US" sz="1400" dirty="0" smtClean="0"/>
              <a:t>사물의 서로 잇닿아 있는 관계나 연관</a:t>
            </a:r>
            <a:endParaRPr lang="en-US" altLang="ko-KR" sz="1400" dirty="0" smtClean="0">
              <a:solidFill>
                <a:srgbClr val="0000FF"/>
              </a:solidFill>
              <a:latin typeface="+mn-ea"/>
            </a:endParaRPr>
          </a:p>
          <a:p>
            <a:pPr>
              <a:buFont typeface="Arial" pitchFamily="34" charset="0"/>
              <a:buChar char="•"/>
            </a:pPr>
            <a:r>
              <a:rPr lang="ko-KR" altLang="en-US" sz="1400" dirty="0" smtClean="0">
                <a:solidFill>
                  <a:srgbClr val="0000FF"/>
                </a:solidFill>
                <a:latin typeface="+mn-ea"/>
              </a:rPr>
              <a:t>제어의</a:t>
            </a:r>
            <a:r>
              <a:rPr lang="en-US" altLang="ko-KR" sz="1400" dirty="0" smtClean="0">
                <a:solidFill>
                  <a:srgbClr val="0000FF"/>
                </a:solidFill>
                <a:latin typeface="+mn-ea"/>
              </a:rPr>
              <a:t> </a:t>
            </a:r>
            <a:r>
              <a:rPr lang="ko-KR" altLang="en-US" sz="1400" dirty="0" smtClean="0">
                <a:solidFill>
                  <a:srgbClr val="0000FF"/>
                </a:solidFill>
                <a:latin typeface="+mn-ea"/>
              </a:rPr>
              <a:t>역전</a:t>
            </a:r>
            <a:r>
              <a:rPr lang="en-US" altLang="ko-KR" sz="1400" dirty="0" smtClean="0">
                <a:solidFill>
                  <a:srgbClr val="0000FF"/>
                </a:solidFill>
                <a:latin typeface="+mn-ea"/>
              </a:rPr>
              <a:t>(</a:t>
            </a:r>
            <a:r>
              <a:rPr lang="en-US" altLang="ko-KR" sz="1400" dirty="0" err="1" smtClean="0">
                <a:solidFill>
                  <a:srgbClr val="0000FF"/>
                </a:solidFill>
                <a:latin typeface="+mn-ea"/>
              </a:rPr>
              <a:t>IoC</a:t>
            </a:r>
            <a:r>
              <a:rPr lang="en-US" altLang="ko-KR" sz="1400" dirty="0" smtClean="0">
                <a:solidFill>
                  <a:srgbClr val="0000FF"/>
                </a:solidFill>
                <a:latin typeface="+mn-ea"/>
              </a:rPr>
              <a:t>):</a:t>
            </a:r>
            <a:r>
              <a:rPr lang="ko-KR" altLang="en-US" sz="1400" dirty="0" smtClean="0">
                <a:solidFill>
                  <a:srgbClr val="0000FF"/>
                </a:solidFill>
                <a:latin typeface="+mn-ea"/>
              </a:rPr>
              <a:t>자신이</a:t>
            </a:r>
            <a:r>
              <a:rPr lang="en-US" altLang="ko-KR" sz="1400" dirty="0" smtClean="0">
                <a:solidFill>
                  <a:srgbClr val="0000FF"/>
                </a:solidFill>
                <a:latin typeface="+mn-ea"/>
              </a:rPr>
              <a:t> </a:t>
            </a:r>
            <a:r>
              <a:rPr lang="ko-KR" altLang="en-US" sz="1400" dirty="0" smtClean="0">
                <a:solidFill>
                  <a:srgbClr val="0000FF"/>
                </a:solidFill>
                <a:latin typeface="+mn-ea"/>
              </a:rPr>
              <a:t>사용할 객체를 자신이 선택하거나 생성하지 않고</a:t>
            </a:r>
            <a:r>
              <a:rPr lang="en-US" altLang="ko-KR" sz="1400" dirty="0" smtClean="0">
                <a:solidFill>
                  <a:srgbClr val="0000FF"/>
                </a:solidFill>
                <a:latin typeface="+mn-ea"/>
              </a:rPr>
              <a:t>, </a:t>
            </a:r>
            <a:r>
              <a:rPr lang="ko-KR" altLang="en-US" sz="1400" dirty="0" smtClean="0">
                <a:solidFill>
                  <a:srgbClr val="0000FF"/>
                </a:solidFill>
                <a:latin typeface="+mn-ea"/>
              </a:rPr>
              <a:t>자신도 어떻게 만들어지고 사용될지 모른다</a:t>
            </a:r>
            <a:r>
              <a:rPr lang="en-US" altLang="ko-KR" sz="1400" dirty="0" smtClean="0">
                <a:solidFill>
                  <a:srgbClr val="0000FF"/>
                </a:solidFill>
                <a:latin typeface="+mn-ea"/>
              </a:rPr>
              <a:t>.(</a:t>
            </a:r>
            <a:r>
              <a:rPr lang="en-US" altLang="ko-KR" sz="1400" dirty="0" err="1" smtClean="0">
                <a:solidFill>
                  <a:srgbClr val="0000FF"/>
                </a:solidFill>
                <a:latin typeface="+mn-ea"/>
              </a:rPr>
              <a:t>UserDao</a:t>
            </a:r>
            <a:r>
              <a:rPr lang="en-US" altLang="ko-KR" sz="1400" dirty="0" smtClean="0">
                <a:solidFill>
                  <a:srgbClr val="0000FF"/>
                </a:solidFill>
                <a:latin typeface="+mn-ea"/>
              </a:rPr>
              <a:t>) </a:t>
            </a:r>
          </a:p>
          <a:p>
            <a:pPr>
              <a:buFont typeface="Arial" pitchFamily="34" charset="0"/>
              <a:buChar char="•"/>
            </a:pPr>
            <a:r>
              <a:rPr lang="en-US" altLang="ko-KR" sz="1400" dirty="0" smtClean="0">
                <a:solidFill>
                  <a:srgbClr val="0000FF"/>
                </a:solidFill>
                <a:latin typeface="+mn-ea"/>
              </a:rPr>
              <a:t>Main() </a:t>
            </a:r>
            <a:r>
              <a:rPr lang="ko-KR" altLang="en-US" sz="1400" dirty="0" smtClean="0">
                <a:solidFill>
                  <a:srgbClr val="0000FF"/>
                </a:solidFill>
                <a:latin typeface="+mn-ea"/>
              </a:rPr>
              <a:t>을</a:t>
            </a:r>
            <a:r>
              <a:rPr lang="en-US" altLang="ko-KR" sz="1400" dirty="0" smtClean="0">
                <a:solidFill>
                  <a:srgbClr val="0000FF"/>
                </a:solidFill>
                <a:latin typeface="+mn-ea"/>
              </a:rPr>
              <a:t> </a:t>
            </a:r>
            <a:r>
              <a:rPr lang="ko-KR" altLang="en-US" sz="1400" dirty="0" smtClean="0">
                <a:solidFill>
                  <a:srgbClr val="0000FF"/>
                </a:solidFill>
                <a:latin typeface="+mn-ea"/>
              </a:rPr>
              <a:t>제외하고 모든 객체는 </a:t>
            </a:r>
            <a:r>
              <a:rPr lang="ko-KR" altLang="en-US" sz="1400" dirty="0" err="1" smtClean="0">
                <a:solidFill>
                  <a:srgbClr val="0000FF"/>
                </a:solidFill>
                <a:latin typeface="+mn-ea"/>
              </a:rPr>
              <a:t>위임받는</a:t>
            </a:r>
            <a:r>
              <a:rPr lang="ko-KR" altLang="en-US" sz="1400" dirty="0" smtClean="0">
                <a:solidFill>
                  <a:srgbClr val="0000FF"/>
                </a:solidFill>
                <a:latin typeface="+mn-ea"/>
              </a:rPr>
              <a:t> 제어 권한을 갖는 특별한 객체에 의해 결정되고 만들어 진다</a:t>
            </a:r>
            <a:r>
              <a:rPr lang="en-US" altLang="ko-KR" sz="1400" dirty="0" smtClean="0">
                <a:solidFill>
                  <a:srgbClr val="0000FF"/>
                </a:solidFill>
                <a:latin typeface="+mn-ea"/>
              </a:rPr>
              <a:t>.(</a:t>
            </a:r>
            <a:r>
              <a:rPr lang="en-US" altLang="ko-KR" sz="1400" dirty="0" err="1" smtClean="0">
                <a:solidFill>
                  <a:srgbClr val="0000FF"/>
                </a:solidFill>
                <a:latin typeface="+mn-ea"/>
              </a:rPr>
              <a:t>DaoFactory</a:t>
            </a:r>
            <a:r>
              <a:rPr lang="en-US" altLang="ko-KR" sz="1400" dirty="0" smtClean="0">
                <a:solidFill>
                  <a:srgbClr val="0000FF"/>
                </a:solidFill>
                <a:latin typeface="+mn-ea"/>
              </a:rPr>
              <a:t>) </a:t>
            </a:r>
            <a:r>
              <a:rPr lang="ko-KR" altLang="en-US" sz="1400" dirty="0" smtClean="0">
                <a:solidFill>
                  <a:srgbClr val="0000FF"/>
                </a:solidFill>
                <a:latin typeface="+mn-ea"/>
              </a:rPr>
              <a:t>   </a:t>
            </a:r>
            <a:r>
              <a:rPr lang="en-US" altLang="ko-KR" sz="1400" dirty="0" smtClean="0">
                <a:solidFill>
                  <a:srgbClr val="0000FF"/>
                </a:solidFill>
                <a:latin typeface="+mn-ea"/>
              </a:rPr>
              <a:t> </a:t>
            </a:r>
            <a:r>
              <a:rPr lang="ko-KR" altLang="en-US" sz="1400" dirty="0" smtClean="0">
                <a:solidFill>
                  <a:srgbClr val="0000FF"/>
                </a:solidFill>
                <a:latin typeface="+mn-ea"/>
              </a:rPr>
              <a:t>    </a:t>
            </a:r>
            <a:endParaRPr lang="ko-KR" altLang="en-US" sz="1400" dirty="0" smtClean="0">
              <a:solidFill>
                <a:srgbClr val="0000FF"/>
              </a:solidFill>
            </a:endParaRPr>
          </a:p>
          <a:p>
            <a:pPr>
              <a:buFont typeface="Arial" pitchFamily="34" charset="0"/>
              <a:buChar char="•"/>
            </a:pPr>
            <a:endParaRPr lang="en-US" altLang="ko-KR" sz="1400" dirty="0" smtClean="0">
              <a:latin typeface="+mn-ea"/>
            </a:endParaRPr>
          </a:p>
          <a:p>
            <a:pPr>
              <a:buFont typeface="Arial" pitchFamily="34" charset="0"/>
              <a:buChar char="•"/>
            </a:pPr>
            <a:endParaRPr lang="en-US" altLang="ko-KR" sz="1400" dirty="0" smtClean="0">
              <a:latin typeface="+mn-ea"/>
            </a:endParaRPr>
          </a:p>
        </p:txBody>
      </p:sp>
      <p:grpSp>
        <p:nvGrpSpPr>
          <p:cNvPr id="8" name="그룹 7"/>
          <p:cNvGrpSpPr/>
          <p:nvPr/>
        </p:nvGrpSpPr>
        <p:grpSpPr>
          <a:xfrm>
            <a:off x="5769084" y="2060848"/>
            <a:ext cx="1862354" cy="623562"/>
            <a:chOff x="755576" y="1386638"/>
            <a:chExt cx="1296144" cy="499590"/>
          </a:xfrm>
        </p:grpSpPr>
        <p:sp>
          <p:nvSpPr>
            <p:cNvPr id="9" name="직사각형 8"/>
            <p:cNvSpPr/>
            <p:nvPr/>
          </p:nvSpPr>
          <p:spPr>
            <a:xfrm>
              <a:off x="755576" y="1628800"/>
              <a:ext cx="1296144" cy="257428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altLang="ko-KR" sz="1200" dirty="0" err="1" smtClean="0">
                  <a:solidFill>
                    <a:schemeClr val="tx1"/>
                  </a:solidFill>
                </a:rPr>
                <a:t>makeConnection</a:t>
              </a:r>
              <a:r>
                <a:rPr lang="en-US" altLang="ko-KR" sz="1200" dirty="0" smtClean="0">
                  <a:solidFill>
                    <a:schemeClr val="tx1"/>
                  </a:solidFill>
                </a:rPr>
                <a:t>()</a:t>
              </a:r>
              <a:endParaRPr lang="ko-KR" alt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10" name="직사각형 9"/>
            <p:cNvSpPr/>
            <p:nvPr/>
          </p:nvSpPr>
          <p:spPr>
            <a:xfrm>
              <a:off x="755576" y="1386638"/>
              <a:ext cx="1296144" cy="232284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1200" dirty="0" smtClean="0">
                  <a:solidFill>
                    <a:srgbClr val="0000FF"/>
                  </a:solidFill>
                </a:rPr>
                <a:t>interface </a:t>
              </a:r>
              <a:r>
                <a:rPr lang="en-US" altLang="ko-KR" sz="1200" dirty="0" err="1" smtClean="0">
                  <a:solidFill>
                    <a:schemeClr val="tx1"/>
                  </a:solidFill>
                </a:rPr>
                <a:t>ConnectionMaker</a:t>
              </a:r>
              <a:r>
                <a:rPr lang="ko-KR" altLang="en-US" sz="1200" dirty="0" smtClean="0">
                  <a:solidFill>
                    <a:schemeClr val="tx1"/>
                  </a:solidFill>
                </a:rPr>
                <a:t> </a:t>
              </a:r>
              <a:endParaRPr lang="ko-KR" altLang="en-US" sz="12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11" name="그룹 10"/>
          <p:cNvGrpSpPr/>
          <p:nvPr/>
        </p:nvGrpSpPr>
        <p:grpSpPr>
          <a:xfrm>
            <a:off x="5868144" y="3125728"/>
            <a:ext cx="1684345" cy="648073"/>
            <a:chOff x="755576" y="1312894"/>
            <a:chExt cx="1296144" cy="519229"/>
          </a:xfrm>
          <a:solidFill>
            <a:schemeClr val="bg1"/>
          </a:solidFill>
        </p:grpSpPr>
        <p:sp>
          <p:nvSpPr>
            <p:cNvPr id="12" name="직사각형 11"/>
            <p:cNvSpPr/>
            <p:nvPr/>
          </p:nvSpPr>
          <p:spPr>
            <a:xfrm>
              <a:off x="755576" y="1548916"/>
              <a:ext cx="1296144" cy="283207"/>
            </a:xfrm>
            <a:prstGeom prst="rect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altLang="ko-KR" sz="1200" dirty="0" err="1" smtClean="0">
                  <a:solidFill>
                    <a:schemeClr val="tx1"/>
                  </a:solidFill>
                </a:rPr>
                <a:t>makeConnection</a:t>
              </a:r>
              <a:r>
                <a:rPr lang="en-US" altLang="ko-KR" sz="1200" dirty="0" smtClean="0">
                  <a:solidFill>
                    <a:schemeClr val="tx1"/>
                  </a:solidFill>
                </a:rPr>
                <a:t>()</a:t>
              </a:r>
              <a:endParaRPr lang="ko-KR" alt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13" name="직사각형 12"/>
            <p:cNvSpPr/>
            <p:nvPr/>
          </p:nvSpPr>
          <p:spPr>
            <a:xfrm>
              <a:off x="755576" y="1312894"/>
              <a:ext cx="1296144" cy="232284"/>
            </a:xfrm>
            <a:prstGeom prst="rect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1200" dirty="0" err="1" smtClean="0">
                  <a:solidFill>
                    <a:schemeClr val="tx1"/>
                  </a:solidFill>
                </a:rPr>
                <a:t>DConnectionMaker</a:t>
              </a:r>
              <a:endParaRPr lang="ko-KR" altLang="en-US" sz="1200" dirty="0">
                <a:solidFill>
                  <a:schemeClr val="tx1"/>
                </a:solidFill>
              </a:endParaRPr>
            </a:p>
          </p:txBody>
        </p:sp>
      </p:grpSp>
      <p:sp>
        <p:nvSpPr>
          <p:cNvPr id="17" name="이등변 삼각형 16"/>
          <p:cNvSpPr/>
          <p:nvPr/>
        </p:nvSpPr>
        <p:spPr>
          <a:xfrm flipH="1">
            <a:off x="6637372" y="2708920"/>
            <a:ext cx="144016" cy="144016"/>
          </a:xfrm>
          <a:prstGeom prst="triangl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200"/>
          </a:p>
        </p:txBody>
      </p:sp>
      <p:cxnSp>
        <p:nvCxnSpPr>
          <p:cNvPr id="18" name="직선 연결선 17"/>
          <p:cNvCxnSpPr>
            <a:stCxn id="17" idx="3"/>
            <a:endCxn id="13" idx="0"/>
          </p:cNvCxnSpPr>
          <p:nvPr/>
        </p:nvCxnSpPr>
        <p:spPr>
          <a:xfrm>
            <a:off x="6709380" y="2852936"/>
            <a:ext cx="937" cy="27279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9" name="그룹 18"/>
          <p:cNvGrpSpPr/>
          <p:nvPr/>
        </p:nvGrpSpPr>
        <p:grpSpPr>
          <a:xfrm>
            <a:off x="3419872" y="1916832"/>
            <a:ext cx="1385297" cy="1232180"/>
            <a:chOff x="755576" y="1370965"/>
            <a:chExt cx="1296144" cy="987206"/>
          </a:xfrm>
        </p:grpSpPr>
        <p:sp>
          <p:nvSpPr>
            <p:cNvPr id="20" name="직사각형 19"/>
            <p:cNvSpPr/>
            <p:nvPr/>
          </p:nvSpPr>
          <p:spPr>
            <a:xfrm>
              <a:off x="755576" y="1777462"/>
              <a:ext cx="1296144" cy="580709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altLang="ko-KR" sz="1200" dirty="0" err="1" smtClean="0">
                  <a:solidFill>
                    <a:schemeClr val="tx1"/>
                  </a:solidFill>
                </a:rPr>
                <a:t>UserDao</a:t>
              </a:r>
              <a:r>
                <a:rPr lang="en-US" altLang="ko-KR" sz="1200" dirty="0" smtClean="0">
                  <a:solidFill>
                    <a:schemeClr val="tx1"/>
                  </a:solidFill>
                </a:rPr>
                <a:t>()</a:t>
              </a:r>
            </a:p>
            <a:p>
              <a:r>
                <a:rPr lang="en-US" altLang="ko-KR" sz="1200" dirty="0" smtClean="0">
                  <a:solidFill>
                    <a:schemeClr val="tx1"/>
                  </a:solidFill>
                </a:rPr>
                <a:t>add()</a:t>
              </a:r>
            </a:p>
            <a:p>
              <a:r>
                <a:rPr lang="en-US" altLang="ko-KR" sz="1200" dirty="0" smtClean="0">
                  <a:solidFill>
                    <a:schemeClr val="tx1"/>
                  </a:solidFill>
                </a:rPr>
                <a:t>get()</a:t>
              </a:r>
              <a:endParaRPr lang="ko-KR" alt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21" name="직사각형 20"/>
            <p:cNvSpPr/>
            <p:nvPr/>
          </p:nvSpPr>
          <p:spPr>
            <a:xfrm>
              <a:off x="755576" y="1370965"/>
              <a:ext cx="1296144" cy="232284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1200" dirty="0" err="1" smtClean="0">
                  <a:solidFill>
                    <a:schemeClr val="tx1"/>
                  </a:solidFill>
                </a:rPr>
                <a:t>UserDao</a:t>
              </a:r>
              <a:endParaRPr lang="ko-KR" alt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22" name="직사각형 21"/>
            <p:cNvSpPr/>
            <p:nvPr/>
          </p:nvSpPr>
          <p:spPr>
            <a:xfrm>
              <a:off x="755576" y="1603249"/>
              <a:ext cx="1296144" cy="174213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1200" dirty="0" err="1" smtClean="0">
                  <a:solidFill>
                    <a:schemeClr val="tx1"/>
                  </a:solidFill>
                </a:rPr>
                <a:t>connectionMaker</a:t>
              </a:r>
              <a:endParaRPr lang="ko-KR" altLang="en-US" sz="1200" dirty="0">
                <a:solidFill>
                  <a:schemeClr val="tx1"/>
                </a:solidFill>
              </a:endParaRPr>
            </a:p>
          </p:txBody>
        </p:sp>
      </p:grpSp>
      <p:cxnSp>
        <p:nvCxnSpPr>
          <p:cNvPr id="24" name="직선 화살표 연결선 23"/>
          <p:cNvCxnSpPr/>
          <p:nvPr/>
        </p:nvCxnSpPr>
        <p:spPr>
          <a:xfrm>
            <a:off x="4788024" y="2348880"/>
            <a:ext cx="969708" cy="36241"/>
          </a:xfrm>
          <a:prstGeom prst="straightConnector1">
            <a:avLst/>
          </a:prstGeom>
          <a:ln w="19050">
            <a:solidFill>
              <a:schemeClr val="tx1"/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3" name="그룹 25"/>
          <p:cNvGrpSpPr/>
          <p:nvPr/>
        </p:nvGrpSpPr>
        <p:grpSpPr>
          <a:xfrm>
            <a:off x="1403648" y="2204864"/>
            <a:ext cx="1385297" cy="797294"/>
            <a:chOff x="755576" y="1560230"/>
            <a:chExt cx="1296144" cy="638781"/>
          </a:xfrm>
        </p:grpSpPr>
        <p:sp>
          <p:nvSpPr>
            <p:cNvPr id="27" name="직사각형 26"/>
            <p:cNvSpPr/>
            <p:nvPr/>
          </p:nvSpPr>
          <p:spPr>
            <a:xfrm>
              <a:off x="755576" y="1792515"/>
              <a:ext cx="1296144" cy="406496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ko-KR" alt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28" name="직사각형 27"/>
            <p:cNvSpPr/>
            <p:nvPr/>
          </p:nvSpPr>
          <p:spPr>
            <a:xfrm>
              <a:off x="755576" y="1560230"/>
              <a:ext cx="1296144" cy="232284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1200" dirty="0" err="1" smtClean="0">
                  <a:solidFill>
                    <a:schemeClr val="tx1"/>
                  </a:solidFill>
                </a:rPr>
                <a:t>UserDaoTest</a:t>
              </a:r>
              <a:endParaRPr lang="ko-KR" altLang="en-US" sz="1200" dirty="0">
                <a:solidFill>
                  <a:schemeClr val="tx1"/>
                </a:solidFill>
              </a:endParaRPr>
            </a:p>
          </p:txBody>
        </p:sp>
      </p:grpSp>
      <p:cxnSp>
        <p:nvCxnSpPr>
          <p:cNvPr id="32" name="직선 화살표 연결선 31"/>
          <p:cNvCxnSpPr/>
          <p:nvPr/>
        </p:nvCxnSpPr>
        <p:spPr>
          <a:xfrm>
            <a:off x="2788945" y="2481775"/>
            <a:ext cx="623384" cy="13228"/>
          </a:xfrm>
          <a:prstGeom prst="straightConnector1">
            <a:avLst/>
          </a:prstGeom>
          <a:ln w="19050">
            <a:solidFill>
              <a:schemeClr val="tx1"/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자유형 42"/>
          <p:cNvSpPr/>
          <p:nvPr/>
        </p:nvSpPr>
        <p:spPr>
          <a:xfrm>
            <a:off x="1553349" y="2964358"/>
            <a:ext cx="1362467" cy="630224"/>
          </a:xfrm>
          <a:custGeom>
            <a:avLst/>
            <a:gdLst>
              <a:gd name="connsiteX0" fmla="*/ 0 w 3063240"/>
              <a:gd name="connsiteY0" fmla="*/ 0 h 626110"/>
              <a:gd name="connsiteX1" fmla="*/ 236220 w 3063240"/>
              <a:gd name="connsiteY1" fmla="*/ 289560 h 626110"/>
              <a:gd name="connsiteX2" fmla="*/ 891540 w 3063240"/>
              <a:gd name="connsiteY2" fmla="*/ 571500 h 626110"/>
              <a:gd name="connsiteX3" fmla="*/ 3063240 w 3063240"/>
              <a:gd name="connsiteY3" fmla="*/ 617220 h 6261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063240" h="626110">
                <a:moveTo>
                  <a:pt x="0" y="0"/>
                </a:moveTo>
                <a:cubicBezTo>
                  <a:pt x="43815" y="97155"/>
                  <a:pt x="87630" y="194310"/>
                  <a:pt x="236220" y="289560"/>
                </a:cubicBezTo>
                <a:cubicBezTo>
                  <a:pt x="384810" y="384810"/>
                  <a:pt x="420370" y="516890"/>
                  <a:pt x="891540" y="571500"/>
                </a:cubicBezTo>
                <a:cubicBezTo>
                  <a:pt x="1362710" y="626110"/>
                  <a:pt x="2212975" y="621665"/>
                  <a:pt x="3063240" y="617220"/>
                </a:cubicBezTo>
              </a:path>
            </a:pathLst>
          </a:custGeom>
          <a:ln w="28575">
            <a:solidFill>
              <a:schemeClr val="tx1"/>
            </a:solidFill>
            <a:prstDash val="dash"/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 sz="1200"/>
          </a:p>
        </p:txBody>
      </p:sp>
      <p:sp>
        <p:nvSpPr>
          <p:cNvPr id="45" name="TextBox 44"/>
          <p:cNvSpPr txBox="1"/>
          <p:nvPr/>
        </p:nvSpPr>
        <p:spPr>
          <a:xfrm>
            <a:off x="2123728" y="3356992"/>
            <a:ext cx="38664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200" dirty="0" smtClean="0">
                <a:solidFill>
                  <a:srgbClr val="0000FF"/>
                </a:solidFill>
              </a:rPr>
              <a:t>요청</a:t>
            </a:r>
            <a:r>
              <a:rPr lang="en-US" altLang="ko-KR" sz="1200" dirty="0" smtClean="0">
                <a:solidFill>
                  <a:srgbClr val="0000FF"/>
                </a:solidFill>
              </a:rPr>
              <a:t> </a:t>
            </a:r>
            <a:endParaRPr lang="ko-KR" altLang="en-US" sz="1200" dirty="0">
              <a:solidFill>
                <a:srgbClr val="0000FF"/>
              </a:solidFill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2771800" y="2276872"/>
            <a:ext cx="32573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000" dirty="0" smtClean="0">
                <a:solidFill>
                  <a:srgbClr val="0000FF"/>
                </a:solidFill>
              </a:rPr>
              <a:t>사용</a:t>
            </a:r>
            <a:endParaRPr lang="ko-KR" altLang="en-US" sz="1000" dirty="0">
              <a:solidFill>
                <a:srgbClr val="0000FF"/>
              </a:solidFill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5148064" y="2132856"/>
            <a:ext cx="32573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000" dirty="0" smtClean="0">
                <a:solidFill>
                  <a:srgbClr val="0000FF"/>
                </a:solidFill>
              </a:rPr>
              <a:t>사용</a:t>
            </a:r>
            <a:endParaRPr lang="ko-KR" altLang="en-US" sz="1000" dirty="0">
              <a:solidFill>
                <a:srgbClr val="0000FF"/>
              </a:solidFill>
            </a:endParaRPr>
          </a:p>
        </p:txBody>
      </p:sp>
      <p:grpSp>
        <p:nvGrpSpPr>
          <p:cNvPr id="58" name="그룹 57"/>
          <p:cNvGrpSpPr/>
          <p:nvPr/>
        </p:nvGrpSpPr>
        <p:grpSpPr>
          <a:xfrm>
            <a:off x="2941340" y="3436620"/>
            <a:ext cx="2376264" cy="648073"/>
            <a:chOff x="755576" y="1312894"/>
            <a:chExt cx="1296144" cy="519229"/>
          </a:xfrm>
          <a:solidFill>
            <a:schemeClr val="bg1"/>
          </a:solidFill>
        </p:grpSpPr>
        <p:sp>
          <p:nvSpPr>
            <p:cNvPr id="59" name="직사각형 58"/>
            <p:cNvSpPr/>
            <p:nvPr/>
          </p:nvSpPr>
          <p:spPr>
            <a:xfrm>
              <a:off x="755576" y="1548916"/>
              <a:ext cx="1296144" cy="283207"/>
            </a:xfrm>
            <a:prstGeom prst="rect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altLang="ko-KR" sz="1200" dirty="0" err="1" smtClean="0">
                  <a:solidFill>
                    <a:srgbClr val="0000FF"/>
                  </a:solidFill>
                  <a:latin typeface="Tw Cen MT" pitchFamily="34" charset="0"/>
                </a:rPr>
                <a:t>userDao</a:t>
              </a:r>
              <a:r>
                <a:rPr lang="en-US" altLang="ko-KR" sz="1200" dirty="0" smtClean="0">
                  <a:solidFill>
                    <a:srgbClr val="0000FF"/>
                  </a:solidFill>
                  <a:latin typeface="Tw Cen MT" pitchFamily="34" charset="0"/>
                </a:rPr>
                <a:t>(){</a:t>
              </a:r>
              <a:endParaRPr lang="en-US" altLang="ko-KR" sz="1200" dirty="0" smtClean="0">
                <a:solidFill>
                  <a:schemeClr val="tx1"/>
                </a:solidFill>
              </a:endParaRPr>
            </a:p>
            <a:p>
              <a:r>
                <a:rPr lang="en-US" altLang="ko-KR" sz="1200" dirty="0" err="1" smtClean="0">
                  <a:solidFill>
                    <a:schemeClr val="tx1"/>
                  </a:solidFill>
                </a:rPr>
                <a:t>UserDao</a:t>
              </a:r>
              <a:r>
                <a:rPr lang="en-US" altLang="ko-KR" sz="1200" dirty="0" smtClean="0">
                  <a:solidFill>
                    <a:schemeClr val="tx1"/>
                  </a:solidFill>
                </a:rPr>
                <a:t>(new </a:t>
              </a:r>
              <a:r>
                <a:rPr lang="en-US" altLang="ko-KR" sz="1200" dirty="0" err="1" smtClean="0">
                  <a:solidFill>
                    <a:schemeClr val="tx1"/>
                  </a:solidFill>
                </a:rPr>
                <a:t>DConnectionMaker</a:t>
              </a:r>
              <a:r>
                <a:rPr lang="en-US" altLang="ko-KR" sz="1200" dirty="0" smtClean="0">
                  <a:solidFill>
                    <a:schemeClr val="tx1"/>
                  </a:solidFill>
                </a:rPr>
                <a:t>()); }</a:t>
              </a:r>
              <a:endParaRPr lang="ko-KR" alt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60" name="직사각형 59"/>
            <p:cNvSpPr/>
            <p:nvPr/>
          </p:nvSpPr>
          <p:spPr>
            <a:xfrm>
              <a:off x="755576" y="1312894"/>
              <a:ext cx="1296144" cy="232284"/>
            </a:xfrm>
            <a:prstGeom prst="rect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1200" dirty="0" err="1" smtClean="0">
                  <a:solidFill>
                    <a:schemeClr val="tx1"/>
                  </a:solidFill>
                </a:rPr>
                <a:t>DaoFatory</a:t>
              </a:r>
              <a:endParaRPr lang="ko-KR" altLang="en-US" sz="1200" dirty="0">
                <a:solidFill>
                  <a:schemeClr val="tx1"/>
                </a:solidFill>
              </a:endParaRPr>
            </a:p>
          </p:txBody>
        </p:sp>
      </p:grpSp>
      <p:cxnSp>
        <p:nvCxnSpPr>
          <p:cNvPr id="61" name="직선 화살표 연결선 60"/>
          <p:cNvCxnSpPr>
            <a:stCxn id="60" idx="3"/>
            <a:endCxn id="12" idx="1"/>
          </p:cNvCxnSpPr>
          <p:nvPr/>
        </p:nvCxnSpPr>
        <p:spPr>
          <a:xfrm>
            <a:off x="5317604" y="3581582"/>
            <a:ext cx="550540" cy="15478"/>
          </a:xfrm>
          <a:prstGeom prst="straightConnector1">
            <a:avLst/>
          </a:prstGeom>
          <a:ln w="19050">
            <a:solidFill>
              <a:schemeClr val="tx1"/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TextBox 65"/>
          <p:cNvSpPr txBox="1"/>
          <p:nvPr/>
        </p:nvSpPr>
        <p:spPr>
          <a:xfrm>
            <a:off x="5381992" y="3326512"/>
            <a:ext cx="39466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000" dirty="0" smtClean="0">
                <a:solidFill>
                  <a:srgbClr val="0000FF"/>
                </a:solidFill>
              </a:rPr>
              <a:t>생성</a:t>
            </a:r>
            <a:r>
              <a:rPr lang="en-US" altLang="ko-KR" sz="1200" dirty="0" smtClean="0">
                <a:solidFill>
                  <a:srgbClr val="0000FF"/>
                </a:solidFill>
              </a:rPr>
              <a:t> </a:t>
            </a:r>
            <a:endParaRPr lang="ko-KR" altLang="en-US" sz="1200" dirty="0">
              <a:solidFill>
                <a:srgbClr val="0000FF"/>
              </a:solidFill>
            </a:endParaRPr>
          </a:p>
        </p:txBody>
      </p:sp>
      <p:cxnSp>
        <p:nvCxnSpPr>
          <p:cNvPr id="67" name="직선 화살표 연결선 66"/>
          <p:cNvCxnSpPr>
            <a:stCxn id="60" idx="0"/>
            <a:endCxn id="20" idx="2"/>
          </p:cNvCxnSpPr>
          <p:nvPr/>
        </p:nvCxnSpPr>
        <p:spPr>
          <a:xfrm flipH="1" flipV="1">
            <a:off x="4112521" y="3149012"/>
            <a:ext cx="16951" cy="287608"/>
          </a:xfrm>
          <a:prstGeom prst="straightConnector1">
            <a:avLst/>
          </a:prstGeom>
          <a:ln w="19050">
            <a:solidFill>
              <a:schemeClr val="tx1"/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4" name="TextBox 73"/>
          <p:cNvSpPr txBox="1"/>
          <p:nvPr/>
        </p:nvSpPr>
        <p:spPr>
          <a:xfrm>
            <a:off x="3758952" y="3201928"/>
            <a:ext cx="38824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000" dirty="0" smtClean="0">
                <a:solidFill>
                  <a:srgbClr val="0000FF"/>
                </a:solidFill>
              </a:rPr>
              <a:t>생성</a:t>
            </a:r>
            <a:r>
              <a:rPr lang="en-US" altLang="ko-KR" sz="1000" dirty="0" smtClean="0">
                <a:solidFill>
                  <a:srgbClr val="0000FF"/>
                </a:solidFill>
              </a:rPr>
              <a:t> </a:t>
            </a:r>
            <a:endParaRPr lang="ko-KR" altLang="en-US" sz="1000" dirty="0">
              <a:solidFill>
                <a:srgbClr val="0000FF"/>
              </a:solidFill>
            </a:endParaRPr>
          </a:p>
        </p:txBody>
      </p:sp>
      <p:sp>
        <p:nvSpPr>
          <p:cNvPr id="33" name="직사각형 32"/>
          <p:cNvSpPr/>
          <p:nvPr/>
        </p:nvSpPr>
        <p:spPr>
          <a:xfrm>
            <a:off x="1331640" y="2466608"/>
            <a:ext cx="187220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sz="1000" dirty="0" err="1" smtClean="0">
                <a:solidFill>
                  <a:srgbClr val="0000FF"/>
                </a:solidFill>
                <a:latin typeface="Tw Cen MT" pitchFamily="34" charset="0"/>
                <a:ea typeface="+mj-ea"/>
              </a:rPr>
              <a:t>UserDao</a:t>
            </a:r>
            <a:r>
              <a:rPr lang="en-US" altLang="ko-KR" sz="1000" dirty="0" smtClean="0">
                <a:solidFill>
                  <a:srgbClr val="0000FF"/>
                </a:solidFill>
                <a:latin typeface="Tw Cen MT" pitchFamily="34" charset="0"/>
                <a:ea typeface="+mj-ea"/>
              </a:rPr>
              <a:t> </a:t>
            </a:r>
            <a:r>
              <a:rPr lang="en-US" altLang="ko-KR" sz="1000" dirty="0" err="1" smtClean="0">
                <a:solidFill>
                  <a:srgbClr val="0000FF"/>
                </a:solidFill>
                <a:latin typeface="Tw Cen MT" pitchFamily="34" charset="0"/>
                <a:ea typeface="+mj-ea"/>
              </a:rPr>
              <a:t>dao</a:t>
            </a:r>
            <a:r>
              <a:rPr lang="en-US" altLang="ko-KR" sz="1000" dirty="0" smtClean="0">
                <a:solidFill>
                  <a:srgbClr val="0000FF"/>
                </a:solidFill>
                <a:latin typeface="Tw Cen MT" pitchFamily="34" charset="0"/>
                <a:ea typeface="+mj-ea"/>
              </a:rPr>
              <a:t> =</a:t>
            </a:r>
          </a:p>
          <a:p>
            <a:r>
              <a:rPr lang="en-US" altLang="ko-KR" sz="1000" dirty="0" smtClean="0">
                <a:solidFill>
                  <a:srgbClr val="0000FF"/>
                </a:solidFill>
                <a:latin typeface="Tw Cen MT" pitchFamily="34" charset="0"/>
                <a:ea typeface="+mj-ea"/>
              </a:rPr>
              <a:t> new</a:t>
            </a:r>
            <a:r>
              <a:rPr lang="ko-KR" altLang="en-US" sz="1000" dirty="0" smtClean="0">
                <a:solidFill>
                  <a:srgbClr val="0000FF"/>
                </a:solidFill>
                <a:latin typeface="Tw Cen MT" pitchFamily="34" charset="0"/>
                <a:ea typeface="+mj-ea"/>
              </a:rPr>
              <a:t> </a:t>
            </a:r>
            <a:r>
              <a:rPr lang="en-US" altLang="ko-KR" sz="1000" dirty="0" err="1" smtClean="0">
                <a:solidFill>
                  <a:srgbClr val="0000FF"/>
                </a:solidFill>
                <a:latin typeface="Tw Cen MT" pitchFamily="34" charset="0"/>
                <a:ea typeface="+mj-ea"/>
              </a:rPr>
              <a:t>DaoFactory</a:t>
            </a:r>
            <a:r>
              <a:rPr lang="en-US" altLang="ko-KR" sz="1000" dirty="0" smtClean="0">
                <a:solidFill>
                  <a:srgbClr val="0000FF"/>
                </a:solidFill>
                <a:latin typeface="Tw Cen MT" pitchFamily="34" charset="0"/>
                <a:ea typeface="+mj-ea"/>
              </a:rPr>
              <a:t>().</a:t>
            </a:r>
            <a:r>
              <a:rPr lang="en-US" altLang="ko-KR" sz="1000" dirty="0" err="1" smtClean="0">
                <a:solidFill>
                  <a:srgbClr val="0000FF"/>
                </a:solidFill>
                <a:latin typeface="Tw Cen MT" pitchFamily="34" charset="0"/>
                <a:ea typeface="+mj-ea"/>
              </a:rPr>
              <a:t>userDao</a:t>
            </a:r>
            <a:r>
              <a:rPr lang="en-US" altLang="ko-KR" sz="1000" dirty="0" smtClean="0">
                <a:solidFill>
                  <a:srgbClr val="0000FF"/>
                </a:solidFill>
                <a:latin typeface="Tw Cen MT" pitchFamily="34" charset="0"/>
                <a:ea typeface="+mj-ea"/>
              </a:rPr>
              <a:t>();</a:t>
            </a:r>
          </a:p>
        </p:txBody>
      </p:sp>
      <p:sp>
        <p:nvSpPr>
          <p:cNvPr id="34" name="직사각형 33"/>
          <p:cNvSpPr/>
          <p:nvPr/>
        </p:nvSpPr>
        <p:spPr>
          <a:xfrm>
            <a:off x="2483768" y="4221088"/>
            <a:ext cx="3111749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sz="1200" b="1" dirty="0" smtClean="0">
                <a:solidFill>
                  <a:srgbClr val="00B050"/>
                </a:solidFill>
              </a:rPr>
              <a:t>//</a:t>
            </a:r>
            <a:r>
              <a:rPr lang="ko-KR" altLang="en-US" sz="1200" b="1" dirty="0" err="1" smtClean="0">
                <a:solidFill>
                  <a:srgbClr val="00B050"/>
                </a:solidFill>
              </a:rPr>
              <a:t>팩토리</a:t>
            </a:r>
            <a:r>
              <a:rPr lang="ko-KR" altLang="en-US" sz="1200" b="1" dirty="0" smtClean="0">
                <a:solidFill>
                  <a:srgbClr val="00B050"/>
                </a:solidFill>
              </a:rPr>
              <a:t> 클래스에서 </a:t>
            </a:r>
            <a:r>
              <a:rPr lang="en-US" altLang="ko-KR" sz="1200" b="1" dirty="0" err="1" smtClean="0">
                <a:solidFill>
                  <a:srgbClr val="00B050"/>
                </a:solidFill>
              </a:rPr>
              <a:t>UserDao</a:t>
            </a:r>
            <a:r>
              <a:rPr lang="en-US" altLang="ko-KR" sz="1200" b="1" dirty="0" smtClean="0">
                <a:solidFill>
                  <a:srgbClr val="00B050"/>
                </a:solidFill>
              </a:rPr>
              <a:t> </a:t>
            </a:r>
            <a:r>
              <a:rPr lang="ko-KR" altLang="en-US" sz="1200" b="1" dirty="0" smtClean="0">
                <a:solidFill>
                  <a:srgbClr val="00B050"/>
                </a:solidFill>
              </a:rPr>
              <a:t>객체와 연결 객체 의존관계 설정 </a:t>
            </a:r>
            <a:endParaRPr lang="ko-KR" altLang="en-US" sz="1200" dirty="0">
              <a:solidFill>
                <a:srgbClr val="00B050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Springbook5</a:t>
            </a:r>
            <a:endParaRPr lang="ko-KR" alt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467544" y="836712"/>
            <a:ext cx="7920880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ko-KR" altLang="en-US" sz="1400" dirty="0" err="1" smtClean="0">
                <a:solidFill>
                  <a:srgbClr val="0000FF"/>
                </a:solidFill>
                <a:latin typeface="+mn-ea"/>
              </a:rPr>
              <a:t>팩토리</a:t>
            </a:r>
            <a:r>
              <a:rPr lang="en-US" altLang="ko-KR" sz="1400" dirty="0" smtClean="0">
                <a:solidFill>
                  <a:srgbClr val="0000FF"/>
                </a:solidFill>
                <a:latin typeface="+mn-ea"/>
              </a:rPr>
              <a:t>(factory): </a:t>
            </a:r>
            <a:r>
              <a:rPr lang="ko-KR" altLang="en-US" sz="1400" dirty="0" smtClean="0">
                <a:latin typeface="+mn-ea"/>
              </a:rPr>
              <a:t>객체의</a:t>
            </a:r>
            <a:r>
              <a:rPr lang="en-US" altLang="ko-KR" sz="1400" dirty="0" smtClean="0">
                <a:latin typeface="+mn-ea"/>
              </a:rPr>
              <a:t> </a:t>
            </a:r>
            <a:r>
              <a:rPr lang="ko-KR" altLang="en-US" sz="1400" dirty="0" smtClean="0">
                <a:latin typeface="+mn-ea"/>
              </a:rPr>
              <a:t>생성 방법을 결정하고 그 방법에 따라 만들어진 객체를 반환하는 객체</a:t>
            </a:r>
            <a:endParaRPr lang="en-US" altLang="ko-KR" sz="1400" dirty="0" smtClean="0">
              <a:latin typeface="+mn-ea"/>
            </a:endParaRPr>
          </a:p>
          <a:p>
            <a:pPr>
              <a:buFont typeface="Arial" pitchFamily="34" charset="0"/>
              <a:buChar char="•"/>
            </a:pPr>
            <a:r>
              <a:rPr lang="ko-KR" altLang="en-US" sz="1400" dirty="0" smtClean="0">
                <a:solidFill>
                  <a:srgbClr val="0000FF"/>
                </a:solidFill>
              </a:rPr>
              <a:t>빈 </a:t>
            </a:r>
            <a:r>
              <a:rPr lang="ko-KR" altLang="en-US" sz="1400" dirty="0" err="1" smtClean="0">
                <a:solidFill>
                  <a:srgbClr val="0000FF"/>
                </a:solidFill>
              </a:rPr>
              <a:t>팩토리</a:t>
            </a:r>
            <a:r>
              <a:rPr lang="en-US" altLang="ko-KR" sz="1400" dirty="0" smtClean="0">
                <a:solidFill>
                  <a:srgbClr val="0000FF"/>
                </a:solidFill>
                <a:sym typeface="Wingdings" pitchFamily="2" charset="2"/>
              </a:rPr>
              <a:t></a:t>
            </a:r>
            <a:r>
              <a:rPr lang="en-US" altLang="ko-KR" sz="1400" dirty="0" smtClean="0">
                <a:solidFill>
                  <a:srgbClr val="0000FF"/>
                </a:solidFill>
              </a:rPr>
              <a:t> </a:t>
            </a:r>
            <a:r>
              <a:rPr lang="ko-KR" altLang="en-US" sz="1400" dirty="0" smtClean="0">
                <a:solidFill>
                  <a:srgbClr val="0000FF"/>
                </a:solidFill>
              </a:rPr>
              <a:t>애플리케이션 </a:t>
            </a:r>
            <a:r>
              <a:rPr lang="ko-KR" altLang="en-US" sz="1400" dirty="0" err="1" smtClean="0">
                <a:solidFill>
                  <a:srgbClr val="0000FF"/>
                </a:solidFill>
              </a:rPr>
              <a:t>컨텍스트</a:t>
            </a:r>
            <a:r>
              <a:rPr lang="en-US" altLang="ko-KR" sz="1400" dirty="0" smtClean="0">
                <a:solidFill>
                  <a:srgbClr val="0000FF"/>
                </a:solidFill>
              </a:rPr>
              <a:t>:</a:t>
            </a:r>
            <a:r>
              <a:rPr lang="ko-KR" altLang="en-US" sz="1400" dirty="0" smtClean="0">
                <a:solidFill>
                  <a:srgbClr val="0000FF"/>
                </a:solidFill>
              </a:rPr>
              <a:t> </a:t>
            </a:r>
            <a:r>
              <a:rPr lang="ko-KR" altLang="en-US" sz="1400" dirty="0" smtClean="0"/>
              <a:t>제어의 역전 개념을 스프링을 이용해서 구현</a:t>
            </a:r>
            <a:endParaRPr lang="en-US" altLang="ko-KR" sz="1400" dirty="0" smtClean="0"/>
          </a:p>
          <a:p>
            <a:pPr>
              <a:buFont typeface="Arial" pitchFamily="34" charset="0"/>
              <a:buChar char="•"/>
            </a:pPr>
            <a:r>
              <a:rPr lang="ko-KR" altLang="en-US" sz="1400" dirty="0" smtClean="0">
                <a:solidFill>
                  <a:srgbClr val="0000FF"/>
                </a:solidFill>
              </a:rPr>
              <a:t>스프링 컨테이너</a:t>
            </a:r>
            <a:r>
              <a:rPr lang="en-US" altLang="ko-KR" sz="1400" dirty="0" smtClean="0"/>
              <a:t> : </a:t>
            </a:r>
            <a:r>
              <a:rPr lang="en-US" altLang="ko-KR" sz="1400" dirty="0" err="1" smtClean="0"/>
              <a:t>Ioc</a:t>
            </a:r>
            <a:r>
              <a:rPr lang="en-US" altLang="ko-KR" sz="1400" dirty="0" smtClean="0"/>
              <a:t> </a:t>
            </a:r>
            <a:r>
              <a:rPr lang="ko-KR" altLang="en-US" sz="1400" dirty="0" smtClean="0"/>
              <a:t>방식</a:t>
            </a:r>
            <a:r>
              <a:rPr lang="en-US" altLang="ko-KR" sz="1400" dirty="0" smtClean="0"/>
              <a:t> </a:t>
            </a:r>
            <a:r>
              <a:rPr lang="ko-KR" altLang="en-US" sz="1400" dirty="0" smtClean="0"/>
              <a:t>으로  빈을 관리한다는 의미로 빈</a:t>
            </a:r>
            <a:r>
              <a:rPr lang="en-US" altLang="ko-KR" sz="1400" dirty="0" smtClean="0"/>
              <a:t> </a:t>
            </a:r>
            <a:r>
              <a:rPr lang="ko-KR" altLang="en-US" sz="1400" dirty="0" err="1" smtClean="0"/>
              <a:t>팩토리</a:t>
            </a:r>
            <a:r>
              <a:rPr lang="en-US" altLang="ko-KR" sz="1400" dirty="0" smtClean="0"/>
              <a:t>, </a:t>
            </a:r>
            <a:r>
              <a:rPr lang="ko-KR" altLang="en-US" sz="1400" dirty="0" smtClean="0"/>
              <a:t>애플리케이션 </a:t>
            </a:r>
            <a:r>
              <a:rPr lang="ko-KR" altLang="en-US" sz="1400" dirty="0" err="1" smtClean="0"/>
              <a:t>컨텍스트를</a:t>
            </a:r>
            <a:r>
              <a:rPr lang="ko-KR" altLang="en-US" sz="1400" dirty="0" smtClean="0"/>
              <a:t> 컨테이너라고 함</a:t>
            </a:r>
            <a:endParaRPr lang="en-US" altLang="ko-KR" sz="1400" dirty="0" smtClean="0"/>
          </a:p>
          <a:p>
            <a:r>
              <a:rPr lang="ko-KR" altLang="en-US" sz="1400" dirty="0" smtClean="0"/>
              <a:t>  </a:t>
            </a:r>
            <a:endParaRPr lang="en-US" altLang="ko-KR" sz="1400" dirty="0" smtClean="0"/>
          </a:p>
          <a:p>
            <a:pPr>
              <a:buFont typeface="Arial" pitchFamily="34" charset="0"/>
              <a:buChar char="•"/>
            </a:pPr>
            <a:endParaRPr lang="en-US" altLang="ko-KR" sz="1400" dirty="0" smtClean="0">
              <a:latin typeface="+mn-ea"/>
            </a:endParaRPr>
          </a:p>
        </p:txBody>
      </p:sp>
      <p:grpSp>
        <p:nvGrpSpPr>
          <p:cNvPr id="3" name="그룹 7"/>
          <p:cNvGrpSpPr/>
          <p:nvPr/>
        </p:nvGrpSpPr>
        <p:grpSpPr>
          <a:xfrm>
            <a:off x="5934060" y="1456988"/>
            <a:ext cx="1862354" cy="623562"/>
            <a:chOff x="755576" y="1386638"/>
            <a:chExt cx="1296144" cy="499590"/>
          </a:xfrm>
        </p:grpSpPr>
        <p:sp>
          <p:nvSpPr>
            <p:cNvPr id="9" name="직사각형 8"/>
            <p:cNvSpPr/>
            <p:nvPr/>
          </p:nvSpPr>
          <p:spPr>
            <a:xfrm>
              <a:off x="755576" y="1628800"/>
              <a:ext cx="1296144" cy="257428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altLang="ko-KR" sz="1200" dirty="0" err="1" smtClean="0">
                  <a:solidFill>
                    <a:schemeClr val="tx1"/>
                  </a:solidFill>
                </a:rPr>
                <a:t>makeConnection</a:t>
              </a:r>
              <a:r>
                <a:rPr lang="en-US" altLang="ko-KR" sz="1200" dirty="0" smtClean="0">
                  <a:solidFill>
                    <a:schemeClr val="tx1"/>
                  </a:solidFill>
                </a:rPr>
                <a:t>()</a:t>
              </a:r>
              <a:endParaRPr lang="ko-KR" alt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10" name="직사각형 9"/>
            <p:cNvSpPr/>
            <p:nvPr/>
          </p:nvSpPr>
          <p:spPr>
            <a:xfrm>
              <a:off x="755576" y="1386638"/>
              <a:ext cx="1296144" cy="232284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1200" dirty="0" smtClean="0">
                  <a:solidFill>
                    <a:srgbClr val="0000FF"/>
                  </a:solidFill>
                </a:rPr>
                <a:t>interface </a:t>
              </a:r>
              <a:r>
                <a:rPr lang="en-US" altLang="ko-KR" sz="1200" dirty="0" err="1" smtClean="0">
                  <a:solidFill>
                    <a:schemeClr val="tx1"/>
                  </a:solidFill>
                </a:rPr>
                <a:t>ConnectionMaker</a:t>
              </a:r>
              <a:r>
                <a:rPr lang="ko-KR" altLang="en-US" sz="1200" dirty="0" smtClean="0">
                  <a:solidFill>
                    <a:schemeClr val="tx1"/>
                  </a:solidFill>
                </a:rPr>
                <a:t> </a:t>
              </a:r>
              <a:endParaRPr lang="ko-KR" altLang="en-US" sz="12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5" name="그룹 10"/>
          <p:cNvGrpSpPr/>
          <p:nvPr/>
        </p:nvGrpSpPr>
        <p:grpSpPr>
          <a:xfrm>
            <a:off x="6066264" y="2321084"/>
            <a:ext cx="1684345" cy="648073"/>
            <a:chOff x="755576" y="1312894"/>
            <a:chExt cx="1296144" cy="519229"/>
          </a:xfrm>
          <a:solidFill>
            <a:schemeClr val="bg1"/>
          </a:solidFill>
        </p:grpSpPr>
        <p:sp>
          <p:nvSpPr>
            <p:cNvPr id="12" name="직사각형 11"/>
            <p:cNvSpPr/>
            <p:nvPr/>
          </p:nvSpPr>
          <p:spPr>
            <a:xfrm>
              <a:off x="755576" y="1548916"/>
              <a:ext cx="1296144" cy="283207"/>
            </a:xfrm>
            <a:prstGeom prst="rect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altLang="ko-KR" sz="1200" dirty="0" err="1" smtClean="0">
                  <a:solidFill>
                    <a:schemeClr val="tx1"/>
                  </a:solidFill>
                </a:rPr>
                <a:t>makeConnection</a:t>
              </a:r>
              <a:r>
                <a:rPr lang="en-US" altLang="ko-KR" sz="1200" dirty="0" smtClean="0">
                  <a:solidFill>
                    <a:schemeClr val="tx1"/>
                  </a:solidFill>
                </a:rPr>
                <a:t>()</a:t>
              </a:r>
              <a:endParaRPr lang="ko-KR" alt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13" name="직사각형 12"/>
            <p:cNvSpPr/>
            <p:nvPr/>
          </p:nvSpPr>
          <p:spPr>
            <a:xfrm>
              <a:off x="755576" y="1312894"/>
              <a:ext cx="1296144" cy="232284"/>
            </a:xfrm>
            <a:prstGeom prst="rect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1200" dirty="0" err="1" smtClean="0">
                  <a:solidFill>
                    <a:schemeClr val="tx1"/>
                  </a:solidFill>
                </a:rPr>
                <a:t>DConnectionMaker</a:t>
              </a:r>
              <a:endParaRPr lang="ko-KR" altLang="en-US" sz="1200" dirty="0">
                <a:solidFill>
                  <a:schemeClr val="tx1"/>
                </a:solidFill>
              </a:endParaRPr>
            </a:p>
          </p:txBody>
        </p:sp>
      </p:grpSp>
      <p:sp>
        <p:nvSpPr>
          <p:cNvPr id="17" name="이등변 삼각형 16"/>
          <p:cNvSpPr/>
          <p:nvPr/>
        </p:nvSpPr>
        <p:spPr>
          <a:xfrm flipH="1">
            <a:off x="6866736" y="2094012"/>
            <a:ext cx="109344" cy="126484"/>
          </a:xfrm>
          <a:prstGeom prst="triangl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200"/>
          </a:p>
        </p:txBody>
      </p:sp>
      <p:cxnSp>
        <p:nvCxnSpPr>
          <p:cNvPr id="18" name="직선 연결선 17"/>
          <p:cNvCxnSpPr>
            <a:stCxn id="17" idx="3"/>
            <a:endCxn id="13" idx="0"/>
          </p:cNvCxnSpPr>
          <p:nvPr/>
        </p:nvCxnSpPr>
        <p:spPr>
          <a:xfrm flipH="1">
            <a:off x="6908437" y="2220496"/>
            <a:ext cx="12971" cy="100588"/>
          </a:xfrm>
          <a:prstGeom prst="line">
            <a:avLst/>
          </a:prstGeom>
          <a:ln w="28575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" name="그룹 18"/>
          <p:cNvGrpSpPr/>
          <p:nvPr/>
        </p:nvGrpSpPr>
        <p:grpSpPr>
          <a:xfrm>
            <a:off x="6229712" y="4265300"/>
            <a:ext cx="1385297" cy="1232180"/>
            <a:chOff x="755576" y="1370965"/>
            <a:chExt cx="1296144" cy="987206"/>
          </a:xfrm>
        </p:grpSpPr>
        <p:sp>
          <p:nvSpPr>
            <p:cNvPr id="20" name="직사각형 19"/>
            <p:cNvSpPr/>
            <p:nvPr/>
          </p:nvSpPr>
          <p:spPr>
            <a:xfrm>
              <a:off x="755576" y="1777462"/>
              <a:ext cx="1296144" cy="580709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altLang="ko-KR" sz="1200" dirty="0" err="1" smtClean="0">
                  <a:solidFill>
                    <a:schemeClr val="tx1"/>
                  </a:solidFill>
                </a:rPr>
                <a:t>UserDao</a:t>
              </a:r>
              <a:r>
                <a:rPr lang="en-US" altLang="ko-KR" sz="1200" dirty="0" smtClean="0">
                  <a:solidFill>
                    <a:schemeClr val="tx1"/>
                  </a:solidFill>
                </a:rPr>
                <a:t>()</a:t>
              </a:r>
            </a:p>
            <a:p>
              <a:r>
                <a:rPr lang="en-US" altLang="ko-KR" sz="1200" dirty="0" smtClean="0">
                  <a:solidFill>
                    <a:srgbClr val="FF0000"/>
                  </a:solidFill>
                </a:rPr>
                <a:t>add()</a:t>
              </a:r>
            </a:p>
            <a:p>
              <a:r>
                <a:rPr lang="en-US" altLang="ko-KR" sz="1200" dirty="0" smtClean="0">
                  <a:solidFill>
                    <a:schemeClr val="tx1"/>
                  </a:solidFill>
                </a:rPr>
                <a:t>get()</a:t>
              </a:r>
              <a:endParaRPr lang="ko-KR" alt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21" name="직사각형 20"/>
            <p:cNvSpPr/>
            <p:nvPr/>
          </p:nvSpPr>
          <p:spPr>
            <a:xfrm>
              <a:off x="755576" y="1370965"/>
              <a:ext cx="1296144" cy="232284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1200" dirty="0" err="1" smtClean="0">
                  <a:solidFill>
                    <a:schemeClr val="tx1"/>
                  </a:solidFill>
                </a:rPr>
                <a:t>UserDao</a:t>
              </a:r>
              <a:endParaRPr lang="ko-KR" alt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22" name="직사각형 21"/>
            <p:cNvSpPr/>
            <p:nvPr/>
          </p:nvSpPr>
          <p:spPr>
            <a:xfrm>
              <a:off x="755576" y="1603249"/>
              <a:ext cx="1296144" cy="174213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1200" dirty="0" err="1" smtClean="0">
                  <a:solidFill>
                    <a:schemeClr val="tx1"/>
                  </a:solidFill>
                </a:rPr>
                <a:t>connectionMaker</a:t>
              </a:r>
              <a:endParaRPr lang="ko-KR" altLang="en-US" sz="12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7" name="그룹 25"/>
          <p:cNvGrpSpPr/>
          <p:nvPr/>
        </p:nvGrpSpPr>
        <p:grpSpPr>
          <a:xfrm>
            <a:off x="1586528" y="3401204"/>
            <a:ext cx="1385297" cy="797294"/>
            <a:chOff x="755576" y="1560230"/>
            <a:chExt cx="1296144" cy="638781"/>
          </a:xfrm>
        </p:grpSpPr>
        <p:sp>
          <p:nvSpPr>
            <p:cNvPr id="27" name="직사각형 26"/>
            <p:cNvSpPr/>
            <p:nvPr/>
          </p:nvSpPr>
          <p:spPr>
            <a:xfrm>
              <a:off x="755576" y="1792515"/>
              <a:ext cx="1296144" cy="406496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ko-KR" alt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28" name="직사각형 27"/>
            <p:cNvSpPr/>
            <p:nvPr/>
          </p:nvSpPr>
          <p:spPr>
            <a:xfrm>
              <a:off x="755576" y="1560230"/>
              <a:ext cx="1296144" cy="232284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1200" dirty="0" err="1" smtClean="0">
                  <a:solidFill>
                    <a:schemeClr val="tx1"/>
                  </a:solidFill>
                </a:rPr>
                <a:t>UserDaoTest</a:t>
              </a:r>
              <a:endParaRPr lang="ko-KR" altLang="en-US" sz="1200" dirty="0">
                <a:solidFill>
                  <a:schemeClr val="tx1"/>
                </a:solidFill>
              </a:endParaRPr>
            </a:p>
          </p:txBody>
        </p:sp>
      </p:grpSp>
      <p:cxnSp>
        <p:nvCxnSpPr>
          <p:cNvPr id="32" name="직선 화살표 연결선 31"/>
          <p:cNvCxnSpPr/>
          <p:nvPr/>
        </p:nvCxnSpPr>
        <p:spPr>
          <a:xfrm>
            <a:off x="2956585" y="3678115"/>
            <a:ext cx="623384" cy="13228"/>
          </a:xfrm>
          <a:prstGeom prst="straightConnector1">
            <a:avLst/>
          </a:prstGeom>
          <a:ln w="19050">
            <a:solidFill>
              <a:schemeClr val="tx1"/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자유형 42"/>
          <p:cNvSpPr/>
          <p:nvPr/>
        </p:nvSpPr>
        <p:spPr>
          <a:xfrm>
            <a:off x="1797189" y="4160698"/>
            <a:ext cx="4458811" cy="630224"/>
          </a:xfrm>
          <a:custGeom>
            <a:avLst/>
            <a:gdLst>
              <a:gd name="connsiteX0" fmla="*/ 0 w 3063240"/>
              <a:gd name="connsiteY0" fmla="*/ 0 h 626110"/>
              <a:gd name="connsiteX1" fmla="*/ 236220 w 3063240"/>
              <a:gd name="connsiteY1" fmla="*/ 289560 h 626110"/>
              <a:gd name="connsiteX2" fmla="*/ 891540 w 3063240"/>
              <a:gd name="connsiteY2" fmla="*/ 571500 h 626110"/>
              <a:gd name="connsiteX3" fmla="*/ 3063240 w 3063240"/>
              <a:gd name="connsiteY3" fmla="*/ 617220 h 6261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063240" h="626110">
                <a:moveTo>
                  <a:pt x="0" y="0"/>
                </a:moveTo>
                <a:cubicBezTo>
                  <a:pt x="43815" y="97155"/>
                  <a:pt x="87630" y="194310"/>
                  <a:pt x="236220" y="289560"/>
                </a:cubicBezTo>
                <a:cubicBezTo>
                  <a:pt x="384810" y="384810"/>
                  <a:pt x="420370" y="516890"/>
                  <a:pt x="891540" y="571500"/>
                </a:cubicBezTo>
                <a:cubicBezTo>
                  <a:pt x="1362710" y="626110"/>
                  <a:pt x="2212975" y="621665"/>
                  <a:pt x="3063240" y="617220"/>
                </a:cubicBezTo>
              </a:path>
            </a:pathLst>
          </a:custGeom>
          <a:ln w="19050">
            <a:solidFill>
              <a:schemeClr val="tx1"/>
            </a:solidFill>
            <a:prstDash val="sysDash"/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 sz="1200"/>
          </a:p>
        </p:txBody>
      </p:sp>
      <p:sp>
        <p:nvSpPr>
          <p:cNvPr id="45" name="TextBox 44"/>
          <p:cNvSpPr txBox="1"/>
          <p:nvPr/>
        </p:nvSpPr>
        <p:spPr>
          <a:xfrm>
            <a:off x="3807728" y="4519424"/>
            <a:ext cx="43794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200" dirty="0" smtClean="0">
                <a:solidFill>
                  <a:srgbClr val="0000FF"/>
                </a:solidFill>
              </a:rPr>
              <a:t>사용</a:t>
            </a:r>
            <a:r>
              <a:rPr lang="en-US" altLang="ko-KR" sz="1200" dirty="0" smtClean="0">
                <a:solidFill>
                  <a:srgbClr val="0000FF"/>
                </a:solidFill>
              </a:rPr>
              <a:t>  </a:t>
            </a:r>
            <a:endParaRPr lang="ko-KR" altLang="en-US" sz="1200" dirty="0">
              <a:solidFill>
                <a:srgbClr val="0000FF"/>
              </a:solidFill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3015640" y="3257188"/>
            <a:ext cx="60305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000" dirty="0" smtClean="0">
                <a:solidFill>
                  <a:srgbClr val="0000FF"/>
                </a:solidFill>
              </a:rPr>
              <a:t>요청</a:t>
            </a:r>
            <a:endParaRPr lang="en-US" altLang="ko-KR" sz="1000" dirty="0" smtClean="0">
              <a:solidFill>
                <a:srgbClr val="0000FF"/>
              </a:solidFill>
            </a:endParaRPr>
          </a:p>
          <a:p>
            <a:r>
              <a:rPr lang="en-US" altLang="ko-KR" sz="1000" dirty="0" err="1" smtClean="0">
                <a:solidFill>
                  <a:srgbClr val="0000FF"/>
                </a:solidFill>
              </a:rPr>
              <a:t>userDao</a:t>
            </a:r>
            <a:endParaRPr lang="ko-KR" altLang="en-US" sz="1000" dirty="0">
              <a:solidFill>
                <a:srgbClr val="0000FF"/>
              </a:solidFill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5535920" y="3257188"/>
            <a:ext cx="32573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000" dirty="0" smtClean="0">
                <a:solidFill>
                  <a:srgbClr val="0000FF"/>
                </a:solidFill>
              </a:rPr>
              <a:t>등록</a:t>
            </a:r>
            <a:r>
              <a:rPr lang="en-US" altLang="ko-KR" sz="1000" dirty="0" smtClean="0">
                <a:solidFill>
                  <a:srgbClr val="0000FF"/>
                </a:solidFill>
              </a:rPr>
              <a:t> </a:t>
            </a:r>
            <a:endParaRPr lang="ko-KR" altLang="en-US" sz="1000" dirty="0">
              <a:solidFill>
                <a:srgbClr val="0000FF"/>
              </a:solidFill>
            </a:endParaRPr>
          </a:p>
        </p:txBody>
      </p:sp>
      <p:grpSp>
        <p:nvGrpSpPr>
          <p:cNvPr id="8" name="그룹 57"/>
          <p:cNvGrpSpPr/>
          <p:nvPr/>
        </p:nvGrpSpPr>
        <p:grpSpPr>
          <a:xfrm>
            <a:off x="6021308" y="3257188"/>
            <a:ext cx="1800200" cy="648073"/>
            <a:chOff x="755576" y="1312894"/>
            <a:chExt cx="1296144" cy="519229"/>
          </a:xfrm>
          <a:solidFill>
            <a:schemeClr val="bg1"/>
          </a:solidFill>
        </p:grpSpPr>
        <p:sp>
          <p:nvSpPr>
            <p:cNvPr id="59" name="직사각형 58"/>
            <p:cNvSpPr/>
            <p:nvPr/>
          </p:nvSpPr>
          <p:spPr>
            <a:xfrm>
              <a:off x="755576" y="1601354"/>
              <a:ext cx="1296144" cy="230769"/>
            </a:xfrm>
            <a:prstGeom prst="rect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altLang="ko-KR" sz="1200" dirty="0" smtClean="0">
                  <a:solidFill>
                    <a:schemeClr val="tx1"/>
                  </a:solidFill>
                </a:rPr>
                <a:t>@Bean </a:t>
              </a:r>
              <a:r>
                <a:rPr lang="en-US" altLang="ko-KR" sz="1200" dirty="0" err="1" smtClean="0">
                  <a:solidFill>
                    <a:schemeClr val="tx1"/>
                  </a:solidFill>
                </a:rPr>
                <a:t>UserDao</a:t>
              </a:r>
              <a:r>
                <a:rPr lang="en-US" altLang="ko-KR" sz="1200" dirty="0" smtClean="0">
                  <a:solidFill>
                    <a:schemeClr val="tx1"/>
                  </a:solidFill>
                </a:rPr>
                <a:t>();</a:t>
              </a:r>
              <a:endParaRPr lang="ko-KR" alt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60" name="직사각형 59"/>
            <p:cNvSpPr/>
            <p:nvPr/>
          </p:nvSpPr>
          <p:spPr>
            <a:xfrm>
              <a:off x="755576" y="1312894"/>
              <a:ext cx="1296144" cy="288460"/>
            </a:xfrm>
            <a:prstGeom prst="rect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1200" dirty="0" smtClean="0">
                  <a:solidFill>
                    <a:schemeClr val="tx1"/>
                  </a:solidFill>
                </a:rPr>
                <a:t>@Configuration</a:t>
              </a:r>
            </a:p>
            <a:p>
              <a:pPr algn="ctr"/>
              <a:r>
                <a:rPr lang="en-US" altLang="ko-KR" sz="1200" dirty="0" err="1" smtClean="0">
                  <a:solidFill>
                    <a:schemeClr val="tx1"/>
                  </a:solidFill>
                </a:rPr>
                <a:t>DaoFatory</a:t>
              </a:r>
              <a:endParaRPr lang="ko-KR" altLang="en-US" sz="1200" dirty="0">
                <a:solidFill>
                  <a:schemeClr val="tx1"/>
                </a:solidFill>
              </a:endParaRPr>
            </a:p>
          </p:txBody>
        </p:sp>
      </p:grpSp>
      <p:cxnSp>
        <p:nvCxnSpPr>
          <p:cNvPr id="61" name="직선 화살표 연결선 60"/>
          <p:cNvCxnSpPr>
            <a:stCxn id="60" idx="0"/>
            <a:endCxn id="12" idx="2"/>
          </p:cNvCxnSpPr>
          <p:nvPr/>
        </p:nvCxnSpPr>
        <p:spPr>
          <a:xfrm flipH="1" flipV="1">
            <a:off x="6908437" y="2969157"/>
            <a:ext cx="12971" cy="288031"/>
          </a:xfrm>
          <a:prstGeom prst="straightConnector1">
            <a:avLst/>
          </a:prstGeom>
          <a:ln w="19050">
            <a:solidFill>
              <a:schemeClr val="tx1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TextBox 65"/>
          <p:cNvSpPr txBox="1"/>
          <p:nvPr/>
        </p:nvSpPr>
        <p:spPr>
          <a:xfrm>
            <a:off x="6877020" y="3931548"/>
            <a:ext cx="39466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000" dirty="0" smtClean="0">
                <a:solidFill>
                  <a:srgbClr val="0000FF"/>
                </a:solidFill>
              </a:rPr>
              <a:t>생성</a:t>
            </a:r>
            <a:r>
              <a:rPr lang="en-US" altLang="ko-KR" sz="1200" dirty="0" smtClean="0">
                <a:solidFill>
                  <a:srgbClr val="0000FF"/>
                </a:solidFill>
              </a:rPr>
              <a:t> </a:t>
            </a:r>
            <a:endParaRPr lang="ko-KR" altLang="en-US" sz="1200" dirty="0">
              <a:solidFill>
                <a:srgbClr val="0000FF"/>
              </a:solidFill>
            </a:endParaRPr>
          </a:p>
        </p:txBody>
      </p:sp>
      <p:cxnSp>
        <p:nvCxnSpPr>
          <p:cNvPr id="67" name="직선 화살표 연결선 66"/>
          <p:cNvCxnSpPr>
            <a:stCxn id="59" idx="2"/>
            <a:endCxn id="21" idx="0"/>
          </p:cNvCxnSpPr>
          <p:nvPr/>
        </p:nvCxnSpPr>
        <p:spPr>
          <a:xfrm>
            <a:off x="6921408" y="3905261"/>
            <a:ext cx="953" cy="360039"/>
          </a:xfrm>
          <a:prstGeom prst="straightConnector1">
            <a:avLst/>
          </a:prstGeom>
          <a:ln w="19050">
            <a:solidFill>
              <a:schemeClr val="tx1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4" name="TextBox 73"/>
          <p:cNvSpPr txBox="1"/>
          <p:nvPr/>
        </p:nvSpPr>
        <p:spPr>
          <a:xfrm>
            <a:off x="6919312" y="3003064"/>
            <a:ext cx="38824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000" dirty="0" smtClean="0">
                <a:solidFill>
                  <a:srgbClr val="0000FF"/>
                </a:solidFill>
              </a:rPr>
              <a:t>생성</a:t>
            </a:r>
            <a:r>
              <a:rPr lang="en-US" altLang="ko-KR" sz="1000" dirty="0" smtClean="0">
                <a:solidFill>
                  <a:srgbClr val="0000FF"/>
                </a:solidFill>
              </a:rPr>
              <a:t> </a:t>
            </a:r>
            <a:endParaRPr lang="ko-KR" altLang="en-US" sz="1000" dirty="0">
              <a:solidFill>
                <a:srgbClr val="0000FF"/>
              </a:solidFill>
            </a:endParaRPr>
          </a:p>
        </p:txBody>
      </p:sp>
      <p:grpSp>
        <p:nvGrpSpPr>
          <p:cNvPr id="33" name="그룹 10"/>
          <p:cNvGrpSpPr/>
          <p:nvPr/>
        </p:nvGrpSpPr>
        <p:grpSpPr>
          <a:xfrm>
            <a:off x="3591704" y="2969156"/>
            <a:ext cx="1800200" cy="1296151"/>
            <a:chOff x="755576" y="1619717"/>
            <a:chExt cx="1296144" cy="254887"/>
          </a:xfrm>
          <a:solidFill>
            <a:schemeClr val="bg1"/>
          </a:solidFill>
        </p:grpSpPr>
        <p:sp>
          <p:nvSpPr>
            <p:cNvPr id="34" name="직사각형 33"/>
            <p:cNvSpPr/>
            <p:nvPr/>
          </p:nvSpPr>
          <p:spPr>
            <a:xfrm>
              <a:off x="755576" y="1619717"/>
              <a:ext cx="1296144" cy="254887"/>
            </a:xfrm>
            <a:prstGeom prst="rect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altLang="ko-KR" sz="1200" dirty="0" smtClean="0">
                  <a:solidFill>
                    <a:schemeClr val="tx1"/>
                  </a:solidFill>
                </a:rPr>
                <a:t>    </a:t>
              </a:r>
              <a:r>
                <a:rPr lang="en-US" altLang="ko-KR" sz="1200" dirty="0" err="1" smtClean="0">
                  <a:solidFill>
                    <a:schemeClr val="tx1"/>
                  </a:solidFill>
                </a:rPr>
                <a:t>ApplicationContext</a:t>
              </a:r>
              <a:endParaRPr lang="en-US" altLang="ko-KR" sz="1200" dirty="0" smtClean="0">
                <a:solidFill>
                  <a:schemeClr val="tx1"/>
                </a:solidFill>
              </a:endParaRPr>
            </a:p>
            <a:p>
              <a:endParaRPr lang="en-US" altLang="ko-KR" sz="1200" dirty="0" smtClean="0">
                <a:solidFill>
                  <a:schemeClr val="tx1"/>
                </a:solidFill>
              </a:endParaRPr>
            </a:p>
            <a:p>
              <a:endParaRPr lang="en-US" altLang="ko-KR" sz="1200" dirty="0" smtClean="0">
                <a:solidFill>
                  <a:schemeClr val="tx1"/>
                </a:solidFill>
              </a:endParaRPr>
            </a:p>
            <a:p>
              <a:endParaRPr lang="en-US" altLang="ko-KR" sz="1200" dirty="0" smtClean="0">
                <a:solidFill>
                  <a:schemeClr val="tx1"/>
                </a:solidFill>
              </a:endParaRPr>
            </a:p>
            <a:p>
              <a:r>
                <a:rPr lang="en-US" altLang="ko-KR" sz="1200" dirty="0" err="1" smtClean="0">
                  <a:solidFill>
                    <a:schemeClr val="tx1"/>
                  </a:solidFill>
                </a:rPr>
                <a:t>getBean</a:t>
              </a:r>
              <a:r>
                <a:rPr lang="en-US" altLang="ko-KR" sz="1200" dirty="0" smtClean="0">
                  <a:solidFill>
                    <a:schemeClr val="tx1"/>
                  </a:solidFill>
                </a:rPr>
                <a:t>()</a:t>
              </a:r>
              <a:endParaRPr lang="ko-KR" alt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35" name="직사각형 34"/>
            <p:cNvSpPr/>
            <p:nvPr/>
          </p:nvSpPr>
          <p:spPr>
            <a:xfrm rot="10800000" flipV="1">
              <a:off x="801867" y="1704678"/>
              <a:ext cx="997414" cy="84962"/>
            </a:xfrm>
            <a:prstGeom prst="rect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ko-KR" altLang="en-US" sz="1200" dirty="0" smtClean="0">
                  <a:solidFill>
                    <a:schemeClr val="tx1"/>
                  </a:solidFill>
                </a:rPr>
                <a:t>빈</a:t>
              </a:r>
              <a:r>
                <a:rPr lang="en-US" altLang="ko-KR" sz="1200" dirty="0" smtClean="0">
                  <a:solidFill>
                    <a:schemeClr val="tx1"/>
                  </a:solidFill>
                </a:rPr>
                <a:t> </a:t>
              </a:r>
              <a:r>
                <a:rPr lang="ko-KR" altLang="en-US" sz="1200" dirty="0" smtClean="0">
                  <a:solidFill>
                    <a:schemeClr val="tx1"/>
                  </a:solidFill>
                </a:rPr>
                <a:t>목록 </a:t>
              </a:r>
              <a:r>
                <a:rPr lang="en-US" altLang="ko-KR" sz="1200" dirty="0" err="1" smtClean="0">
                  <a:solidFill>
                    <a:schemeClr val="tx1"/>
                  </a:solidFill>
                </a:rPr>
                <a:t>userDao</a:t>
              </a:r>
              <a:endParaRPr lang="en-US" altLang="ko-KR" sz="1200" dirty="0" smtClean="0">
                <a:solidFill>
                  <a:schemeClr val="tx1"/>
                </a:solidFill>
              </a:endParaRPr>
            </a:p>
            <a:p>
              <a:endParaRPr lang="ko-KR" altLang="en-US" sz="1200" dirty="0">
                <a:solidFill>
                  <a:schemeClr val="tx1"/>
                </a:solidFill>
              </a:endParaRPr>
            </a:p>
          </p:txBody>
        </p:sp>
      </p:grpSp>
      <p:cxnSp>
        <p:nvCxnSpPr>
          <p:cNvPr id="24" name="직선 화살표 연결선 23"/>
          <p:cNvCxnSpPr>
            <a:endCxn id="59" idx="1"/>
          </p:cNvCxnSpPr>
          <p:nvPr/>
        </p:nvCxnSpPr>
        <p:spPr>
          <a:xfrm flipV="1">
            <a:off x="4311784" y="3761245"/>
            <a:ext cx="1709524" cy="216023"/>
          </a:xfrm>
          <a:prstGeom prst="straightConnector1">
            <a:avLst/>
          </a:prstGeom>
          <a:ln w="19050">
            <a:solidFill>
              <a:schemeClr val="tx1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직선 화살표 연결선 50"/>
          <p:cNvCxnSpPr>
            <a:stCxn id="60" idx="1"/>
          </p:cNvCxnSpPr>
          <p:nvPr/>
        </p:nvCxnSpPr>
        <p:spPr>
          <a:xfrm flipH="1">
            <a:off x="5391904" y="3437208"/>
            <a:ext cx="629404" cy="36004"/>
          </a:xfrm>
          <a:prstGeom prst="straightConnector1">
            <a:avLst/>
          </a:prstGeom>
          <a:ln w="19050">
            <a:solidFill>
              <a:schemeClr val="tx1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Box 54"/>
          <p:cNvSpPr txBox="1"/>
          <p:nvPr/>
        </p:nvSpPr>
        <p:spPr>
          <a:xfrm>
            <a:off x="5432668" y="3833252"/>
            <a:ext cx="48603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000" dirty="0" smtClean="0">
                <a:solidFill>
                  <a:srgbClr val="0000FF"/>
                </a:solidFill>
              </a:rPr>
              <a:t>생성요청</a:t>
            </a:r>
            <a:endParaRPr lang="ko-KR" altLang="en-US" sz="1000" dirty="0">
              <a:solidFill>
                <a:srgbClr val="0000FF"/>
              </a:solidFill>
            </a:endParaRPr>
          </a:p>
        </p:txBody>
      </p:sp>
      <p:sp>
        <p:nvSpPr>
          <p:cNvPr id="37" name="직사각형 36"/>
          <p:cNvSpPr/>
          <p:nvPr/>
        </p:nvSpPr>
        <p:spPr>
          <a:xfrm>
            <a:off x="971600" y="1916832"/>
            <a:ext cx="4572000" cy="1015663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altLang="ko-KR" sz="1200" dirty="0" err="1" smtClean="0"/>
              <a:t>ApplicationContext</a:t>
            </a:r>
            <a:r>
              <a:rPr lang="en-US" altLang="ko-KR" sz="1200" dirty="0" smtClean="0"/>
              <a:t> </a:t>
            </a:r>
            <a:r>
              <a:rPr lang="en-US" altLang="ko-KR" sz="1200" dirty="0" smtClean="0">
                <a:solidFill>
                  <a:srgbClr val="0000FF"/>
                </a:solidFill>
              </a:rPr>
              <a:t>context </a:t>
            </a:r>
            <a:r>
              <a:rPr lang="en-US" altLang="ko-KR" sz="1200" dirty="0" smtClean="0"/>
              <a:t>= </a:t>
            </a:r>
          </a:p>
          <a:p>
            <a:r>
              <a:rPr lang="en-US" altLang="ko-KR" sz="1200" b="1" dirty="0" smtClean="0"/>
              <a:t>new </a:t>
            </a:r>
            <a:r>
              <a:rPr lang="en-US" altLang="ko-KR" sz="1200" b="1" dirty="0" err="1" smtClean="0"/>
              <a:t>AnnotationConfigApplicationContext</a:t>
            </a:r>
            <a:r>
              <a:rPr lang="en-US" altLang="ko-KR" sz="1200" b="1" dirty="0" smtClean="0"/>
              <a:t>(</a:t>
            </a:r>
            <a:r>
              <a:rPr lang="en-US" altLang="ko-KR" sz="1200" b="1" dirty="0" err="1" smtClean="0"/>
              <a:t>DaoFactory.class</a:t>
            </a:r>
            <a:r>
              <a:rPr lang="en-US" altLang="ko-KR" sz="1200" b="1" dirty="0" smtClean="0"/>
              <a:t>) ;</a:t>
            </a:r>
          </a:p>
          <a:p>
            <a:r>
              <a:rPr lang="en-US" altLang="ko-KR" sz="1200" dirty="0" smtClean="0">
                <a:solidFill>
                  <a:srgbClr val="00B050"/>
                </a:solidFill>
              </a:rPr>
              <a:t>    //</a:t>
            </a:r>
            <a:r>
              <a:rPr lang="en-US" altLang="ko-KR" sz="1200" dirty="0" err="1" smtClean="0">
                <a:solidFill>
                  <a:srgbClr val="00B050"/>
                </a:solidFill>
              </a:rPr>
              <a:t>DaoFactory</a:t>
            </a:r>
            <a:r>
              <a:rPr lang="en-US" altLang="ko-KR" sz="1200" dirty="0" smtClean="0">
                <a:solidFill>
                  <a:srgbClr val="00B050"/>
                </a:solidFill>
              </a:rPr>
              <a:t> </a:t>
            </a:r>
            <a:r>
              <a:rPr lang="ko-KR" altLang="en-US" sz="1200" dirty="0" smtClean="0">
                <a:solidFill>
                  <a:srgbClr val="00B050"/>
                </a:solidFill>
              </a:rPr>
              <a:t>클래스를  애플리케이션 </a:t>
            </a:r>
            <a:r>
              <a:rPr lang="ko-KR" altLang="en-US" sz="1200" dirty="0" err="1" smtClean="0">
                <a:solidFill>
                  <a:srgbClr val="00B050"/>
                </a:solidFill>
              </a:rPr>
              <a:t>컨텍스트로</a:t>
            </a:r>
            <a:r>
              <a:rPr lang="ko-KR" altLang="en-US" sz="1200" dirty="0" smtClean="0">
                <a:solidFill>
                  <a:srgbClr val="00B050"/>
                </a:solidFill>
              </a:rPr>
              <a:t> </a:t>
            </a:r>
            <a:r>
              <a:rPr lang="ko-KR" altLang="en-US" sz="1200" dirty="0" err="1" smtClean="0">
                <a:solidFill>
                  <a:srgbClr val="00B050"/>
                </a:solidFill>
              </a:rPr>
              <a:t>만듬</a:t>
            </a:r>
            <a:endParaRPr lang="ko-KR" altLang="en-US" sz="1200" dirty="0" smtClean="0">
              <a:solidFill>
                <a:srgbClr val="00B050"/>
              </a:solidFill>
            </a:endParaRPr>
          </a:p>
          <a:p>
            <a:r>
              <a:rPr lang="en-US" altLang="ko-KR" sz="1200" dirty="0" err="1" smtClean="0"/>
              <a:t>UserDao</a:t>
            </a:r>
            <a:r>
              <a:rPr lang="en-US" altLang="ko-KR" sz="1200" dirty="0" smtClean="0"/>
              <a:t> </a:t>
            </a:r>
            <a:r>
              <a:rPr lang="en-US" altLang="ko-KR" sz="1200" dirty="0" err="1" smtClean="0"/>
              <a:t>dao</a:t>
            </a:r>
            <a:r>
              <a:rPr lang="en-US" altLang="ko-KR" sz="1200" dirty="0" smtClean="0"/>
              <a:t> = </a:t>
            </a:r>
            <a:r>
              <a:rPr lang="en-US" altLang="ko-KR" sz="1200" dirty="0" err="1" smtClean="0"/>
              <a:t>context.getBean</a:t>
            </a:r>
            <a:r>
              <a:rPr lang="en-US" altLang="ko-KR" sz="1200" dirty="0" smtClean="0"/>
              <a:t>("</a:t>
            </a:r>
            <a:r>
              <a:rPr lang="en-US" altLang="ko-KR" sz="1200" dirty="0" err="1" smtClean="0"/>
              <a:t>userDao",UserDao.</a:t>
            </a:r>
            <a:r>
              <a:rPr lang="en-US" altLang="ko-KR" sz="1200" b="1" dirty="0" err="1" smtClean="0"/>
              <a:t>class</a:t>
            </a:r>
            <a:r>
              <a:rPr lang="en-US" altLang="ko-KR" sz="1200" b="1" dirty="0" smtClean="0"/>
              <a:t>);</a:t>
            </a:r>
          </a:p>
          <a:p>
            <a:r>
              <a:rPr lang="en-US" altLang="ko-KR" sz="1200" dirty="0" smtClean="0">
                <a:solidFill>
                  <a:srgbClr val="00B050"/>
                </a:solidFill>
              </a:rPr>
              <a:t>    //</a:t>
            </a:r>
            <a:r>
              <a:rPr lang="en-US" altLang="ko-KR" sz="1200" dirty="0" err="1" smtClean="0">
                <a:solidFill>
                  <a:srgbClr val="00B050"/>
                </a:solidFill>
              </a:rPr>
              <a:t>userDao</a:t>
            </a:r>
            <a:r>
              <a:rPr lang="en-US" altLang="ko-KR" sz="1200" dirty="0" smtClean="0">
                <a:solidFill>
                  <a:srgbClr val="00B050"/>
                </a:solidFill>
              </a:rPr>
              <a:t>()</a:t>
            </a:r>
            <a:r>
              <a:rPr lang="ko-KR" altLang="en-US" sz="1200" dirty="0" smtClean="0">
                <a:solidFill>
                  <a:srgbClr val="00B050"/>
                </a:solidFill>
              </a:rPr>
              <a:t>를 실행하여 </a:t>
            </a:r>
            <a:r>
              <a:rPr lang="en-US" altLang="ko-KR" sz="1200" dirty="0" err="1" smtClean="0">
                <a:solidFill>
                  <a:srgbClr val="00B050"/>
                </a:solidFill>
              </a:rPr>
              <a:t>UserDao</a:t>
            </a:r>
            <a:r>
              <a:rPr lang="ko-KR" altLang="en-US" sz="1200" dirty="0" err="1" smtClean="0">
                <a:solidFill>
                  <a:srgbClr val="00B050"/>
                </a:solidFill>
              </a:rPr>
              <a:t>클레스와</a:t>
            </a:r>
            <a:r>
              <a:rPr lang="ko-KR" altLang="en-US" sz="1200" dirty="0" smtClean="0">
                <a:solidFill>
                  <a:srgbClr val="00B050"/>
                </a:solidFill>
              </a:rPr>
              <a:t> 다른 객체의 의존관계를 설정 </a:t>
            </a:r>
          </a:p>
        </p:txBody>
      </p:sp>
      <p:sp>
        <p:nvSpPr>
          <p:cNvPr id="38" name="직사각형 37"/>
          <p:cNvSpPr/>
          <p:nvPr/>
        </p:nvSpPr>
        <p:spPr>
          <a:xfrm>
            <a:off x="6588224" y="5517232"/>
            <a:ext cx="576064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sz="1200" dirty="0" smtClean="0">
                <a:solidFill>
                  <a:srgbClr val="0000FF"/>
                </a:solidFill>
              </a:rPr>
              <a:t>Model</a:t>
            </a:r>
            <a:r>
              <a:rPr lang="ko-KR" altLang="en-US" sz="1200" dirty="0" smtClean="0">
                <a:solidFill>
                  <a:srgbClr val="0000FF"/>
                </a:solidFill>
              </a:rPr>
              <a:t> </a:t>
            </a:r>
          </a:p>
        </p:txBody>
      </p:sp>
      <p:sp>
        <p:nvSpPr>
          <p:cNvPr id="39" name="직사각형 38"/>
          <p:cNvSpPr/>
          <p:nvPr/>
        </p:nvSpPr>
        <p:spPr>
          <a:xfrm>
            <a:off x="1763688" y="3838188"/>
            <a:ext cx="1088888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sz="1200" dirty="0" err="1" smtClean="0"/>
              <a:t>dao.</a:t>
            </a:r>
            <a:r>
              <a:rPr lang="en-US" altLang="ko-KR" sz="1200" dirty="0" err="1" smtClean="0">
                <a:solidFill>
                  <a:srgbClr val="FF0000"/>
                </a:solidFill>
              </a:rPr>
              <a:t>add</a:t>
            </a:r>
            <a:r>
              <a:rPr lang="en-US" altLang="ko-KR" sz="1200" dirty="0" smtClean="0"/>
              <a:t>(user);</a:t>
            </a:r>
            <a:endParaRPr lang="ko-KR" altLang="en-US" sz="1200" dirty="0"/>
          </a:p>
        </p:txBody>
      </p:sp>
      <p:sp>
        <p:nvSpPr>
          <p:cNvPr id="41" name="자유형 40"/>
          <p:cNvSpPr/>
          <p:nvPr/>
        </p:nvSpPr>
        <p:spPr>
          <a:xfrm>
            <a:off x="7620000" y="1760220"/>
            <a:ext cx="1102360" cy="3131820"/>
          </a:xfrm>
          <a:custGeom>
            <a:avLst/>
            <a:gdLst>
              <a:gd name="connsiteX0" fmla="*/ 0 w 1102360"/>
              <a:gd name="connsiteY0" fmla="*/ 3131820 h 3131820"/>
              <a:gd name="connsiteX1" fmla="*/ 868680 w 1102360"/>
              <a:gd name="connsiteY1" fmla="*/ 2659380 h 3131820"/>
              <a:gd name="connsiteX2" fmla="*/ 990600 w 1102360"/>
              <a:gd name="connsiteY2" fmla="*/ 685800 h 3131820"/>
              <a:gd name="connsiteX3" fmla="*/ 198120 w 1102360"/>
              <a:gd name="connsiteY3" fmla="*/ 0 h 31318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02360" h="3131820">
                <a:moveTo>
                  <a:pt x="0" y="3131820"/>
                </a:moveTo>
                <a:cubicBezTo>
                  <a:pt x="351790" y="3099435"/>
                  <a:pt x="703580" y="3067050"/>
                  <a:pt x="868680" y="2659380"/>
                </a:cubicBezTo>
                <a:cubicBezTo>
                  <a:pt x="1033780" y="2251710"/>
                  <a:pt x="1102360" y="1129030"/>
                  <a:pt x="990600" y="685800"/>
                </a:cubicBezTo>
                <a:cubicBezTo>
                  <a:pt x="878840" y="242570"/>
                  <a:pt x="538480" y="121285"/>
                  <a:pt x="198120" y="0"/>
                </a:cubicBezTo>
              </a:path>
            </a:pathLst>
          </a:custGeom>
          <a:ln w="19050">
            <a:solidFill>
              <a:srgbClr val="7030A0"/>
            </a:solidFill>
            <a:prstDash val="sysDash"/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2" name="TextBox 41"/>
          <p:cNvSpPr txBox="1"/>
          <p:nvPr/>
        </p:nvSpPr>
        <p:spPr>
          <a:xfrm>
            <a:off x="8244408" y="3140968"/>
            <a:ext cx="43794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200" dirty="0" smtClean="0">
                <a:solidFill>
                  <a:srgbClr val="0000FF"/>
                </a:solidFill>
              </a:rPr>
              <a:t>사용</a:t>
            </a:r>
            <a:r>
              <a:rPr lang="en-US" altLang="ko-KR" sz="1200" dirty="0" smtClean="0">
                <a:solidFill>
                  <a:srgbClr val="0000FF"/>
                </a:solidFill>
              </a:rPr>
              <a:t>  </a:t>
            </a:r>
            <a:endParaRPr lang="ko-KR" altLang="en-US" sz="1200" dirty="0">
              <a:solidFill>
                <a:srgbClr val="0000FF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Springbook7</a:t>
            </a:r>
            <a:endParaRPr lang="ko-KR" altLang="en-US" dirty="0"/>
          </a:p>
        </p:txBody>
      </p:sp>
      <p:grpSp>
        <p:nvGrpSpPr>
          <p:cNvPr id="3" name="그룹 7"/>
          <p:cNvGrpSpPr/>
          <p:nvPr/>
        </p:nvGrpSpPr>
        <p:grpSpPr>
          <a:xfrm>
            <a:off x="4885866" y="1735763"/>
            <a:ext cx="1862354" cy="623562"/>
            <a:chOff x="755576" y="1386638"/>
            <a:chExt cx="1296144" cy="499590"/>
          </a:xfrm>
        </p:grpSpPr>
        <p:sp>
          <p:nvSpPr>
            <p:cNvPr id="9" name="직사각형 8"/>
            <p:cNvSpPr/>
            <p:nvPr/>
          </p:nvSpPr>
          <p:spPr>
            <a:xfrm>
              <a:off x="755576" y="1628800"/>
              <a:ext cx="1296144" cy="257428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altLang="ko-KR" sz="1200" dirty="0" err="1" smtClean="0">
                  <a:solidFill>
                    <a:schemeClr val="tx1"/>
                  </a:solidFill>
                </a:rPr>
                <a:t>makeConnection</a:t>
              </a:r>
              <a:r>
                <a:rPr lang="en-US" altLang="ko-KR" sz="1200" dirty="0" smtClean="0">
                  <a:solidFill>
                    <a:schemeClr val="tx1"/>
                  </a:solidFill>
                </a:rPr>
                <a:t>()</a:t>
              </a:r>
              <a:endParaRPr lang="ko-KR" alt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10" name="직사각형 9"/>
            <p:cNvSpPr/>
            <p:nvPr/>
          </p:nvSpPr>
          <p:spPr>
            <a:xfrm>
              <a:off x="755576" y="1386638"/>
              <a:ext cx="1296144" cy="232284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1200" dirty="0" smtClean="0">
                  <a:solidFill>
                    <a:srgbClr val="0000FF"/>
                  </a:solidFill>
                </a:rPr>
                <a:t>interface </a:t>
              </a:r>
              <a:r>
                <a:rPr lang="en-US" altLang="ko-KR" sz="1200" dirty="0" err="1" smtClean="0">
                  <a:solidFill>
                    <a:schemeClr val="tx1"/>
                  </a:solidFill>
                </a:rPr>
                <a:t>ConnectionMaker</a:t>
              </a:r>
              <a:r>
                <a:rPr lang="ko-KR" altLang="en-US" sz="1200" dirty="0" smtClean="0">
                  <a:solidFill>
                    <a:schemeClr val="tx1"/>
                  </a:solidFill>
                </a:rPr>
                <a:t> </a:t>
              </a:r>
              <a:endParaRPr lang="ko-KR" altLang="en-US" sz="12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5" name="그룹 10"/>
          <p:cNvGrpSpPr/>
          <p:nvPr/>
        </p:nvGrpSpPr>
        <p:grpSpPr>
          <a:xfrm>
            <a:off x="5018070" y="2599859"/>
            <a:ext cx="1684345" cy="648073"/>
            <a:chOff x="755576" y="1312894"/>
            <a:chExt cx="1296144" cy="519229"/>
          </a:xfrm>
          <a:solidFill>
            <a:schemeClr val="bg1"/>
          </a:solidFill>
        </p:grpSpPr>
        <p:sp>
          <p:nvSpPr>
            <p:cNvPr id="12" name="직사각형 11"/>
            <p:cNvSpPr/>
            <p:nvPr/>
          </p:nvSpPr>
          <p:spPr>
            <a:xfrm>
              <a:off x="755576" y="1548916"/>
              <a:ext cx="1296144" cy="283207"/>
            </a:xfrm>
            <a:prstGeom prst="rect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altLang="ko-KR" sz="1200" dirty="0" err="1" smtClean="0">
                  <a:solidFill>
                    <a:schemeClr val="tx1"/>
                  </a:solidFill>
                </a:rPr>
                <a:t>makeConnection</a:t>
              </a:r>
              <a:r>
                <a:rPr lang="en-US" altLang="ko-KR" sz="1200" dirty="0" smtClean="0">
                  <a:solidFill>
                    <a:schemeClr val="tx1"/>
                  </a:solidFill>
                </a:rPr>
                <a:t>()</a:t>
              </a:r>
              <a:endParaRPr lang="ko-KR" alt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13" name="직사각형 12"/>
            <p:cNvSpPr/>
            <p:nvPr/>
          </p:nvSpPr>
          <p:spPr>
            <a:xfrm>
              <a:off x="755576" y="1312894"/>
              <a:ext cx="1296144" cy="232284"/>
            </a:xfrm>
            <a:prstGeom prst="rect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1200" dirty="0" err="1" smtClean="0">
                  <a:solidFill>
                    <a:schemeClr val="tx1"/>
                  </a:solidFill>
                </a:rPr>
                <a:t>DConnectionMaker</a:t>
              </a:r>
              <a:endParaRPr lang="ko-KR" altLang="en-US" sz="1200" dirty="0">
                <a:solidFill>
                  <a:schemeClr val="tx1"/>
                </a:solidFill>
              </a:endParaRPr>
            </a:p>
          </p:txBody>
        </p:sp>
      </p:grpSp>
      <p:sp>
        <p:nvSpPr>
          <p:cNvPr id="17" name="이등변 삼각형 16"/>
          <p:cNvSpPr/>
          <p:nvPr/>
        </p:nvSpPr>
        <p:spPr>
          <a:xfrm flipH="1">
            <a:off x="5818542" y="2372787"/>
            <a:ext cx="109344" cy="126484"/>
          </a:xfrm>
          <a:prstGeom prst="triangl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200"/>
          </a:p>
        </p:txBody>
      </p:sp>
      <p:cxnSp>
        <p:nvCxnSpPr>
          <p:cNvPr id="18" name="직선 연결선 17"/>
          <p:cNvCxnSpPr>
            <a:stCxn id="17" idx="3"/>
            <a:endCxn id="13" idx="0"/>
          </p:cNvCxnSpPr>
          <p:nvPr/>
        </p:nvCxnSpPr>
        <p:spPr>
          <a:xfrm flipH="1">
            <a:off x="5860243" y="2499271"/>
            <a:ext cx="12971" cy="100588"/>
          </a:xfrm>
          <a:prstGeom prst="line">
            <a:avLst/>
          </a:prstGeom>
          <a:ln w="28575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" name="그룹 25"/>
          <p:cNvGrpSpPr/>
          <p:nvPr/>
        </p:nvGrpSpPr>
        <p:grpSpPr>
          <a:xfrm>
            <a:off x="538334" y="3679979"/>
            <a:ext cx="1385297" cy="797294"/>
            <a:chOff x="755576" y="1560230"/>
            <a:chExt cx="1296144" cy="638781"/>
          </a:xfrm>
        </p:grpSpPr>
        <p:sp>
          <p:nvSpPr>
            <p:cNvPr id="27" name="직사각형 26"/>
            <p:cNvSpPr/>
            <p:nvPr/>
          </p:nvSpPr>
          <p:spPr>
            <a:xfrm>
              <a:off x="755576" y="1792515"/>
              <a:ext cx="1296144" cy="406496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ko-KR" alt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28" name="직사각형 27"/>
            <p:cNvSpPr/>
            <p:nvPr/>
          </p:nvSpPr>
          <p:spPr>
            <a:xfrm>
              <a:off x="755576" y="1560230"/>
              <a:ext cx="1296144" cy="232284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1200" dirty="0" err="1" smtClean="0">
                  <a:solidFill>
                    <a:schemeClr val="tx1"/>
                  </a:solidFill>
                </a:rPr>
                <a:t>UserDaoTest</a:t>
              </a:r>
              <a:endParaRPr lang="ko-KR" altLang="en-US" sz="1200" dirty="0">
                <a:solidFill>
                  <a:schemeClr val="tx1"/>
                </a:solidFill>
              </a:endParaRPr>
            </a:p>
          </p:txBody>
        </p:sp>
      </p:grpSp>
      <p:cxnSp>
        <p:nvCxnSpPr>
          <p:cNvPr id="32" name="직선 화살표 연결선 31"/>
          <p:cNvCxnSpPr/>
          <p:nvPr/>
        </p:nvCxnSpPr>
        <p:spPr>
          <a:xfrm>
            <a:off x="1908391" y="3956890"/>
            <a:ext cx="623384" cy="13228"/>
          </a:xfrm>
          <a:prstGeom prst="straightConnector1">
            <a:avLst/>
          </a:prstGeom>
          <a:ln w="19050">
            <a:solidFill>
              <a:schemeClr val="tx1"/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자유형 42"/>
          <p:cNvSpPr/>
          <p:nvPr/>
        </p:nvSpPr>
        <p:spPr>
          <a:xfrm>
            <a:off x="748995" y="4439473"/>
            <a:ext cx="1374733" cy="1716574"/>
          </a:xfrm>
          <a:custGeom>
            <a:avLst/>
            <a:gdLst>
              <a:gd name="connsiteX0" fmla="*/ 0 w 3063240"/>
              <a:gd name="connsiteY0" fmla="*/ 0 h 626110"/>
              <a:gd name="connsiteX1" fmla="*/ 236220 w 3063240"/>
              <a:gd name="connsiteY1" fmla="*/ 289560 h 626110"/>
              <a:gd name="connsiteX2" fmla="*/ 891540 w 3063240"/>
              <a:gd name="connsiteY2" fmla="*/ 571500 h 626110"/>
              <a:gd name="connsiteX3" fmla="*/ 3063240 w 3063240"/>
              <a:gd name="connsiteY3" fmla="*/ 617220 h 6261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063240" h="626110">
                <a:moveTo>
                  <a:pt x="0" y="0"/>
                </a:moveTo>
                <a:cubicBezTo>
                  <a:pt x="43815" y="97155"/>
                  <a:pt x="87630" y="194310"/>
                  <a:pt x="236220" y="289560"/>
                </a:cubicBezTo>
                <a:cubicBezTo>
                  <a:pt x="384810" y="384810"/>
                  <a:pt x="420370" y="516890"/>
                  <a:pt x="891540" y="571500"/>
                </a:cubicBezTo>
                <a:cubicBezTo>
                  <a:pt x="1362710" y="626110"/>
                  <a:pt x="2212975" y="621665"/>
                  <a:pt x="3063240" y="617220"/>
                </a:cubicBezTo>
              </a:path>
            </a:pathLst>
          </a:custGeom>
          <a:ln w="19050">
            <a:solidFill>
              <a:schemeClr val="tx1"/>
            </a:solidFill>
            <a:prstDash val="sysDash"/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 sz="1200"/>
          </a:p>
        </p:txBody>
      </p:sp>
      <p:sp>
        <p:nvSpPr>
          <p:cNvPr id="45" name="TextBox 44"/>
          <p:cNvSpPr txBox="1"/>
          <p:nvPr/>
        </p:nvSpPr>
        <p:spPr>
          <a:xfrm>
            <a:off x="1115616" y="5301208"/>
            <a:ext cx="43794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200" dirty="0" smtClean="0">
                <a:solidFill>
                  <a:srgbClr val="0000FF"/>
                </a:solidFill>
              </a:rPr>
              <a:t>사용</a:t>
            </a:r>
            <a:r>
              <a:rPr lang="en-US" altLang="ko-KR" sz="1200" dirty="0" smtClean="0">
                <a:solidFill>
                  <a:srgbClr val="0000FF"/>
                </a:solidFill>
              </a:rPr>
              <a:t>  </a:t>
            </a:r>
            <a:endParaRPr lang="ko-KR" altLang="en-US" sz="1200" dirty="0">
              <a:solidFill>
                <a:srgbClr val="0000FF"/>
              </a:solidFill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1967446" y="3535963"/>
            <a:ext cx="60305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000" dirty="0" smtClean="0">
                <a:solidFill>
                  <a:srgbClr val="0000FF"/>
                </a:solidFill>
              </a:rPr>
              <a:t>요청</a:t>
            </a:r>
            <a:endParaRPr lang="en-US" altLang="ko-KR" sz="1000" dirty="0" smtClean="0">
              <a:solidFill>
                <a:srgbClr val="0000FF"/>
              </a:solidFill>
            </a:endParaRPr>
          </a:p>
          <a:p>
            <a:r>
              <a:rPr lang="en-US" altLang="ko-KR" sz="1000" dirty="0" err="1" smtClean="0">
                <a:solidFill>
                  <a:srgbClr val="0000FF"/>
                </a:solidFill>
              </a:rPr>
              <a:t>userDao</a:t>
            </a:r>
            <a:endParaRPr lang="ko-KR" altLang="en-US" sz="1000" dirty="0">
              <a:solidFill>
                <a:srgbClr val="0000FF"/>
              </a:solidFill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4487726" y="3535963"/>
            <a:ext cx="32573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000" dirty="0" smtClean="0">
                <a:solidFill>
                  <a:srgbClr val="0000FF"/>
                </a:solidFill>
              </a:rPr>
              <a:t>등록</a:t>
            </a:r>
            <a:r>
              <a:rPr lang="en-US" altLang="ko-KR" sz="1000" dirty="0" smtClean="0">
                <a:solidFill>
                  <a:srgbClr val="0000FF"/>
                </a:solidFill>
              </a:rPr>
              <a:t> </a:t>
            </a:r>
            <a:endParaRPr lang="ko-KR" altLang="en-US" sz="1000" dirty="0">
              <a:solidFill>
                <a:srgbClr val="0000FF"/>
              </a:solidFill>
            </a:endParaRPr>
          </a:p>
        </p:txBody>
      </p:sp>
      <p:cxnSp>
        <p:nvCxnSpPr>
          <p:cNvPr id="61" name="직선 화살표 연결선 60"/>
          <p:cNvCxnSpPr>
            <a:stCxn id="60" idx="0"/>
            <a:endCxn id="12" idx="2"/>
          </p:cNvCxnSpPr>
          <p:nvPr/>
        </p:nvCxnSpPr>
        <p:spPr>
          <a:xfrm flipH="1" flipV="1">
            <a:off x="5860243" y="3247932"/>
            <a:ext cx="12971" cy="288031"/>
          </a:xfrm>
          <a:prstGeom prst="straightConnector1">
            <a:avLst/>
          </a:prstGeom>
          <a:ln w="19050">
            <a:solidFill>
              <a:schemeClr val="tx1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TextBox 65"/>
          <p:cNvSpPr txBox="1"/>
          <p:nvPr/>
        </p:nvSpPr>
        <p:spPr>
          <a:xfrm>
            <a:off x="5828826" y="4210323"/>
            <a:ext cx="39466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000" dirty="0" smtClean="0">
                <a:solidFill>
                  <a:srgbClr val="0000FF"/>
                </a:solidFill>
              </a:rPr>
              <a:t>생성</a:t>
            </a:r>
            <a:r>
              <a:rPr lang="en-US" altLang="ko-KR" sz="1200" dirty="0" smtClean="0">
                <a:solidFill>
                  <a:srgbClr val="0000FF"/>
                </a:solidFill>
              </a:rPr>
              <a:t> </a:t>
            </a:r>
            <a:endParaRPr lang="ko-KR" altLang="en-US" sz="1200" dirty="0">
              <a:solidFill>
                <a:srgbClr val="0000FF"/>
              </a:solidFill>
            </a:endParaRPr>
          </a:p>
        </p:txBody>
      </p:sp>
      <p:cxnSp>
        <p:nvCxnSpPr>
          <p:cNvPr id="67" name="직선 화살표 연결선 66"/>
          <p:cNvCxnSpPr>
            <a:endCxn id="68" idx="3"/>
          </p:cNvCxnSpPr>
          <p:nvPr/>
        </p:nvCxnSpPr>
        <p:spPr>
          <a:xfrm flipH="1">
            <a:off x="3995935" y="4581128"/>
            <a:ext cx="1152129" cy="1589855"/>
          </a:xfrm>
          <a:prstGeom prst="straightConnector1">
            <a:avLst/>
          </a:prstGeom>
          <a:ln w="19050">
            <a:solidFill>
              <a:schemeClr val="tx1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4" name="TextBox 73"/>
          <p:cNvSpPr txBox="1"/>
          <p:nvPr/>
        </p:nvSpPr>
        <p:spPr>
          <a:xfrm>
            <a:off x="5871118" y="3226084"/>
            <a:ext cx="38824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000" dirty="0" smtClean="0">
                <a:solidFill>
                  <a:srgbClr val="0000FF"/>
                </a:solidFill>
              </a:rPr>
              <a:t>생성</a:t>
            </a:r>
            <a:r>
              <a:rPr lang="en-US" altLang="ko-KR" sz="1000" dirty="0" smtClean="0">
                <a:solidFill>
                  <a:srgbClr val="0000FF"/>
                </a:solidFill>
              </a:rPr>
              <a:t> </a:t>
            </a:r>
            <a:endParaRPr lang="ko-KR" altLang="en-US" sz="1000" dirty="0">
              <a:solidFill>
                <a:srgbClr val="0000FF"/>
              </a:solidFill>
            </a:endParaRPr>
          </a:p>
        </p:txBody>
      </p:sp>
      <p:sp>
        <p:nvSpPr>
          <p:cNvPr id="34" name="직사각형 33"/>
          <p:cNvSpPr/>
          <p:nvPr/>
        </p:nvSpPr>
        <p:spPr>
          <a:xfrm>
            <a:off x="2555776" y="3478706"/>
            <a:ext cx="948370" cy="1296151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ko-KR" sz="1200" dirty="0" smtClean="0">
                <a:solidFill>
                  <a:schemeClr val="tx1"/>
                </a:solidFill>
              </a:rPr>
              <a:t>    </a:t>
            </a:r>
            <a:r>
              <a:rPr lang="en-US" altLang="ko-KR" sz="1200" dirty="0" err="1" smtClean="0">
                <a:solidFill>
                  <a:schemeClr val="tx1"/>
                </a:solidFill>
              </a:rPr>
              <a:t>ApplicationContext</a:t>
            </a:r>
            <a:endParaRPr lang="en-US" altLang="ko-KR" sz="1200" dirty="0" smtClean="0">
              <a:solidFill>
                <a:schemeClr val="tx1"/>
              </a:solidFill>
            </a:endParaRPr>
          </a:p>
          <a:p>
            <a:endParaRPr lang="en-US" altLang="ko-KR" sz="1200" dirty="0" smtClean="0">
              <a:solidFill>
                <a:schemeClr val="tx1"/>
              </a:solidFill>
            </a:endParaRPr>
          </a:p>
          <a:p>
            <a:endParaRPr lang="en-US" altLang="ko-KR" sz="1200" dirty="0" smtClean="0">
              <a:solidFill>
                <a:schemeClr val="tx1"/>
              </a:solidFill>
            </a:endParaRPr>
          </a:p>
          <a:p>
            <a:endParaRPr lang="en-US" altLang="ko-KR" sz="1200" dirty="0" smtClean="0">
              <a:solidFill>
                <a:schemeClr val="tx1"/>
              </a:solidFill>
            </a:endParaRPr>
          </a:p>
          <a:p>
            <a:endParaRPr lang="ko-KR" altLang="en-US" sz="1200" dirty="0">
              <a:solidFill>
                <a:schemeClr val="tx1"/>
              </a:solidFill>
            </a:endParaRPr>
          </a:p>
        </p:txBody>
      </p:sp>
      <p:cxnSp>
        <p:nvCxnSpPr>
          <p:cNvPr id="24" name="직선 화살표 연결선 23"/>
          <p:cNvCxnSpPr>
            <a:stCxn id="34" idx="3"/>
            <a:endCxn id="53" idx="1"/>
          </p:cNvCxnSpPr>
          <p:nvPr/>
        </p:nvCxnSpPr>
        <p:spPr>
          <a:xfrm flipV="1">
            <a:off x="3504146" y="4122248"/>
            <a:ext cx="671302" cy="4534"/>
          </a:xfrm>
          <a:prstGeom prst="straightConnector1">
            <a:avLst/>
          </a:prstGeom>
          <a:ln w="19050">
            <a:solidFill>
              <a:schemeClr val="tx1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직선 화살표 연결선 50"/>
          <p:cNvCxnSpPr>
            <a:stCxn id="60" idx="1"/>
          </p:cNvCxnSpPr>
          <p:nvPr/>
        </p:nvCxnSpPr>
        <p:spPr>
          <a:xfrm flipH="1">
            <a:off x="4343710" y="3715983"/>
            <a:ext cx="629404" cy="36004"/>
          </a:xfrm>
          <a:prstGeom prst="straightConnector1">
            <a:avLst/>
          </a:prstGeom>
          <a:ln w="19050">
            <a:solidFill>
              <a:schemeClr val="tx1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Box 54"/>
          <p:cNvSpPr txBox="1"/>
          <p:nvPr/>
        </p:nvSpPr>
        <p:spPr>
          <a:xfrm>
            <a:off x="4384474" y="4112027"/>
            <a:ext cx="48603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000" dirty="0" smtClean="0">
                <a:solidFill>
                  <a:srgbClr val="0000FF"/>
                </a:solidFill>
              </a:rPr>
              <a:t>생성요청</a:t>
            </a:r>
            <a:endParaRPr lang="ko-KR" altLang="en-US" sz="1000" dirty="0">
              <a:solidFill>
                <a:srgbClr val="0000FF"/>
              </a:solidFill>
            </a:endParaRPr>
          </a:p>
        </p:txBody>
      </p:sp>
      <p:sp>
        <p:nvSpPr>
          <p:cNvPr id="37" name="직사각형 36"/>
          <p:cNvSpPr/>
          <p:nvPr/>
        </p:nvSpPr>
        <p:spPr>
          <a:xfrm>
            <a:off x="179512" y="1484784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altLang="ko-KR" sz="1200" dirty="0" err="1" smtClean="0"/>
              <a:t>ApplicationContext</a:t>
            </a:r>
            <a:r>
              <a:rPr lang="en-US" altLang="ko-KR" sz="1200" dirty="0" smtClean="0"/>
              <a:t> </a:t>
            </a:r>
            <a:r>
              <a:rPr lang="en-US" altLang="ko-KR" sz="1200" dirty="0" smtClean="0">
                <a:solidFill>
                  <a:srgbClr val="0000FF"/>
                </a:solidFill>
              </a:rPr>
              <a:t>context </a:t>
            </a:r>
            <a:r>
              <a:rPr lang="en-US" altLang="ko-KR" sz="1200" dirty="0" smtClean="0"/>
              <a:t>= </a:t>
            </a:r>
          </a:p>
          <a:p>
            <a:r>
              <a:rPr lang="en-US" altLang="ko-KR" sz="1200" b="1" dirty="0" smtClean="0"/>
              <a:t>new  </a:t>
            </a:r>
            <a:r>
              <a:rPr lang="en-US" altLang="ko-KR" sz="1200" b="1" dirty="0" err="1" smtClean="0">
                <a:solidFill>
                  <a:srgbClr val="0000FF"/>
                </a:solidFill>
              </a:rPr>
              <a:t>GenericXml</a:t>
            </a:r>
            <a:r>
              <a:rPr lang="en-US" altLang="ko-KR" sz="1200" b="1" dirty="0" err="1" smtClean="0"/>
              <a:t>ApplicationContext</a:t>
            </a:r>
            <a:r>
              <a:rPr lang="en-US" altLang="ko-KR" sz="1200" b="1" dirty="0" smtClean="0"/>
              <a:t>(</a:t>
            </a:r>
            <a:r>
              <a:rPr lang="en-US" altLang="ko-KR" sz="1200" b="1" dirty="0" smtClean="0">
                <a:solidFill>
                  <a:srgbClr val="0000FF"/>
                </a:solidFill>
              </a:rPr>
              <a:t>applicationContext.xml</a:t>
            </a:r>
            <a:r>
              <a:rPr lang="en-US" altLang="ko-KR" sz="1200" b="1" dirty="0" smtClean="0"/>
              <a:t>) ;</a:t>
            </a:r>
          </a:p>
          <a:p>
            <a:r>
              <a:rPr lang="en-US" altLang="ko-KR" sz="1200" dirty="0" smtClean="0">
                <a:solidFill>
                  <a:srgbClr val="00B050"/>
                </a:solidFill>
              </a:rPr>
              <a:t>    //</a:t>
            </a:r>
            <a:r>
              <a:rPr lang="en-US" altLang="ko-KR" sz="1200" dirty="0" err="1" smtClean="0">
                <a:solidFill>
                  <a:srgbClr val="00B050"/>
                </a:solidFill>
              </a:rPr>
              <a:t>DaoFactory</a:t>
            </a:r>
            <a:r>
              <a:rPr lang="en-US" altLang="ko-KR" sz="1200" dirty="0" smtClean="0">
                <a:solidFill>
                  <a:srgbClr val="00B050"/>
                </a:solidFill>
              </a:rPr>
              <a:t> </a:t>
            </a:r>
            <a:r>
              <a:rPr lang="ko-KR" altLang="en-US" sz="1200" dirty="0" smtClean="0">
                <a:solidFill>
                  <a:srgbClr val="00B050"/>
                </a:solidFill>
              </a:rPr>
              <a:t>클래스 대신에</a:t>
            </a:r>
            <a:r>
              <a:rPr lang="en-US" altLang="ko-KR" sz="1200" dirty="0" smtClean="0">
                <a:solidFill>
                  <a:srgbClr val="00B050"/>
                </a:solidFill>
              </a:rPr>
              <a:t> </a:t>
            </a:r>
            <a:r>
              <a:rPr lang="ko-KR" altLang="en-US" sz="1200" dirty="0" smtClean="0">
                <a:solidFill>
                  <a:srgbClr val="00B050"/>
                </a:solidFill>
              </a:rPr>
              <a:t>  애플리케이션 </a:t>
            </a:r>
            <a:r>
              <a:rPr lang="ko-KR" altLang="en-US" sz="1200" dirty="0" err="1" smtClean="0">
                <a:solidFill>
                  <a:srgbClr val="00B050"/>
                </a:solidFill>
              </a:rPr>
              <a:t>컨텍스트</a:t>
            </a:r>
            <a:r>
              <a:rPr lang="en-US" altLang="ko-KR" sz="1200" dirty="0" smtClean="0">
                <a:solidFill>
                  <a:srgbClr val="00B050"/>
                </a:solidFill>
              </a:rPr>
              <a:t>.xml </a:t>
            </a:r>
            <a:r>
              <a:rPr lang="ko-KR" altLang="en-US" sz="1200" dirty="0" smtClean="0">
                <a:solidFill>
                  <a:srgbClr val="00B050"/>
                </a:solidFill>
              </a:rPr>
              <a:t> </a:t>
            </a:r>
            <a:r>
              <a:rPr lang="ko-KR" altLang="en-US" sz="1200" dirty="0" err="1" smtClean="0">
                <a:solidFill>
                  <a:srgbClr val="00B050"/>
                </a:solidFill>
              </a:rPr>
              <a:t>로</a:t>
            </a:r>
            <a:r>
              <a:rPr lang="ko-KR" altLang="en-US" sz="1200" dirty="0" smtClean="0">
                <a:solidFill>
                  <a:srgbClr val="00B050"/>
                </a:solidFill>
              </a:rPr>
              <a:t> </a:t>
            </a:r>
            <a:r>
              <a:rPr lang="ko-KR" altLang="en-US" sz="1200" dirty="0" err="1" smtClean="0">
                <a:solidFill>
                  <a:srgbClr val="00B050"/>
                </a:solidFill>
              </a:rPr>
              <a:t>만듬</a:t>
            </a:r>
            <a:endParaRPr lang="ko-KR" altLang="en-US" sz="1200" dirty="0" smtClean="0">
              <a:solidFill>
                <a:srgbClr val="00B050"/>
              </a:solidFill>
            </a:endParaRPr>
          </a:p>
        </p:txBody>
      </p:sp>
      <p:sp>
        <p:nvSpPr>
          <p:cNvPr id="38" name="직사각형 37"/>
          <p:cNvSpPr/>
          <p:nvPr/>
        </p:nvSpPr>
        <p:spPr>
          <a:xfrm>
            <a:off x="2915816" y="6536397"/>
            <a:ext cx="576064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sz="1200" dirty="0" smtClean="0">
                <a:solidFill>
                  <a:srgbClr val="0000FF"/>
                </a:solidFill>
              </a:rPr>
              <a:t>Model</a:t>
            </a:r>
            <a:r>
              <a:rPr lang="ko-KR" altLang="en-US" sz="1200" dirty="0" smtClean="0">
                <a:solidFill>
                  <a:srgbClr val="0000FF"/>
                </a:solidFill>
              </a:rPr>
              <a:t> </a:t>
            </a:r>
          </a:p>
        </p:txBody>
      </p:sp>
      <p:sp>
        <p:nvSpPr>
          <p:cNvPr id="39" name="직사각형 38"/>
          <p:cNvSpPr/>
          <p:nvPr/>
        </p:nvSpPr>
        <p:spPr>
          <a:xfrm>
            <a:off x="715494" y="4116963"/>
            <a:ext cx="1088888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sz="1200" dirty="0" err="1" smtClean="0"/>
              <a:t>dao.</a:t>
            </a:r>
            <a:r>
              <a:rPr lang="en-US" altLang="ko-KR" sz="1200" dirty="0" err="1" smtClean="0">
                <a:solidFill>
                  <a:srgbClr val="FF0000"/>
                </a:solidFill>
              </a:rPr>
              <a:t>add</a:t>
            </a:r>
            <a:r>
              <a:rPr lang="en-US" altLang="ko-KR" sz="1200" dirty="0" smtClean="0"/>
              <a:t>(user);</a:t>
            </a:r>
            <a:endParaRPr lang="ko-KR" altLang="en-US" sz="1200" dirty="0"/>
          </a:p>
        </p:txBody>
      </p:sp>
      <p:sp>
        <p:nvSpPr>
          <p:cNvPr id="42" name="TextBox 41"/>
          <p:cNvSpPr txBox="1"/>
          <p:nvPr/>
        </p:nvSpPr>
        <p:spPr>
          <a:xfrm>
            <a:off x="7196214" y="3419743"/>
            <a:ext cx="43794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200" dirty="0" smtClean="0">
                <a:solidFill>
                  <a:srgbClr val="0000FF"/>
                </a:solidFill>
              </a:rPr>
              <a:t>사용</a:t>
            </a:r>
            <a:r>
              <a:rPr lang="en-US" altLang="ko-KR" sz="1200" dirty="0" smtClean="0">
                <a:solidFill>
                  <a:srgbClr val="0000FF"/>
                </a:solidFill>
              </a:rPr>
              <a:t>  </a:t>
            </a:r>
            <a:endParaRPr lang="ko-KR" altLang="en-US" sz="1200" dirty="0">
              <a:solidFill>
                <a:srgbClr val="0000FF"/>
              </a:solidFill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395536" y="764704"/>
            <a:ext cx="792088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ko-KR" altLang="en-US" sz="1400" dirty="0" smtClean="0">
                <a:latin typeface="+mn-ea"/>
              </a:rPr>
              <a:t>애플리케이션</a:t>
            </a:r>
            <a:r>
              <a:rPr lang="en-US" altLang="ko-KR" sz="1400" dirty="0" smtClean="0">
                <a:latin typeface="+mn-ea"/>
              </a:rPr>
              <a:t> </a:t>
            </a:r>
            <a:r>
              <a:rPr lang="ko-KR" altLang="en-US" sz="1400" dirty="0" err="1" smtClean="0">
                <a:latin typeface="+mn-ea"/>
              </a:rPr>
              <a:t>컨텍스트가</a:t>
            </a:r>
            <a:r>
              <a:rPr lang="ko-KR" altLang="en-US" sz="1400" dirty="0" smtClean="0">
                <a:latin typeface="+mn-ea"/>
              </a:rPr>
              <a:t> </a:t>
            </a:r>
            <a:r>
              <a:rPr lang="en-US" altLang="ko-KR" sz="1400" dirty="0" err="1" smtClean="0">
                <a:latin typeface="+mn-ea"/>
              </a:rPr>
              <a:t>DaoFactory</a:t>
            </a:r>
            <a:r>
              <a:rPr lang="en-US" altLang="ko-KR" sz="1400" dirty="0" smtClean="0">
                <a:latin typeface="+mn-ea"/>
              </a:rPr>
              <a:t> </a:t>
            </a:r>
            <a:r>
              <a:rPr lang="ko-KR" altLang="en-US" sz="1400" dirty="0" smtClean="0">
                <a:latin typeface="+mn-ea"/>
              </a:rPr>
              <a:t>자바</a:t>
            </a:r>
            <a:r>
              <a:rPr lang="en-US" altLang="ko-KR" sz="1400" dirty="0" smtClean="0">
                <a:latin typeface="+mn-ea"/>
              </a:rPr>
              <a:t> </a:t>
            </a:r>
            <a:r>
              <a:rPr lang="ko-KR" altLang="en-US" sz="1400" dirty="0" smtClean="0">
                <a:latin typeface="+mn-ea"/>
              </a:rPr>
              <a:t>코드의 </a:t>
            </a:r>
            <a:r>
              <a:rPr lang="en-US" altLang="ko-KR" sz="1400" dirty="0" smtClean="0">
                <a:latin typeface="+mn-ea"/>
              </a:rPr>
              <a:t>DI </a:t>
            </a:r>
            <a:r>
              <a:rPr lang="ko-KR" altLang="en-US" sz="1400" dirty="0" smtClean="0">
                <a:latin typeface="+mn-ea"/>
              </a:rPr>
              <a:t>의전관계</a:t>
            </a:r>
            <a:r>
              <a:rPr lang="en-US" altLang="ko-KR" sz="1400" dirty="0" smtClean="0">
                <a:latin typeface="+mn-ea"/>
              </a:rPr>
              <a:t> </a:t>
            </a:r>
            <a:r>
              <a:rPr lang="ko-KR" altLang="en-US" sz="1400" dirty="0" smtClean="0">
                <a:latin typeface="+mn-ea"/>
              </a:rPr>
              <a:t>정보 대신에   </a:t>
            </a:r>
            <a:r>
              <a:rPr lang="en-US" altLang="ko-KR" sz="1400" dirty="0" smtClean="0">
                <a:latin typeface="+mn-ea"/>
              </a:rPr>
              <a:t>XML</a:t>
            </a:r>
            <a:r>
              <a:rPr lang="ko-KR" altLang="en-US" sz="1400" dirty="0" smtClean="0">
                <a:latin typeface="+mn-ea"/>
              </a:rPr>
              <a:t>을</a:t>
            </a:r>
            <a:r>
              <a:rPr lang="en-US" altLang="ko-KR" sz="1400" dirty="0" smtClean="0">
                <a:latin typeface="+mn-ea"/>
              </a:rPr>
              <a:t>  </a:t>
            </a:r>
            <a:r>
              <a:rPr lang="ko-KR" altLang="en-US" sz="1400" dirty="0" smtClean="0">
                <a:latin typeface="+mn-ea"/>
              </a:rPr>
              <a:t>이용한 </a:t>
            </a:r>
            <a:r>
              <a:rPr lang="en-US" altLang="ko-KR" sz="1400" dirty="0" smtClean="0">
                <a:latin typeface="+mn-ea"/>
              </a:rPr>
              <a:t>DI </a:t>
            </a:r>
            <a:r>
              <a:rPr lang="ko-KR" altLang="en-US" sz="1400" dirty="0" smtClean="0">
                <a:latin typeface="+mn-ea"/>
              </a:rPr>
              <a:t>의존관계 설정</a:t>
            </a:r>
            <a:endParaRPr lang="en-US" altLang="ko-KR" sz="1400" dirty="0" smtClean="0">
              <a:latin typeface="+mn-ea"/>
            </a:endParaRPr>
          </a:p>
          <a:p>
            <a:pPr>
              <a:buFont typeface="Arial" pitchFamily="34" charset="0"/>
              <a:buChar char="•"/>
            </a:pPr>
            <a:r>
              <a:rPr lang="en-US" altLang="ko-KR" sz="1400" dirty="0" err="1" smtClean="0">
                <a:latin typeface="+mn-ea"/>
              </a:rPr>
              <a:t>Userdao</a:t>
            </a:r>
            <a:r>
              <a:rPr lang="en-US" altLang="ko-KR" sz="1400" dirty="0" smtClean="0">
                <a:latin typeface="+mn-ea"/>
              </a:rPr>
              <a:t>() </a:t>
            </a:r>
            <a:r>
              <a:rPr lang="ko-KR" altLang="en-US" sz="1400" dirty="0" err="1" smtClean="0">
                <a:latin typeface="+mn-ea"/>
              </a:rPr>
              <a:t>생성자</a:t>
            </a:r>
            <a:r>
              <a:rPr lang="en-US" altLang="ko-KR" sz="1400" dirty="0" smtClean="0">
                <a:latin typeface="+mn-ea"/>
              </a:rPr>
              <a:t> </a:t>
            </a:r>
            <a:r>
              <a:rPr lang="ko-KR" altLang="en-US" sz="1400" dirty="0" smtClean="0">
                <a:latin typeface="+mn-ea"/>
              </a:rPr>
              <a:t>대신에 </a:t>
            </a:r>
            <a:r>
              <a:rPr lang="en-US" altLang="ko-KR" sz="1400" dirty="0" err="1" smtClean="0"/>
              <a:t>setConnectionMaker</a:t>
            </a:r>
            <a:r>
              <a:rPr lang="en-US" altLang="ko-KR" sz="1400" dirty="0" smtClean="0"/>
              <a:t>()  </a:t>
            </a:r>
            <a:r>
              <a:rPr lang="ko-KR" altLang="en-US" sz="1400" dirty="0" smtClean="0"/>
              <a:t>속성 </a:t>
            </a:r>
            <a:r>
              <a:rPr lang="ko-KR" altLang="en-US" sz="1400" dirty="0" err="1" smtClean="0"/>
              <a:t>접근자</a:t>
            </a:r>
            <a:r>
              <a:rPr lang="ko-KR" altLang="en-US" sz="1400" dirty="0" smtClean="0"/>
              <a:t> 사용 </a:t>
            </a:r>
            <a:r>
              <a:rPr lang="ko-KR" altLang="en-US" sz="1400" dirty="0" smtClean="0">
                <a:latin typeface="+mn-ea"/>
              </a:rPr>
              <a:t> </a:t>
            </a:r>
            <a:endParaRPr lang="en-US" altLang="ko-KR" sz="1400" dirty="0" smtClean="0">
              <a:latin typeface="+mn-ea"/>
            </a:endParaRPr>
          </a:p>
          <a:p>
            <a:pPr>
              <a:buFont typeface="Arial" pitchFamily="34" charset="0"/>
              <a:buChar char="•"/>
            </a:pPr>
            <a:endParaRPr lang="en-US" altLang="ko-KR" sz="1400" dirty="0" smtClean="0">
              <a:latin typeface="+mn-ea"/>
            </a:endParaRPr>
          </a:p>
        </p:txBody>
      </p:sp>
      <p:grpSp>
        <p:nvGrpSpPr>
          <p:cNvPr id="52" name="그룹 57"/>
          <p:cNvGrpSpPr/>
          <p:nvPr/>
        </p:nvGrpSpPr>
        <p:grpSpPr>
          <a:xfrm>
            <a:off x="4175448" y="3429000"/>
            <a:ext cx="4429000" cy="1144507"/>
            <a:chOff x="755576" y="1312894"/>
            <a:chExt cx="1174176" cy="436786"/>
          </a:xfrm>
          <a:solidFill>
            <a:schemeClr val="bg1"/>
          </a:solidFill>
        </p:grpSpPr>
        <p:sp>
          <p:nvSpPr>
            <p:cNvPr id="53" name="직사각형 52"/>
            <p:cNvSpPr/>
            <p:nvPr/>
          </p:nvSpPr>
          <p:spPr>
            <a:xfrm>
              <a:off x="755576" y="1405246"/>
              <a:ext cx="1174176" cy="344434"/>
            </a:xfrm>
            <a:prstGeom prst="rect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altLang="ko-KR" sz="1200" dirty="0" smtClean="0">
                  <a:solidFill>
                    <a:schemeClr val="tx1"/>
                  </a:solidFill>
                </a:rPr>
                <a:t>&lt;bean id=</a:t>
              </a:r>
              <a:r>
                <a:rPr lang="en-US" altLang="ko-KR" sz="1200" i="1" dirty="0" smtClean="0">
                  <a:solidFill>
                    <a:schemeClr val="tx1"/>
                  </a:solidFill>
                </a:rPr>
                <a:t>“</a:t>
              </a:r>
              <a:r>
                <a:rPr lang="en-US" altLang="ko-KR" sz="1200" i="1" dirty="0" err="1" smtClean="0">
                  <a:solidFill>
                    <a:schemeClr val="tx1"/>
                  </a:solidFill>
                </a:rPr>
                <a:t>connectionMaker</a:t>
              </a:r>
              <a:r>
                <a:rPr lang="en-US" altLang="ko-KR" sz="1200" i="1" dirty="0" smtClean="0">
                  <a:solidFill>
                    <a:schemeClr val="tx1"/>
                  </a:solidFill>
                </a:rPr>
                <a:t>"  class=“</a:t>
              </a:r>
              <a:r>
                <a:rPr lang="en-US" altLang="ko-KR" sz="1200" i="1" dirty="0" err="1" smtClean="0">
                  <a:solidFill>
                    <a:schemeClr val="tx1"/>
                  </a:solidFill>
                </a:rPr>
                <a:t>DConnectionMaker</a:t>
              </a:r>
              <a:r>
                <a:rPr lang="en-US" altLang="ko-KR" sz="1200" i="1" dirty="0" smtClean="0">
                  <a:solidFill>
                    <a:schemeClr val="tx1"/>
                  </a:solidFill>
                </a:rPr>
                <a:t>" </a:t>
              </a:r>
              <a:endParaRPr lang="ko-KR" altLang="en-US" sz="1200" dirty="0" smtClean="0">
                <a:solidFill>
                  <a:schemeClr val="tx1"/>
                </a:solidFill>
              </a:endParaRPr>
            </a:p>
            <a:p>
              <a:r>
                <a:rPr lang="en-US" altLang="ko-KR" sz="1200" dirty="0" smtClean="0">
                  <a:solidFill>
                    <a:schemeClr val="tx1"/>
                  </a:solidFill>
                </a:rPr>
                <a:t>&lt;bean id=</a:t>
              </a:r>
              <a:r>
                <a:rPr lang="en-US" altLang="ko-KR" sz="1200" i="1" dirty="0" smtClean="0">
                  <a:solidFill>
                    <a:schemeClr val="tx1"/>
                  </a:solidFill>
                </a:rPr>
                <a:t>"</a:t>
              </a:r>
              <a:r>
                <a:rPr lang="en-US" altLang="ko-KR" sz="1200" i="1" dirty="0" err="1" smtClean="0">
                  <a:solidFill>
                    <a:schemeClr val="tx1"/>
                  </a:solidFill>
                </a:rPr>
                <a:t>userDao</a:t>
              </a:r>
              <a:r>
                <a:rPr lang="en-US" altLang="ko-KR" sz="1200" i="1" dirty="0" smtClean="0">
                  <a:solidFill>
                    <a:schemeClr val="tx1"/>
                  </a:solidFill>
                </a:rPr>
                <a:t>" class=“</a:t>
              </a:r>
              <a:r>
                <a:rPr lang="en-US" altLang="ko-KR" sz="1200" i="1" dirty="0" err="1" smtClean="0">
                  <a:solidFill>
                    <a:schemeClr val="tx1"/>
                  </a:solidFill>
                </a:rPr>
                <a:t>UserDao</a:t>
              </a:r>
              <a:r>
                <a:rPr lang="en-US" altLang="ko-KR" sz="1200" i="1" dirty="0" smtClean="0">
                  <a:solidFill>
                    <a:schemeClr val="tx1"/>
                  </a:solidFill>
                </a:rPr>
                <a:t>"&gt;</a:t>
              </a:r>
            </a:p>
            <a:p>
              <a:r>
                <a:rPr lang="en-US" altLang="ko-KR" sz="1200" dirty="0" smtClean="0">
                  <a:solidFill>
                    <a:schemeClr val="tx1"/>
                  </a:solidFill>
                </a:rPr>
                <a:t>      &lt;property name=</a:t>
              </a:r>
              <a:r>
                <a:rPr lang="en-US" altLang="ko-KR" sz="1200" i="1" dirty="0" smtClean="0">
                  <a:solidFill>
                    <a:schemeClr val="tx1"/>
                  </a:solidFill>
                </a:rPr>
                <a:t>"</a:t>
              </a:r>
              <a:r>
                <a:rPr lang="en-US" altLang="ko-KR" sz="1200" i="1" dirty="0" err="1" smtClean="0">
                  <a:solidFill>
                    <a:schemeClr val="tx1"/>
                  </a:solidFill>
                </a:rPr>
                <a:t>connectionMaker</a:t>
              </a:r>
              <a:r>
                <a:rPr lang="en-US" altLang="ko-KR" sz="1200" i="1" dirty="0" smtClean="0">
                  <a:solidFill>
                    <a:schemeClr val="tx1"/>
                  </a:solidFill>
                </a:rPr>
                <a:t>" ref=“</a:t>
              </a:r>
              <a:r>
                <a:rPr lang="en-US" altLang="ko-KR" sz="1200" i="1" dirty="0" err="1" smtClean="0">
                  <a:solidFill>
                    <a:schemeClr val="tx1"/>
                  </a:solidFill>
                </a:rPr>
                <a:t>connectionMaker</a:t>
              </a:r>
              <a:r>
                <a:rPr lang="en-US" altLang="ko-KR" sz="1200" i="1" dirty="0" smtClean="0">
                  <a:solidFill>
                    <a:schemeClr val="tx1"/>
                  </a:solidFill>
                </a:rPr>
                <a:t>" /&gt;</a:t>
              </a:r>
            </a:p>
            <a:p>
              <a:r>
                <a:rPr lang="en-US" altLang="ko-KR" sz="1200" dirty="0" smtClean="0">
                  <a:solidFill>
                    <a:schemeClr val="tx1"/>
                  </a:solidFill>
                </a:rPr>
                <a:t>&lt;/bean&gt;</a:t>
              </a:r>
              <a:endParaRPr lang="ko-KR" alt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54" name="직사각형 53"/>
            <p:cNvSpPr/>
            <p:nvPr/>
          </p:nvSpPr>
          <p:spPr>
            <a:xfrm>
              <a:off x="755576" y="1312894"/>
              <a:ext cx="1174176" cy="134496"/>
            </a:xfrm>
            <a:prstGeom prst="rect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1200" dirty="0" smtClean="0">
                  <a:solidFill>
                    <a:schemeClr val="tx1"/>
                  </a:solidFill>
                </a:rPr>
                <a:t>applicationContext.xml</a:t>
              </a:r>
              <a:endParaRPr lang="ko-KR" altLang="en-US" sz="12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65" name="그룹 18"/>
          <p:cNvGrpSpPr/>
          <p:nvPr/>
        </p:nvGrpSpPr>
        <p:grpSpPr>
          <a:xfrm>
            <a:off x="2411760" y="5301208"/>
            <a:ext cx="1584176" cy="1232180"/>
            <a:chOff x="755576" y="1370965"/>
            <a:chExt cx="1296145" cy="987206"/>
          </a:xfrm>
        </p:grpSpPr>
        <p:sp>
          <p:nvSpPr>
            <p:cNvPr id="68" name="직사각형 67"/>
            <p:cNvSpPr/>
            <p:nvPr/>
          </p:nvSpPr>
          <p:spPr>
            <a:xfrm>
              <a:off x="755576" y="1777462"/>
              <a:ext cx="1296144" cy="580709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altLang="ko-KR" sz="1200" dirty="0" err="1" smtClean="0">
                  <a:solidFill>
                    <a:srgbClr val="0000FF"/>
                  </a:solidFill>
                </a:rPr>
                <a:t>setConnectionMaker</a:t>
              </a:r>
              <a:r>
                <a:rPr lang="en-US" altLang="ko-KR" sz="1200" dirty="0" smtClean="0">
                  <a:solidFill>
                    <a:srgbClr val="0000FF"/>
                  </a:solidFill>
                </a:rPr>
                <a:t>() </a:t>
              </a:r>
            </a:p>
            <a:p>
              <a:r>
                <a:rPr lang="en-US" altLang="ko-KR" sz="1200" dirty="0" smtClean="0">
                  <a:solidFill>
                    <a:schemeClr val="tx1"/>
                  </a:solidFill>
                </a:rPr>
                <a:t>add()</a:t>
              </a:r>
            </a:p>
            <a:p>
              <a:r>
                <a:rPr lang="en-US" altLang="ko-KR" sz="1200" dirty="0" smtClean="0">
                  <a:solidFill>
                    <a:schemeClr val="tx1"/>
                  </a:solidFill>
                </a:rPr>
                <a:t>get()</a:t>
              </a:r>
              <a:endParaRPr lang="ko-KR" alt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69" name="직사각형 68"/>
            <p:cNvSpPr/>
            <p:nvPr/>
          </p:nvSpPr>
          <p:spPr>
            <a:xfrm>
              <a:off x="755576" y="1370965"/>
              <a:ext cx="1296144" cy="232284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1200" dirty="0" err="1" smtClean="0">
                  <a:solidFill>
                    <a:schemeClr val="tx1"/>
                  </a:solidFill>
                </a:rPr>
                <a:t>UserDao</a:t>
              </a:r>
              <a:endParaRPr lang="ko-KR" alt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70" name="직사각형 69"/>
            <p:cNvSpPr/>
            <p:nvPr/>
          </p:nvSpPr>
          <p:spPr>
            <a:xfrm>
              <a:off x="755576" y="1603249"/>
              <a:ext cx="1296145" cy="174213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1200" dirty="0" err="1" smtClean="0">
                  <a:solidFill>
                    <a:schemeClr val="tx1"/>
                  </a:solidFill>
                </a:rPr>
                <a:t>connectionMaker</a:t>
              </a:r>
              <a:endParaRPr lang="ko-KR" altLang="en-US" sz="12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324" name="그룹 57"/>
          <p:cNvGrpSpPr/>
          <p:nvPr/>
        </p:nvGrpSpPr>
        <p:grpSpPr>
          <a:xfrm>
            <a:off x="5220072" y="5085184"/>
            <a:ext cx="3672409" cy="1484784"/>
            <a:chOff x="755576" y="1312894"/>
            <a:chExt cx="1139713" cy="492306"/>
          </a:xfrm>
          <a:solidFill>
            <a:schemeClr val="bg1"/>
          </a:solidFill>
        </p:grpSpPr>
        <p:sp>
          <p:nvSpPr>
            <p:cNvPr id="325" name="직사각형 324"/>
            <p:cNvSpPr/>
            <p:nvPr/>
          </p:nvSpPr>
          <p:spPr>
            <a:xfrm>
              <a:off x="755576" y="1415458"/>
              <a:ext cx="1139713" cy="389742"/>
            </a:xfrm>
            <a:prstGeom prst="rect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altLang="ko-KR" sz="1200" dirty="0" smtClean="0"/>
                <a:t>@Bean</a:t>
              </a:r>
            </a:p>
            <a:p>
              <a:r>
                <a:rPr lang="en-US" altLang="ko-KR" sz="1200" b="1" dirty="0" smtClean="0">
                  <a:solidFill>
                    <a:srgbClr val="0000FF"/>
                  </a:solidFill>
                </a:rPr>
                <a:t>@Bean  </a:t>
              </a:r>
              <a:r>
                <a:rPr lang="en-US" altLang="ko-KR" sz="1200" b="1" dirty="0" smtClean="0">
                  <a:solidFill>
                    <a:schemeClr val="tx1"/>
                  </a:solidFill>
                </a:rPr>
                <a:t>public </a:t>
              </a:r>
              <a:r>
                <a:rPr lang="en-US" altLang="ko-KR" sz="1200" b="1" dirty="0" err="1" smtClean="0">
                  <a:solidFill>
                    <a:schemeClr val="tx1"/>
                  </a:solidFill>
                </a:rPr>
                <a:t>UserDao</a:t>
              </a:r>
              <a:r>
                <a:rPr lang="en-US" altLang="ko-KR" sz="1200" b="1" dirty="0" smtClean="0">
                  <a:solidFill>
                    <a:schemeClr val="tx1"/>
                  </a:solidFill>
                </a:rPr>
                <a:t> </a:t>
              </a:r>
              <a:r>
                <a:rPr lang="en-US" altLang="ko-KR" sz="1200" b="1" dirty="0" err="1" smtClean="0">
                  <a:solidFill>
                    <a:schemeClr val="tx1"/>
                  </a:solidFill>
                </a:rPr>
                <a:t>userDao</a:t>
              </a:r>
              <a:r>
                <a:rPr lang="en-US" altLang="ko-KR" sz="1200" b="1" dirty="0" smtClean="0">
                  <a:solidFill>
                    <a:schemeClr val="tx1"/>
                  </a:solidFill>
                </a:rPr>
                <a:t>(){ </a:t>
              </a:r>
            </a:p>
            <a:p>
              <a:r>
                <a:rPr lang="en-US" altLang="ko-KR" sz="1050" dirty="0" smtClean="0">
                  <a:solidFill>
                    <a:schemeClr val="tx1"/>
                  </a:solidFill>
                </a:rPr>
                <a:t>    </a:t>
              </a:r>
              <a:r>
                <a:rPr lang="en-US" altLang="ko-KR" sz="1050" dirty="0" err="1" smtClean="0">
                  <a:solidFill>
                    <a:schemeClr val="tx1"/>
                  </a:solidFill>
                </a:rPr>
                <a:t>UserDao</a:t>
              </a:r>
              <a:r>
                <a:rPr lang="en-US" altLang="ko-KR" sz="1050" dirty="0" smtClean="0">
                  <a:solidFill>
                    <a:schemeClr val="tx1"/>
                  </a:solidFill>
                </a:rPr>
                <a:t> </a:t>
              </a:r>
              <a:r>
                <a:rPr lang="en-US" altLang="ko-KR" sz="1050" dirty="0" err="1" smtClean="0">
                  <a:solidFill>
                    <a:schemeClr val="tx1"/>
                  </a:solidFill>
                </a:rPr>
                <a:t>userDao</a:t>
              </a:r>
              <a:r>
                <a:rPr lang="en-US" altLang="ko-KR" sz="1050" dirty="0" smtClean="0">
                  <a:solidFill>
                    <a:schemeClr val="tx1"/>
                  </a:solidFill>
                </a:rPr>
                <a:t> = </a:t>
              </a:r>
              <a:r>
                <a:rPr lang="en-US" altLang="ko-KR" sz="1050" b="1" dirty="0" smtClean="0">
                  <a:solidFill>
                    <a:schemeClr val="tx1"/>
                  </a:solidFill>
                </a:rPr>
                <a:t>new </a:t>
              </a:r>
              <a:r>
                <a:rPr lang="en-US" altLang="ko-KR" sz="1050" b="1" dirty="0" err="1" smtClean="0">
                  <a:solidFill>
                    <a:schemeClr val="tx1"/>
                  </a:solidFill>
                </a:rPr>
                <a:t>UserDao</a:t>
              </a:r>
              <a:r>
                <a:rPr lang="en-US" altLang="ko-KR" sz="1050" b="1" dirty="0" smtClean="0">
                  <a:solidFill>
                    <a:schemeClr val="tx1"/>
                  </a:solidFill>
                </a:rPr>
                <a:t>();</a:t>
              </a:r>
            </a:p>
            <a:p>
              <a:r>
                <a:rPr lang="en-US" altLang="ko-KR" sz="1050" dirty="0" smtClean="0">
                  <a:solidFill>
                    <a:schemeClr val="tx1"/>
                  </a:solidFill>
                </a:rPr>
                <a:t>    </a:t>
              </a:r>
              <a:r>
                <a:rPr lang="en-US" altLang="ko-KR" sz="1050" dirty="0" err="1" smtClean="0">
                  <a:solidFill>
                    <a:schemeClr val="tx1"/>
                  </a:solidFill>
                </a:rPr>
                <a:t>userDao.setConnectionMaker</a:t>
              </a:r>
              <a:r>
                <a:rPr lang="en-US" altLang="ko-KR" sz="1050" dirty="0" smtClean="0">
                  <a:solidFill>
                    <a:schemeClr val="tx1"/>
                  </a:solidFill>
                </a:rPr>
                <a:t>(</a:t>
              </a:r>
              <a:r>
                <a:rPr lang="en-US" altLang="ko-KR" sz="1050" dirty="0" err="1" smtClean="0">
                  <a:solidFill>
                    <a:schemeClr val="tx1"/>
                  </a:solidFill>
                </a:rPr>
                <a:t>connectionMaker</a:t>
              </a:r>
              <a:r>
                <a:rPr lang="en-US" altLang="ko-KR" sz="1050" dirty="0" smtClean="0">
                  <a:solidFill>
                    <a:schemeClr val="tx1"/>
                  </a:solidFill>
                </a:rPr>
                <a:t>());</a:t>
              </a:r>
            </a:p>
            <a:p>
              <a:r>
                <a:rPr lang="en-US" altLang="ko-KR" sz="1050" b="1" dirty="0" smtClean="0">
                  <a:solidFill>
                    <a:schemeClr val="tx1"/>
                  </a:solidFill>
                </a:rPr>
                <a:t>    return </a:t>
              </a:r>
              <a:r>
                <a:rPr lang="en-US" altLang="ko-KR" sz="1050" b="1" dirty="0" err="1" smtClean="0">
                  <a:solidFill>
                    <a:schemeClr val="tx1"/>
                  </a:solidFill>
                </a:rPr>
                <a:t>userDao</a:t>
              </a:r>
              <a:r>
                <a:rPr lang="en-US" altLang="ko-KR" sz="1050" b="1" dirty="0" smtClean="0">
                  <a:solidFill>
                    <a:schemeClr val="tx1"/>
                  </a:solidFill>
                </a:rPr>
                <a:t>;  </a:t>
              </a:r>
              <a:r>
                <a:rPr lang="en-US" altLang="ko-KR" sz="1050" dirty="0" smtClean="0">
                  <a:solidFill>
                    <a:schemeClr val="tx1"/>
                  </a:solidFill>
                </a:rPr>
                <a:t>}</a:t>
              </a:r>
            </a:p>
            <a:p>
              <a:r>
                <a:rPr lang="en-US" altLang="ko-KR" sz="1200" b="1" dirty="0" smtClean="0">
                  <a:solidFill>
                    <a:srgbClr val="0000FF"/>
                  </a:solidFill>
                </a:rPr>
                <a:t>@Bean  </a:t>
              </a:r>
              <a:r>
                <a:rPr lang="en-US" altLang="ko-KR" sz="1200" b="1" dirty="0" smtClean="0">
                  <a:solidFill>
                    <a:schemeClr val="tx1"/>
                  </a:solidFill>
                </a:rPr>
                <a:t>public </a:t>
              </a:r>
              <a:r>
                <a:rPr lang="en-US" altLang="ko-KR" sz="1200" b="1" dirty="0" err="1" smtClean="0">
                  <a:solidFill>
                    <a:schemeClr val="tx1"/>
                  </a:solidFill>
                </a:rPr>
                <a:t>ConnectionMaker</a:t>
              </a:r>
              <a:r>
                <a:rPr lang="en-US" altLang="ko-KR" sz="1200" b="1" dirty="0" smtClean="0">
                  <a:solidFill>
                    <a:schemeClr val="tx1"/>
                  </a:solidFill>
                </a:rPr>
                <a:t> </a:t>
              </a:r>
              <a:r>
                <a:rPr lang="en-US" altLang="ko-KR" sz="1200" b="1" dirty="0" err="1" smtClean="0">
                  <a:solidFill>
                    <a:schemeClr val="tx1"/>
                  </a:solidFill>
                </a:rPr>
                <a:t>connectionMaker</a:t>
              </a:r>
              <a:r>
                <a:rPr lang="en-US" altLang="ko-KR" sz="1200" b="1" dirty="0" smtClean="0">
                  <a:solidFill>
                    <a:schemeClr val="tx1"/>
                  </a:solidFill>
                </a:rPr>
                <a:t>(){</a:t>
              </a:r>
            </a:p>
            <a:p>
              <a:r>
                <a:rPr lang="en-US" altLang="ko-KR" sz="1200" b="1" dirty="0" smtClean="0">
                  <a:solidFill>
                    <a:schemeClr val="tx1"/>
                  </a:solidFill>
                </a:rPr>
                <a:t>   return new </a:t>
              </a:r>
              <a:r>
                <a:rPr lang="en-US" altLang="ko-KR" sz="1200" b="1" dirty="0" err="1" smtClean="0">
                  <a:solidFill>
                    <a:schemeClr val="tx1"/>
                  </a:solidFill>
                </a:rPr>
                <a:t>DConnectionMaker</a:t>
              </a:r>
              <a:r>
                <a:rPr lang="en-US" altLang="ko-KR" sz="1200" b="1" dirty="0" smtClean="0">
                  <a:solidFill>
                    <a:schemeClr val="tx1"/>
                  </a:solidFill>
                </a:rPr>
                <a:t>();</a:t>
              </a:r>
            </a:p>
            <a:p>
              <a:r>
                <a:rPr lang="en-US" altLang="ko-KR" sz="1200" dirty="0" smtClean="0">
                  <a:solidFill>
                    <a:schemeClr val="tx1"/>
                  </a:solidFill>
                </a:rPr>
                <a:t>}</a:t>
              </a:r>
            </a:p>
            <a:p>
              <a:endParaRPr lang="ko-KR" alt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326" name="직사각형 325"/>
            <p:cNvSpPr/>
            <p:nvPr/>
          </p:nvSpPr>
          <p:spPr>
            <a:xfrm>
              <a:off x="755576" y="1312894"/>
              <a:ext cx="1139713" cy="102564"/>
            </a:xfrm>
            <a:prstGeom prst="rect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1200" b="1" dirty="0" smtClean="0">
                  <a:solidFill>
                    <a:srgbClr val="0000FF"/>
                  </a:solidFill>
                </a:rPr>
                <a:t>@Configuration </a:t>
              </a:r>
              <a:r>
                <a:rPr lang="en-US" altLang="ko-KR" sz="1200" dirty="0" smtClean="0">
                  <a:solidFill>
                    <a:schemeClr val="tx1"/>
                  </a:solidFill>
                </a:rPr>
                <a:t>:</a:t>
              </a:r>
              <a:r>
                <a:rPr lang="en-US" altLang="ko-KR" sz="1200" dirty="0" err="1" smtClean="0">
                  <a:solidFill>
                    <a:schemeClr val="tx1"/>
                  </a:solidFill>
                </a:rPr>
                <a:t>DaoFatory</a:t>
              </a:r>
              <a:endParaRPr lang="ko-KR" altLang="en-US" sz="1200" dirty="0">
                <a:solidFill>
                  <a:schemeClr val="tx1"/>
                </a:solidFill>
              </a:endParaRPr>
            </a:p>
          </p:txBody>
        </p:sp>
      </p:grpSp>
      <p:sp>
        <p:nvSpPr>
          <p:cNvPr id="327" name="직사각형 326"/>
          <p:cNvSpPr/>
          <p:nvPr/>
        </p:nvSpPr>
        <p:spPr>
          <a:xfrm>
            <a:off x="2555776" y="4149080"/>
            <a:ext cx="774699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sz="1200" dirty="0" err="1" smtClean="0"/>
              <a:t>getBean</a:t>
            </a:r>
            <a:r>
              <a:rPr lang="en-US" altLang="ko-KR" sz="1200" dirty="0" smtClean="0"/>
              <a:t>()</a:t>
            </a:r>
            <a:endParaRPr lang="ko-KR" altLang="en-US" sz="1200" dirty="0"/>
          </a:p>
        </p:txBody>
      </p:sp>
      <p:sp>
        <p:nvSpPr>
          <p:cNvPr id="328" name="위쪽 화살표 327"/>
          <p:cNvSpPr/>
          <p:nvPr/>
        </p:nvSpPr>
        <p:spPr>
          <a:xfrm>
            <a:off x="6516216" y="4725144"/>
            <a:ext cx="648072" cy="216024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29" name="TextBox 328"/>
          <p:cNvSpPr txBox="1"/>
          <p:nvPr/>
        </p:nvSpPr>
        <p:spPr>
          <a:xfrm>
            <a:off x="4211960" y="5157192"/>
            <a:ext cx="35298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000" dirty="0" smtClean="0">
                <a:solidFill>
                  <a:srgbClr val="0000FF"/>
                </a:solidFill>
              </a:rPr>
              <a:t>생성</a:t>
            </a:r>
            <a:endParaRPr lang="ko-KR" altLang="en-US" sz="1000" dirty="0">
              <a:solidFill>
                <a:srgbClr val="0000FF"/>
              </a:solidFill>
            </a:endParaRPr>
          </a:p>
        </p:txBody>
      </p:sp>
      <p:sp>
        <p:nvSpPr>
          <p:cNvPr id="330" name="TextBox 329"/>
          <p:cNvSpPr txBox="1"/>
          <p:nvPr/>
        </p:nvSpPr>
        <p:spPr>
          <a:xfrm>
            <a:off x="3563888" y="3861048"/>
            <a:ext cx="48603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000" dirty="0" smtClean="0">
                <a:solidFill>
                  <a:srgbClr val="0000FF"/>
                </a:solidFill>
              </a:rPr>
              <a:t>생성요청</a:t>
            </a:r>
            <a:endParaRPr lang="ko-KR" altLang="en-US" sz="1000" dirty="0">
              <a:solidFill>
                <a:srgbClr val="0000FF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Springbook7</a:t>
            </a:r>
            <a:endParaRPr lang="ko-KR" alt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467544" y="836712"/>
            <a:ext cx="792088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ko-KR" altLang="en-US" sz="1400" dirty="0" smtClean="0">
                <a:latin typeface="+mn-ea"/>
              </a:rPr>
              <a:t>애플리케이션</a:t>
            </a:r>
            <a:r>
              <a:rPr lang="en-US" altLang="ko-KR" sz="1400" dirty="0" smtClean="0">
                <a:latin typeface="+mn-ea"/>
              </a:rPr>
              <a:t> </a:t>
            </a:r>
            <a:r>
              <a:rPr lang="ko-KR" altLang="en-US" sz="1400" dirty="0" err="1" smtClean="0">
                <a:latin typeface="+mn-ea"/>
              </a:rPr>
              <a:t>컨텍스트가</a:t>
            </a:r>
            <a:r>
              <a:rPr lang="ko-KR" altLang="en-US" sz="1400" dirty="0" smtClean="0">
                <a:latin typeface="+mn-ea"/>
              </a:rPr>
              <a:t> </a:t>
            </a:r>
            <a:r>
              <a:rPr lang="en-US" altLang="ko-KR" sz="1400" dirty="0" err="1" smtClean="0">
                <a:latin typeface="+mn-ea"/>
              </a:rPr>
              <a:t>DaoFactory</a:t>
            </a:r>
            <a:r>
              <a:rPr lang="en-US" altLang="ko-KR" sz="1400" dirty="0" smtClean="0">
                <a:latin typeface="+mn-ea"/>
              </a:rPr>
              <a:t> </a:t>
            </a:r>
            <a:r>
              <a:rPr lang="ko-KR" altLang="en-US" sz="1400" dirty="0" smtClean="0">
                <a:latin typeface="+mn-ea"/>
              </a:rPr>
              <a:t>자바</a:t>
            </a:r>
            <a:r>
              <a:rPr lang="en-US" altLang="ko-KR" sz="1400" dirty="0" smtClean="0">
                <a:latin typeface="+mn-ea"/>
              </a:rPr>
              <a:t> </a:t>
            </a:r>
            <a:r>
              <a:rPr lang="ko-KR" altLang="en-US" sz="1400" dirty="0" smtClean="0">
                <a:latin typeface="+mn-ea"/>
              </a:rPr>
              <a:t>코드의 </a:t>
            </a:r>
            <a:r>
              <a:rPr lang="en-US" altLang="ko-KR" sz="1400" dirty="0" smtClean="0">
                <a:latin typeface="+mn-ea"/>
              </a:rPr>
              <a:t>DI </a:t>
            </a:r>
            <a:r>
              <a:rPr lang="ko-KR" altLang="en-US" sz="1400" dirty="0" smtClean="0">
                <a:latin typeface="+mn-ea"/>
              </a:rPr>
              <a:t>의전관계</a:t>
            </a:r>
            <a:r>
              <a:rPr lang="en-US" altLang="ko-KR" sz="1400" dirty="0" smtClean="0">
                <a:latin typeface="+mn-ea"/>
              </a:rPr>
              <a:t> </a:t>
            </a:r>
            <a:r>
              <a:rPr lang="ko-KR" altLang="en-US" sz="1400" dirty="0" smtClean="0">
                <a:latin typeface="+mn-ea"/>
              </a:rPr>
              <a:t>정보 대신에   </a:t>
            </a:r>
            <a:r>
              <a:rPr lang="en-US" altLang="ko-KR" sz="1400" dirty="0" smtClean="0">
                <a:latin typeface="+mn-ea"/>
              </a:rPr>
              <a:t>XML</a:t>
            </a:r>
            <a:r>
              <a:rPr lang="ko-KR" altLang="en-US" sz="1400" dirty="0" smtClean="0">
                <a:latin typeface="+mn-ea"/>
              </a:rPr>
              <a:t>을</a:t>
            </a:r>
            <a:r>
              <a:rPr lang="en-US" altLang="ko-KR" sz="1400" dirty="0" smtClean="0">
                <a:latin typeface="+mn-ea"/>
              </a:rPr>
              <a:t>  </a:t>
            </a:r>
            <a:r>
              <a:rPr lang="ko-KR" altLang="en-US" sz="1400" dirty="0" smtClean="0">
                <a:latin typeface="+mn-ea"/>
              </a:rPr>
              <a:t>이용한 </a:t>
            </a:r>
            <a:r>
              <a:rPr lang="en-US" altLang="ko-KR" sz="1400" dirty="0" smtClean="0">
                <a:latin typeface="+mn-ea"/>
              </a:rPr>
              <a:t>DI </a:t>
            </a:r>
            <a:r>
              <a:rPr lang="ko-KR" altLang="en-US" sz="1400" dirty="0" smtClean="0">
                <a:latin typeface="+mn-ea"/>
              </a:rPr>
              <a:t>의존관계 설정</a:t>
            </a:r>
            <a:endParaRPr lang="en-US" altLang="ko-KR" sz="1400" dirty="0" smtClean="0">
              <a:latin typeface="+mn-ea"/>
            </a:endParaRPr>
          </a:p>
          <a:p>
            <a:pPr>
              <a:buFont typeface="Arial" pitchFamily="34" charset="0"/>
              <a:buChar char="•"/>
            </a:pPr>
            <a:r>
              <a:rPr lang="en-US" altLang="ko-KR" sz="1400" dirty="0" err="1" smtClean="0">
                <a:latin typeface="+mn-ea"/>
              </a:rPr>
              <a:t>Userdao</a:t>
            </a:r>
            <a:r>
              <a:rPr lang="en-US" altLang="ko-KR" sz="1400" dirty="0" smtClean="0">
                <a:latin typeface="+mn-ea"/>
              </a:rPr>
              <a:t>() </a:t>
            </a:r>
            <a:r>
              <a:rPr lang="ko-KR" altLang="en-US" sz="1400" dirty="0" err="1" smtClean="0">
                <a:latin typeface="+mn-ea"/>
              </a:rPr>
              <a:t>생성자</a:t>
            </a:r>
            <a:r>
              <a:rPr lang="en-US" altLang="ko-KR" sz="1400" dirty="0" smtClean="0">
                <a:latin typeface="+mn-ea"/>
              </a:rPr>
              <a:t> </a:t>
            </a:r>
            <a:r>
              <a:rPr lang="ko-KR" altLang="en-US" sz="1400" dirty="0" smtClean="0">
                <a:latin typeface="+mn-ea"/>
              </a:rPr>
              <a:t>대신에 </a:t>
            </a:r>
            <a:r>
              <a:rPr lang="en-US" altLang="ko-KR" sz="1400" dirty="0" err="1" smtClean="0"/>
              <a:t>setConnectionMaker</a:t>
            </a:r>
            <a:r>
              <a:rPr lang="en-US" altLang="ko-KR" sz="1400" dirty="0" smtClean="0"/>
              <a:t>()  </a:t>
            </a:r>
            <a:r>
              <a:rPr lang="ko-KR" altLang="en-US" sz="1400" dirty="0" smtClean="0"/>
              <a:t>속성 </a:t>
            </a:r>
            <a:r>
              <a:rPr lang="ko-KR" altLang="en-US" sz="1400" dirty="0" err="1" smtClean="0"/>
              <a:t>접근자</a:t>
            </a:r>
            <a:r>
              <a:rPr lang="ko-KR" altLang="en-US" sz="1400" dirty="0" smtClean="0"/>
              <a:t> 사용 </a:t>
            </a:r>
            <a:r>
              <a:rPr lang="ko-KR" altLang="en-US" sz="1400" dirty="0" smtClean="0">
                <a:latin typeface="+mn-ea"/>
              </a:rPr>
              <a:t> </a:t>
            </a:r>
            <a:endParaRPr lang="en-US" altLang="ko-KR" sz="1400" dirty="0" smtClean="0">
              <a:latin typeface="+mn-ea"/>
            </a:endParaRPr>
          </a:p>
          <a:p>
            <a:pPr>
              <a:buFont typeface="Arial" pitchFamily="34" charset="0"/>
              <a:buChar char="•"/>
            </a:pPr>
            <a:endParaRPr lang="en-US" altLang="ko-KR" sz="1400" dirty="0" smtClean="0">
              <a:latin typeface="+mn-ea"/>
            </a:endParaRPr>
          </a:p>
        </p:txBody>
      </p:sp>
      <p:grpSp>
        <p:nvGrpSpPr>
          <p:cNvPr id="3" name="그룹 7"/>
          <p:cNvGrpSpPr/>
          <p:nvPr/>
        </p:nvGrpSpPr>
        <p:grpSpPr>
          <a:xfrm>
            <a:off x="6876256" y="1988840"/>
            <a:ext cx="1862354" cy="623562"/>
            <a:chOff x="755576" y="1386638"/>
            <a:chExt cx="1296144" cy="499590"/>
          </a:xfrm>
        </p:grpSpPr>
        <p:sp>
          <p:nvSpPr>
            <p:cNvPr id="9" name="직사각형 8"/>
            <p:cNvSpPr/>
            <p:nvPr/>
          </p:nvSpPr>
          <p:spPr>
            <a:xfrm>
              <a:off x="755576" y="1628800"/>
              <a:ext cx="1296144" cy="257428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altLang="ko-KR" sz="1200" dirty="0" err="1" smtClean="0">
                  <a:solidFill>
                    <a:schemeClr val="tx1"/>
                  </a:solidFill>
                </a:rPr>
                <a:t>makeConnection</a:t>
              </a:r>
              <a:r>
                <a:rPr lang="en-US" altLang="ko-KR" sz="1200" dirty="0" smtClean="0">
                  <a:solidFill>
                    <a:schemeClr val="tx1"/>
                  </a:solidFill>
                </a:rPr>
                <a:t>()</a:t>
              </a:r>
              <a:endParaRPr lang="ko-KR" alt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10" name="직사각형 9"/>
            <p:cNvSpPr/>
            <p:nvPr/>
          </p:nvSpPr>
          <p:spPr>
            <a:xfrm>
              <a:off x="755576" y="1386638"/>
              <a:ext cx="1296144" cy="232284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1200" dirty="0" smtClean="0">
                  <a:solidFill>
                    <a:srgbClr val="0000FF"/>
                  </a:solidFill>
                </a:rPr>
                <a:t>interface </a:t>
              </a:r>
              <a:r>
                <a:rPr lang="en-US" altLang="ko-KR" sz="1200" dirty="0" err="1" smtClean="0">
                  <a:solidFill>
                    <a:schemeClr val="tx1"/>
                  </a:solidFill>
                </a:rPr>
                <a:t>ConnectionMaker</a:t>
              </a:r>
              <a:r>
                <a:rPr lang="ko-KR" altLang="en-US" sz="1200" dirty="0" smtClean="0">
                  <a:solidFill>
                    <a:schemeClr val="tx1"/>
                  </a:solidFill>
                </a:rPr>
                <a:t> </a:t>
              </a:r>
              <a:endParaRPr lang="ko-KR" altLang="en-US" sz="12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5" name="그룹 10"/>
          <p:cNvGrpSpPr/>
          <p:nvPr/>
        </p:nvGrpSpPr>
        <p:grpSpPr>
          <a:xfrm>
            <a:off x="6876256" y="3140968"/>
            <a:ext cx="1684345" cy="648073"/>
            <a:chOff x="755576" y="1312894"/>
            <a:chExt cx="1296144" cy="519229"/>
          </a:xfrm>
          <a:solidFill>
            <a:schemeClr val="bg1"/>
          </a:solidFill>
        </p:grpSpPr>
        <p:sp>
          <p:nvSpPr>
            <p:cNvPr id="12" name="직사각형 11"/>
            <p:cNvSpPr/>
            <p:nvPr/>
          </p:nvSpPr>
          <p:spPr>
            <a:xfrm>
              <a:off x="755576" y="1548916"/>
              <a:ext cx="1296144" cy="283207"/>
            </a:xfrm>
            <a:prstGeom prst="rect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altLang="ko-KR" sz="1200" dirty="0" err="1" smtClean="0">
                  <a:solidFill>
                    <a:schemeClr val="tx1"/>
                  </a:solidFill>
                </a:rPr>
                <a:t>makeConnection</a:t>
              </a:r>
              <a:r>
                <a:rPr lang="en-US" altLang="ko-KR" sz="1200" dirty="0" smtClean="0">
                  <a:solidFill>
                    <a:schemeClr val="tx1"/>
                  </a:solidFill>
                </a:rPr>
                <a:t>()</a:t>
              </a:r>
              <a:endParaRPr lang="ko-KR" alt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13" name="직사각형 12"/>
            <p:cNvSpPr/>
            <p:nvPr/>
          </p:nvSpPr>
          <p:spPr>
            <a:xfrm>
              <a:off x="755576" y="1312894"/>
              <a:ext cx="1296144" cy="232284"/>
            </a:xfrm>
            <a:prstGeom prst="rect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1200" dirty="0" err="1" smtClean="0">
                  <a:solidFill>
                    <a:schemeClr val="tx1"/>
                  </a:solidFill>
                </a:rPr>
                <a:t>DConnectionMaker</a:t>
              </a:r>
              <a:endParaRPr lang="ko-KR" altLang="en-US" sz="1200" dirty="0">
                <a:solidFill>
                  <a:schemeClr val="tx1"/>
                </a:solidFill>
              </a:endParaRPr>
            </a:p>
          </p:txBody>
        </p:sp>
      </p:grpSp>
      <p:sp>
        <p:nvSpPr>
          <p:cNvPr id="17" name="이등변 삼각형 16"/>
          <p:cNvSpPr/>
          <p:nvPr/>
        </p:nvSpPr>
        <p:spPr>
          <a:xfrm flipH="1">
            <a:off x="7668344" y="2636912"/>
            <a:ext cx="144016" cy="144016"/>
          </a:xfrm>
          <a:prstGeom prst="triangl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200"/>
          </a:p>
        </p:txBody>
      </p:sp>
      <p:cxnSp>
        <p:nvCxnSpPr>
          <p:cNvPr id="18" name="직선 연결선 17"/>
          <p:cNvCxnSpPr>
            <a:endCxn id="13" idx="0"/>
          </p:cNvCxnSpPr>
          <p:nvPr/>
        </p:nvCxnSpPr>
        <p:spPr>
          <a:xfrm flipH="1">
            <a:off x="7718429" y="2780928"/>
            <a:ext cx="21923" cy="36004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" name="그룹 18"/>
          <p:cNvGrpSpPr/>
          <p:nvPr/>
        </p:nvGrpSpPr>
        <p:grpSpPr>
          <a:xfrm>
            <a:off x="3419872" y="1916832"/>
            <a:ext cx="1584176" cy="1232180"/>
            <a:chOff x="755576" y="1370965"/>
            <a:chExt cx="1296144" cy="987206"/>
          </a:xfrm>
        </p:grpSpPr>
        <p:sp>
          <p:nvSpPr>
            <p:cNvPr id="20" name="직사각형 19"/>
            <p:cNvSpPr/>
            <p:nvPr/>
          </p:nvSpPr>
          <p:spPr>
            <a:xfrm>
              <a:off x="755576" y="1777462"/>
              <a:ext cx="1296144" cy="580709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altLang="ko-KR" sz="1200" dirty="0" err="1" smtClean="0">
                  <a:solidFill>
                    <a:srgbClr val="0000FF"/>
                  </a:solidFill>
                </a:rPr>
                <a:t>setConnectionMaker</a:t>
              </a:r>
              <a:r>
                <a:rPr lang="en-US" altLang="ko-KR" sz="1200" dirty="0" smtClean="0">
                  <a:solidFill>
                    <a:srgbClr val="0000FF"/>
                  </a:solidFill>
                </a:rPr>
                <a:t>() </a:t>
              </a:r>
              <a:r>
                <a:rPr lang="en-US" altLang="ko-KR" sz="1200" dirty="0" smtClean="0">
                  <a:solidFill>
                    <a:schemeClr val="tx1"/>
                  </a:solidFill>
                </a:rPr>
                <a:t>add()</a:t>
              </a:r>
            </a:p>
            <a:p>
              <a:r>
                <a:rPr lang="en-US" altLang="ko-KR" sz="1200" dirty="0" smtClean="0">
                  <a:solidFill>
                    <a:schemeClr val="tx1"/>
                  </a:solidFill>
                </a:rPr>
                <a:t>get()</a:t>
              </a:r>
              <a:endParaRPr lang="ko-KR" alt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21" name="직사각형 20"/>
            <p:cNvSpPr/>
            <p:nvPr/>
          </p:nvSpPr>
          <p:spPr>
            <a:xfrm>
              <a:off x="755576" y="1370965"/>
              <a:ext cx="1296144" cy="232284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1200" dirty="0" err="1" smtClean="0">
                  <a:solidFill>
                    <a:schemeClr val="tx1"/>
                  </a:solidFill>
                </a:rPr>
                <a:t>UserDao</a:t>
              </a:r>
              <a:endParaRPr lang="ko-KR" alt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22" name="직사각형 21"/>
            <p:cNvSpPr/>
            <p:nvPr/>
          </p:nvSpPr>
          <p:spPr>
            <a:xfrm>
              <a:off x="755576" y="1603249"/>
              <a:ext cx="1296144" cy="174213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1200" dirty="0" err="1" smtClean="0">
                  <a:solidFill>
                    <a:schemeClr val="tx1"/>
                  </a:solidFill>
                </a:rPr>
                <a:t>connectionMaker</a:t>
              </a:r>
              <a:endParaRPr lang="ko-KR" altLang="en-US" sz="1200" dirty="0">
                <a:solidFill>
                  <a:schemeClr val="tx1"/>
                </a:solidFill>
              </a:endParaRPr>
            </a:p>
          </p:txBody>
        </p:sp>
      </p:grpSp>
      <p:cxnSp>
        <p:nvCxnSpPr>
          <p:cNvPr id="24" name="직선 화살표 연결선 23"/>
          <p:cNvCxnSpPr>
            <a:stCxn id="22" idx="3"/>
          </p:cNvCxnSpPr>
          <p:nvPr/>
        </p:nvCxnSpPr>
        <p:spPr>
          <a:xfrm>
            <a:off x="5004048" y="2315479"/>
            <a:ext cx="1440160" cy="33401"/>
          </a:xfrm>
          <a:prstGeom prst="straightConnector1">
            <a:avLst/>
          </a:prstGeom>
          <a:ln w="19050">
            <a:solidFill>
              <a:schemeClr val="tx1"/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" name="그룹 25"/>
          <p:cNvGrpSpPr/>
          <p:nvPr/>
        </p:nvGrpSpPr>
        <p:grpSpPr>
          <a:xfrm>
            <a:off x="1403648" y="2204864"/>
            <a:ext cx="1385297" cy="797294"/>
            <a:chOff x="755576" y="1560230"/>
            <a:chExt cx="1296144" cy="638781"/>
          </a:xfrm>
        </p:grpSpPr>
        <p:sp>
          <p:nvSpPr>
            <p:cNvPr id="27" name="직사각형 26"/>
            <p:cNvSpPr/>
            <p:nvPr/>
          </p:nvSpPr>
          <p:spPr>
            <a:xfrm>
              <a:off x="755576" y="1792515"/>
              <a:ext cx="1296144" cy="406496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ko-KR" alt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28" name="직사각형 27"/>
            <p:cNvSpPr/>
            <p:nvPr/>
          </p:nvSpPr>
          <p:spPr>
            <a:xfrm>
              <a:off x="755576" y="1560230"/>
              <a:ext cx="1296144" cy="232284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1200" dirty="0" err="1" smtClean="0">
                  <a:solidFill>
                    <a:schemeClr val="tx1"/>
                  </a:solidFill>
                </a:rPr>
                <a:t>UserDaoTest</a:t>
              </a:r>
              <a:endParaRPr lang="ko-KR" altLang="en-US" sz="1200" dirty="0">
                <a:solidFill>
                  <a:schemeClr val="tx1"/>
                </a:solidFill>
              </a:endParaRPr>
            </a:p>
          </p:txBody>
        </p:sp>
      </p:grpSp>
      <p:cxnSp>
        <p:nvCxnSpPr>
          <p:cNvPr id="32" name="직선 화살표 연결선 31"/>
          <p:cNvCxnSpPr/>
          <p:nvPr/>
        </p:nvCxnSpPr>
        <p:spPr>
          <a:xfrm>
            <a:off x="2788945" y="2481775"/>
            <a:ext cx="623384" cy="13228"/>
          </a:xfrm>
          <a:prstGeom prst="straightConnector1">
            <a:avLst/>
          </a:prstGeom>
          <a:ln w="19050">
            <a:solidFill>
              <a:schemeClr val="tx1"/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자유형 42"/>
          <p:cNvSpPr/>
          <p:nvPr/>
        </p:nvSpPr>
        <p:spPr>
          <a:xfrm>
            <a:off x="1448253" y="2996952"/>
            <a:ext cx="288031" cy="1296144"/>
          </a:xfrm>
          <a:custGeom>
            <a:avLst/>
            <a:gdLst>
              <a:gd name="connsiteX0" fmla="*/ 0 w 3063240"/>
              <a:gd name="connsiteY0" fmla="*/ 0 h 626110"/>
              <a:gd name="connsiteX1" fmla="*/ 236220 w 3063240"/>
              <a:gd name="connsiteY1" fmla="*/ 289560 h 626110"/>
              <a:gd name="connsiteX2" fmla="*/ 891540 w 3063240"/>
              <a:gd name="connsiteY2" fmla="*/ 571500 h 626110"/>
              <a:gd name="connsiteX3" fmla="*/ 3063240 w 3063240"/>
              <a:gd name="connsiteY3" fmla="*/ 617220 h 6261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063240" h="626110">
                <a:moveTo>
                  <a:pt x="0" y="0"/>
                </a:moveTo>
                <a:cubicBezTo>
                  <a:pt x="43815" y="97155"/>
                  <a:pt x="87630" y="194310"/>
                  <a:pt x="236220" y="289560"/>
                </a:cubicBezTo>
                <a:cubicBezTo>
                  <a:pt x="384810" y="384810"/>
                  <a:pt x="420370" y="516890"/>
                  <a:pt x="891540" y="571500"/>
                </a:cubicBezTo>
                <a:cubicBezTo>
                  <a:pt x="1362710" y="626110"/>
                  <a:pt x="2212975" y="621665"/>
                  <a:pt x="3063240" y="617220"/>
                </a:cubicBezTo>
              </a:path>
            </a:pathLst>
          </a:custGeom>
          <a:ln w="28575">
            <a:solidFill>
              <a:schemeClr val="tx1"/>
            </a:solidFill>
            <a:prstDash val="dash"/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 sz="1200"/>
          </a:p>
        </p:txBody>
      </p:sp>
      <p:sp>
        <p:nvSpPr>
          <p:cNvPr id="45" name="TextBox 44"/>
          <p:cNvSpPr txBox="1"/>
          <p:nvPr/>
        </p:nvSpPr>
        <p:spPr>
          <a:xfrm>
            <a:off x="1115616" y="3356992"/>
            <a:ext cx="38664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200" dirty="0" smtClean="0">
                <a:solidFill>
                  <a:srgbClr val="0000FF"/>
                </a:solidFill>
              </a:rPr>
              <a:t>요청</a:t>
            </a:r>
            <a:r>
              <a:rPr lang="en-US" altLang="ko-KR" sz="1200" dirty="0" smtClean="0">
                <a:solidFill>
                  <a:srgbClr val="0000FF"/>
                </a:solidFill>
              </a:rPr>
              <a:t> </a:t>
            </a:r>
            <a:endParaRPr lang="ko-KR" altLang="en-US" sz="1200" dirty="0">
              <a:solidFill>
                <a:srgbClr val="0000FF"/>
              </a:solidFill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2771800" y="2276872"/>
            <a:ext cx="32573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000" dirty="0" smtClean="0">
                <a:solidFill>
                  <a:srgbClr val="0000FF"/>
                </a:solidFill>
              </a:rPr>
              <a:t>사용</a:t>
            </a:r>
            <a:endParaRPr lang="ko-KR" altLang="en-US" sz="1000" dirty="0">
              <a:solidFill>
                <a:srgbClr val="0000FF"/>
              </a:solidFill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5148064" y="2132856"/>
            <a:ext cx="32573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000" dirty="0" smtClean="0">
                <a:solidFill>
                  <a:srgbClr val="0000FF"/>
                </a:solidFill>
              </a:rPr>
              <a:t>사용</a:t>
            </a:r>
            <a:endParaRPr lang="ko-KR" altLang="en-US" sz="1000" dirty="0">
              <a:solidFill>
                <a:srgbClr val="0000FF"/>
              </a:solidFill>
            </a:endParaRPr>
          </a:p>
        </p:txBody>
      </p:sp>
      <p:grpSp>
        <p:nvGrpSpPr>
          <p:cNvPr id="8" name="그룹 57"/>
          <p:cNvGrpSpPr/>
          <p:nvPr/>
        </p:nvGrpSpPr>
        <p:grpSpPr>
          <a:xfrm>
            <a:off x="1691680" y="3501008"/>
            <a:ext cx="4968552" cy="1144507"/>
            <a:chOff x="755576" y="1312894"/>
            <a:chExt cx="1296144" cy="436786"/>
          </a:xfrm>
          <a:solidFill>
            <a:schemeClr val="bg1"/>
          </a:solidFill>
        </p:grpSpPr>
        <p:sp>
          <p:nvSpPr>
            <p:cNvPr id="59" name="직사각형 58"/>
            <p:cNvSpPr/>
            <p:nvPr/>
          </p:nvSpPr>
          <p:spPr>
            <a:xfrm>
              <a:off x="755576" y="1405246"/>
              <a:ext cx="1296144" cy="344434"/>
            </a:xfrm>
            <a:prstGeom prst="rect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altLang="ko-KR" sz="1200" dirty="0" smtClean="0">
                  <a:solidFill>
                    <a:schemeClr val="tx1"/>
                  </a:solidFill>
                </a:rPr>
                <a:t>&lt;bean id=</a:t>
              </a:r>
              <a:r>
                <a:rPr lang="en-US" altLang="ko-KR" sz="1200" i="1" dirty="0" smtClean="0">
                  <a:solidFill>
                    <a:schemeClr val="tx1"/>
                  </a:solidFill>
                </a:rPr>
                <a:t>"</a:t>
              </a:r>
              <a:r>
                <a:rPr lang="en-US" altLang="ko-KR" sz="1200" i="1" dirty="0" err="1" smtClean="0">
                  <a:solidFill>
                    <a:schemeClr val="tx1"/>
                  </a:solidFill>
                </a:rPr>
                <a:t>ConnectionMaker</a:t>
              </a:r>
              <a:r>
                <a:rPr lang="en-US" altLang="ko-KR" sz="1200" i="1" dirty="0" smtClean="0">
                  <a:solidFill>
                    <a:schemeClr val="tx1"/>
                  </a:solidFill>
                </a:rPr>
                <a:t>"  class="</a:t>
              </a:r>
              <a:r>
                <a:rPr lang="en-US" altLang="ko-KR" sz="1200" i="1" dirty="0" err="1" smtClean="0">
                  <a:solidFill>
                    <a:schemeClr val="tx1"/>
                  </a:solidFill>
                </a:rPr>
                <a:t>springbook.user.dao.DConnectionMaker</a:t>
              </a:r>
              <a:r>
                <a:rPr lang="en-US" altLang="ko-KR" sz="1200" i="1" dirty="0" smtClean="0">
                  <a:solidFill>
                    <a:schemeClr val="tx1"/>
                  </a:solidFill>
                </a:rPr>
                <a:t>" </a:t>
              </a:r>
              <a:endParaRPr lang="ko-KR" altLang="en-US" sz="1200" dirty="0" smtClean="0">
                <a:solidFill>
                  <a:schemeClr val="tx1"/>
                </a:solidFill>
              </a:endParaRPr>
            </a:p>
            <a:p>
              <a:r>
                <a:rPr lang="en-US" altLang="ko-KR" sz="1200" dirty="0" smtClean="0">
                  <a:solidFill>
                    <a:schemeClr val="tx1"/>
                  </a:solidFill>
                </a:rPr>
                <a:t>&lt;bean id=</a:t>
              </a:r>
              <a:r>
                <a:rPr lang="en-US" altLang="ko-KR" sz="1200" i="1" dirty="0" smtClean="0">
                  <a:solidFill>
                    <a:schemeClr val="tx1"/>
                  </a:solidFill>
                </a:rPr>
                <a:t>"</a:t>
              </a:r>
              <a:r>
                <a:rPr lang="en-US" altLang="ko-KR" sz="1200" i="1" dirty="0" err="1" smtClean="0">
                  <a:solidFill>
                    <a:schemeClr val="tx1"/>
                  </a:solidFill>
                </a:rPr>
                <a:t>userDao</a:t>
              </a:r>
              <a:r>
                <a:rPr lang="en-US" altLang="ko-KR" sz="1200" i="1" dirty="0" smtClean="0">
                  <a:solidFill>
                    <a:schemeClr val="tx1"/>
                  </a:solidFill>
                </a:rPr>
                <a:t>" class="</a:t>
              </a:r>
              <a:r>
                <a:rPr lang="en-US" altLang="ko-KR" sz="1200" i="1" dirty="0" err="1" smtClean="0">
                  <a:solidFill>
                    <a:schemeClr val="tx1"/>
                  </a:solidFill>
                </a:rPr>
                <a:t>springbook.user.dao.UserDao</a:t>
              </a:r>
              <a:r>
                <a:rPr lang="en-US" altLang="ko-KR" sz="1200" i="1" dirty="0" smtClean="0">
                  <a:solidFill>
                    <a:schemeClr val="tx1"/>
                  </a:solidFill>
                </a:rPr>
                <a:t>"&gt;</a:t>
              </a:r>
            </a:p>
            <a:p>
              <a:r>
                <a:rPr lang="en-US" altLang="ko-KR" sz="1200" dirty="0" smtClean="0">
                  <a:solidFill>
                    <a:schemeClr val="tx1"/>
                  </a:solidFill>
                </a:rPr>
                <a:t>      &lt;property name=</a:t>
              </a:r>
              <a:r>
                <a:rPr lang="en-US" altLang="ko-KR" sz="1200" i="1" dirty="0" smtClean="0">
                  <a:solidFill>
                    <a:schemeClr val="tx1"/>
                  </a:solidFill>
                </a:rPr>
                <a:t>"</a:t>
              </a:r>
              <a:r>
                <a:rPr lang="en-US" altLang="ko-KR" sz="1200" i="1" dirty="0" err="1" smtClean="0">
                  <a:solidFill>
                    <a:schemeClr val="tx1"/>
                  </a:solidFill>
                </a:rPr>
                <a:t>connectionMaker</a:t>
              </a:r>
              <a:r>
                <a:rPr lang="en-US" altLang="ko-KR" sz="1200" i="1" dirty="0" smtClean="0">
                  <a:solidFill>
                    <a:schemeClr val="tx1"/>
                  </a:solidFill>
                </a:rPr>
                <a:t>" ref="</a:t>
              </a:r>
              <a:r>
                <a:rPr lang="en-US" altLang="ko-KR" sz="1200" i="1" dirty="0" err="1" smtClean="0">
                  <a:solidFill>
                    <a:schemeClr val="tx1"/>
                  </a:solidFill>
                </a:rPr>
                <a:t>ConnectionMaker</a:t>
              </a:r>
              <a:r>
                <a:rPr lang="en-US" altLang="ko-KR" sz="1200" i="1" dirty="0" smtClean="0">
                  <a:solidFill>
                    <a:schemeClr val="tx1"/>
                  </a:solidFill>
                </a:rPr>
                <a:t>" /&gt;</a:t>
              </a:r>
            </a:p>
            <a:p>
              <a:r>
                <a:rPr lang="en-US" altLang="ko-KR" sz="1200" dirty="0" smtClean="0">
                  <a:solidFill>
                    <a:schemeClr val="tx1"/>
                  </a:solidFill>
                </a:rPr>
                <a:t>&lt;/bean&gt;</a:t>
              </a:r>
              <a:endParaRPr lang="ko-KR" alt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60" name="직사각형 59"/>
            <p:cNvSpPr/>
            <p:nvPr/>
          </p:nvSpPr>
          <p:spPr>
            <a:xfrm>
              <a:off x="755576" y="1312894"/>
              <a:ext cx="1296144" cy="134496"/>
            </a:xfrm>
            <a:prstGeom prst="rect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1200" dirty="0" smtClean="0">
                  <a:solidFill>
                    <a:schemeClr val="tx1"/>
                  </a:solidFill>
                </a:rPr>
                <a:t>applicationContext.xml</a:t>
              </a:r>
              <a:endParaRPr lang="ko-KR" altLang="en-US" sz="1200" dirty="0">
                <a:solidFill>
                  <a:schemeClr val="tx1"/>
                </a:solidFill>
              </a:endParaRPr>
            </a:p>
          </p:txBody>
        </p:sp>
      </p:grpSp>
      <p:cxnSp>
        <p:nvCxnSpPr>
          <p:cNvPr id="61" name="직선 화살표 연결선 60"/>
          <p:cNvCxnSpPr/>
          <p:nvPr/>
        </p:nvCxnSpPr>
        <p:spPr>
          <a:xfrm flipV="1">
            <a:off x="6660232" y="3789040"/>
            <a:ext cx="936104" cy="496966"/>
          </a:xfrm>
          <a:prstGeom prst="straightConnector1">
            <a:avLst/>
          </a:prstGeom>
          <a:ln w="19050">
            <a:solidFill>
              <a:schemeClr val="tx1"/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TextBox 65"/>
          <p:cNvSpPr txBox="1"/>
          <p:nvPr/>
        </p:nvSpPr>
        <p:spPr>
          <a:xfrm>
            <a:off x="7092280" y="4149080"/>
            <a:ext cx="39466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000" dirty="0" smtClean="0">
                <a:solidFill>
                  <a:srgbClr val="0000FF"/>
                </a:solidFill>
              </a:rPr>
              <a:t>생성</a:t>
            </a:r>
            <a:r>
              <a:rPr lang="en-US" altLang="ko-KR" sz="1200" dirty="0" smtClean="0">
                <a:solidFill>
                  <a:srgbClr val="0000FF"/>
                </a:solidFill>
              </a:rPr>
              <a:t> </a:t>
            </a:r>
            <a:endParaRPr lang="ko-KR" altLang="en-US" sz="1200" dirty="0">
              <a:solidFill>
                <a:srgbClr val="0000FF"/>
              </a:solidFill>
            </a:endParaRPr>
          </a:p>
        </p:txBody>
      </p:sp>
      <p:cxnSp>
        <p:nvCxnSpPr>
          <p:cNvPr id="67" name="직선 화살표 연결선 66"/>
          <p:cNvCxnSpPr>
            <a:stCxn id="60" idx="0"/>
            <a:endCxn id="20" idx="2"/>
          </p:cNvCxnSpPr>
          <p:nvPr/>
        </p:nvCxnSpPr>
        <p:spPr>
          <a:xfrm flipV="1">
            <a:off x="4175956" y="3149012"/>
            <a:ext cx="36004" cy="351996"/>
          </a:xfrm>
          <a:prstGeom prst="straightConnector1">
            <a:avLst/>
          </a:prstGeom>
          <a:ln w="19050">
            <a:solidFill>
              <a:schemeClr val="tx1"/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4" name="TextBox 73"/>
          <p:cNvSpPr txBox="1"/>
          <p:nvPr/>
        </p:nvSpPr>
        <p:spPr>
          <a:xfrm>
            <a:off x="3758952" y="3201928"/>
            <a:ext cx="38824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000" dirty="0" smtClean="0">
                <a:solidFill>
                  <a:srgbClr val="0000FF"/>
                </a:solidFill>
              </a:rPr>
              <a:t>생성</a:t>
            </a:r>
            <a:r>
              <a:rPr lang="en-US" altLang="ko-KR" sz="1000" dirty="0" smtClean="0">
                <a:solidFill>
                  <a:srgbClr val="0000FF"/>
                </a:solidFill>
              </a:rPr>
              <a:t> </a:t>
            </a:r>
            <a:endParaRPr lang="ko-KR" altLang="en-US" sz="1000" dirty="0">
              <a:solidFill>
                <a:srgbClr val="0000FF"/>
              </a:solidFill>
            </a:endParaRPr>
          </a:p>
        </p:txBody>
      </p:sp>
      <p:grpSp>
        <p:nvGrpSpPr>
          <p:cNvPr id="34" name="그룹 57"/>
          <p:cNvGrpSpPr/>
          <p:nvPr/>
        </p:nvGrpSpPr>
        <p:grpSpPr>
          <a:xfrm>
            <a:off x="2051720" y="5085184"/>
            <a:ext cx="3672409" cy="1484784"/>
            <a:chOff x="755576" y="1312894"/>
            <a:chExt cx="1139713" cy="492306"/>
          </a:xfrm>
          <a:solidFill>
            <a:schemeClr val="bg1"/>
          </a:solidFill>
        </p:grpSpPr>
        <p:sp>
          <p:nvSpPr>
            <p:cNvPr id="35" name="직사각형 34"/>
            <p:cNvSpPr/>
            <p:nvPr/>
          </p:nvSpPr>
          <p:spPr>
            <a:xfrm>
              <a:off x="755576" y="1415458"/>
              <a:ext cx="1139713" cy="389742"/>
            </a:xfrm>
            <a:prstGeom prst="rect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altLang="ko-KR" sz="1200" dirty="0" smtClean="0"/>
                <a:t>@Bean</a:t>
              </a:r>
            </a:p>
            <a:p>
              <a:r>
                <a:rPr lang="en-US" altLang="ko-KR" sz="1200" b="1" dirty="0" smtClean="0">
                  <a:solidFill>
                    <a:srgbClr val="0000FF"/>
                  </a:solidFill>
                </a:rPr>
                <a:t>@Bean  </a:t>
              </a:r>
              <a:r>
                <a:rPr lang="en-US" altLang="ko-KR" sz="1200" b="1" dirty="0" smtClean="0">
                  <a:solidFill>
                    <a:schemeClr val="tx1"/>
                  </a:solidFill>
                </a:rPr>
                <a:t>public </a:t>
              </a:r>
              <a:r>
                <a:rPr lang="en-US" altLang="ko-KR" sz="1200" b="1" dirty="0" err="1" smtClean="0">
                  <a:solidFill>
                    <a:schemeClr val="tx1"/>
                  </a:solidFill>
                </a:rPr>
                <a:t>UserDao</a:t>
              </a:r>
              <a:r>
                <a:rPr lang="en-US" altLang="ko-KR" sz="1200" b="1" dirty="0" smtClean="0">
                  <a:solidFill>
                    <a:schemeClr val="tx1"/>
                  </a:solidFill>
                </a:rPr>
                <a:t> </a:t>
              </a:r>
              <a:r>
                <a:rPr lang="en-US" altLang="ko-KR" sz="1200" b="1" dirty="0" err="1" smtClean="0">
                  <a:solidFill>
                    <a:schemeClr val="tx1"/>
                  </a:solidFill>
                </a:rPr>
                <a:t>userDao</a:t>
              </a:r>
              <a:r>
                <a:rPr lang="en-US" altLang="ko-KR" sz="1200" b="1" dirty="0" smtClean="0">
                  <a:solidFill>
                    <a:schemeClr val="tx1"/>
                  </a:solidFill>
                </a:rPr>
                <a:t>(){ </a:t>
              </a:r>
            </a:p>
            <a:p>
              <a:r>
                <a:rPr lang="en-US" altLang="ko-KR" sz="1050" dirty="0" smtClean="0">
                  <a:solidFill>
                    <a:schemeClr val="tx1"/>
                  </a:solidFill>
                </a:rPr>
                <a:t>    </a:t>
              </a:r>
              <a:r>
                <a:rPr lang="en-US" altLang="ko-KR" sz="1050" dirty="0" err="1" smtClean="0">
                  <a:solidFill>
                    <a:schemeClr val="tx1"/>
                  </a:solidFill>
                </a:rPr>
                <a:t>UserDao</a:t>
              </a:r>
              <a:r>
                <a:rPr lang="en-US" altLang="ko-KR" sz="1050" dirty="0" smtClean="0">
                  <a:solidFill>
                    <a:schemeClr val="tx1"/>
                  </a:solidFill>
                </a:rPr>
                <a:t> </a:t>
              </a:r>
              <a:r>
                <a:rPr lang="en-US" altLang="ko-KR" sz="1050" dirty="0" err="1" smtClean="0">
                  <a:solidFill>
                    <a:schemeClr val="tx1"/>
                  </a:solidFill>
                </a:rPr>
                <a:t>userDao</a:t>
              </a:r>
              <a:r>
                <a:rPr lang="en-US" altLang="ko-KR" sz="1050" dirty="0" smtClean="0">
                  <a:solidFill>
                    <a:schemeClr val="tx1"/>
                  </a:solidFill>
                </a:rPr>
                <a:t> = </a:t>
              </a:r>
              <a:r>
                <a:rPr lang="en-US" altLang="ko-KR" sz="1050" b="1" dirty="0" smtClean="0">
                  <a:solidFill>
                    <a:schemeClr val="tx1"/>
                  </a:solidFill>
                </a:rPr>
                <a:t>new </a:t>
              </a:r>
              <a:r>
                <a:rPr lang="en-US" altLang="ko-KR" sz="1050" b="1" dirty="0" err="1" smtClean="0">
                  <a:solidFill>
                    <a:schemeClr val="tx1"/>
                  </a:solidFill>
                </a:rPr>
                <a:t>UserDao</a:t>
              </a:r>
              <a:r>
                <a:rPr lang="en-US" altLang="ko-KR" sz="1050" b="1" dirty="0" smtClean="0">
                  <a:solidFill>
                    <a:schemeClr val="tx1"/>
                  </a:solidFill>
                </a:rPr>
                <a:t>();</a:t>
              </a:r>
            </a:p>
            <a:p>
              <a:r>
                <a:rPr lang="en-US" altLang="ko-KR" sz="1050" dirty="0" smtClean="0">
                  <a:solidFill>
                    <a:schemeClr val="tx1"/>
                  </a:solidFill>
                </a:rPr>
                <a:t>    </a:t>
              </a:r>
              <a:r>
                <a:rPr lang="en-US" altLang="ko-KR" sz="1050" dirty="0" err="1" smtClean="0">
                  <a:solidFill>
                    <a:schemeClr val="tx1"/>
                  </a:solidFill>
                </a:rPr>
                <a:t>userDao.setConnectionMaker</a:t>
              </a:r>
              <a:r>
                <a:rPr lang="en-US" altLang="ko-KR" sz="1050" dirty="0" smtClean="0">
                  <a:solidFill>
                    <a:schemeClr val="tx1"/>
                  </a:solidFill>
                </a:rPr>
                <a:t>(</a:t>
              </a:r>
              <a:r>
                <a:rPr lang="en-US" altLang="ko-KR" sz="1050" dirty="0" err="1" smtClean="0">
                  <a:solidFill>
                    <a:schemeClr val="tx1"/>
                  </a:solidFill>
                </a:rPr>
                <a:t>connectionMaker</a:t>
              </a:r>
              <a:r>
                <a:rPr lang="en-US" altLang="ko-KR" sz="1050" dirty="0" smtClean="0">
                  <a:solidFill>
                    <a:schemeClr val="tx1"/>
                  </a:solidFill>
                </a:rPr>
                <a:t>());</a:t>
              </a:r>
            </a:p>
            <a:p>
              <a:r>
                <a:rPr lang="en-US" altLang="ko-KR" sz="1050" b="1" dirty="0" smtClean="0">
                  <a:solidFill>
                    <a:schemeClr val="tx1"/>
                  </a:solidFill>
                </a:rPr>
                <a:t>    return </a:t>
              </a:r>
              <a:r>
                <a:rPr lang="en-US" altLang="ko-KR" sz="1050" b="1" dirty="0" err="1" smtClean="0">
                  <a:solidFill>
                    <a:schemeClr val="tx1"/>
                  </a:solidFill>
                </a:rPr>
                <a:t>userDao</a:t>
              </a:r>
              <a:r>
                <a:rPr lang="en-US" altLang="ko-KR" sz="1050" b="1" dirty="0" smtClean="0">
                  <a:solidFill>
                    <a:schemeClr val="tx1"/>
                  </a:solidFill>
                </a:rPr>
                <a:t>;  </a:t>
              </a:r>
              <a:r>
                <a:rPr lang="en-US" altLang="ko-KR" sz="1050" dirty="0" smtClean="0">
                  <a:solidFill>
                    <a:schemeClr val="tx1"/>
                  </a:solidFill>
                </a:rPr>
                <a:t>}</a:t>
              </a:r>
            </a:p>
            <a:p>
              <a:r>
                <a:rPr lang="en-US" altLang="ko-KR" sz="1200" b="1" dirty="0" smtClean="0">
                  <a:solidFill>
                    <a:srgbClr val="0000FF"/>
                  </a:solidFill>
                </a:rPr>
                <a:t>@Bean  </a:t>
              </a:r>
              <a:r>
                <a:rPr lang="en-US" altLang="ko-KR" sz="1200" b="1" dirty="0" smtClean="0">
                  <a:solidFill>
                    <a:schemeClr val="tx1"/>
                  </a:solidFill>
                </a:rPr>
                <a:t>public </a:t>
              </a:r>
              <a:r>
                <a:rPr lang="en-US" altLang="ko-KR" sz="1200" b="1" dirty="0" err="1" smtClean="0">
                  <a:solidFill>
                    <a:schemeClr val="tx1"/>
                  </a:solidFill>
                </a:rPr>
                <a:t>ConnectionMaker</a:t>
              </a:r>
              <a:r>
                <a:rPr lang="en-US" altLang="ko-KR" sz="1200" b="1" dirty="0" smtClean="0">
                  <a:solidFill>
                    <a:schemeClr val="tx1"/>
                  </a:solidFill>
                </a:rPr>
                <a:t> </a:t>
              </a:r>
              <a:r>
                <a:rPr lang="en-US" altLang="ko-KR" sz="1200" b="1" dirty="0" err="1" smtClean="0">
                  <a:solidFill>
                    <a:schemeClr val="tx1"/>
                  </a:solidFill>
                </a:rPr>
                <a:t>connectionMaker</a:t>
              </a:r>
              <a:r>
                <a:rPr lang="en-US" altLang="ko-KR" sz="1200" b="1" dirty="0" smtClean="0">
                  <a:solidFill>
                    <a:schemeClr val="tx1"/>
                  </a:solidFill>
                </a:rPr>
                <a:t>(){</a:t>
              </a:r>
            </a:p>
            <a:p>
              <a:r>
                <a:rPr lang="en-US" altLang="ko-KR" sz="1200" b="1" dirty="0" smtClean="0">
                  <a:solidFill>
                    <a:schemeClr val="tx1"/>
                  </a:solidFill>
                </a:rPr>
                <a:t>return new </a:t>
              </a:r>
              <a:r>
                <a:rPr lang="en-US" altLang="ko-KR" sz="1200" b="1" dirty="0" err="1" smtClean="0">
                  <a:solidFill>
                    <a:schemeClr val="tx1"/>
                  </a:solidFill>
                </a:rPr>
                <a:t>DConnectionMaker</a:t>
              </a:r>
              <a:r>
                <a:rPr lang="en-US" altLang="ko-KR" sz="1200" b="1" dirty="0" smtClean="0">
                  <a:solidFill>
                    <a:schemeClr val="tx1"/>
                  </a:solidFill>
                </a:rPr>
                <a:t>();</a:t>
              </a:r>
            </a:p>
            <a:p>
              <a:r>
                <a:rPr lang="en-US" altLang="ko-KR" sz="1200" dirty="0" smtClean="0">
                  <a:solidFill>
                    <a:schemeClr val="tx1"/>
                  </a:solidFill>
                </a:rPr>
                <a:t>}</a:t>
              </a:r>
            </a:p>
            <a:p>
              <a:endParaRPr lang="ko-KR" alt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36" name="직사각형 35"/>
            <p:cNvSpPr/>
            <p:nvPr/>
          </p:nvSpPr>
          <p:spPr>
            <a:xfrm>
              <a:off x="755576" y="1312894"/>
              <a:ext cx="1139713" cy="102564"/>
            </a:xfrm>
            <a:prstGeom prst="rect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1200" b="1" dirty="0" smtClean="0">
                  <a:solidFill>
                    <a:srgbClr val="0000FF"/>
                  </a:solidFill>
                </a:rPr>
                <a:t>@Configuration </a:t>
              </a:r>
              <a:r>
                <a:rPr lang="en-US" altLang="ko-KR" sz="1200" dirty="0" smtClean="0">
                  <a:solidFill>
                    <a:schemeClr val="tx1"/>
                  </a:solidFill>
                </a:rPr>
                <a:t>:</a:t>
              </a:r>
              <a:r>
                <a:rPr lang="en-US" altLang="ko-KR" sz="1200" dirty="0" err="1" smtClean="0">
                  <a:solidFill>
                    <a:schemeClr val="tx1"/>
                  </a:solidFill>
                </a:rPr>
                <a:t>DaoFatory</a:t>
              </a:r>
              <a:endParaRPr lang="ko-KR" altLang="en-US" sz="1200" dirty="0">
                <a:solidFill>
                  <a:schemeClr val="tx1"/>
                </a:solidFill>
              </a:endParaRPr>
            </a:p>
          </p:txBody>
        </p:sp>
      </p:grpSp>
      <p:sp>
        <p:nvSpPr>
          <p:cNvPr id="50" name="위쪽 화살표 49"/>
          <p:cNvSpPr/>
          <p:nvPr/>
        </p:nvSpPr>
        <p:spPr>
          <a:xfrm>
            <a:off x="3851920" y="4725144"/>
            <a:ext cx="648072" cy="216024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err="1" smtClean="0"/>
              <a:t>SpringLogin</a:t>
            </a:r>
            <a:endParaRPr lang="ko-KR" altLang="en-US" dirty="0"/>
          </a:p>
        </p:txBody>
      </p:sp>
      <p:grpSp>
        <p:nvGrpSpPr>
          <p:cNvPr id="4" name="그룹 7"/>
          <p:cNvGrpSpPr/>
          <p:nvPr/>
        </p:nvGrpSpPr>
        <p:grpSpPr>
          <a:xfrm>
            <a:off x="2596872" y="764704"/>
            <a:ext cx="1656184" cy="623562"/>
            <a:chOff x="755576" y="1386638"/>
            <a:chExt cx="1296144" cy="499590"/>
          </a:xfrm>
        </p:grpSpPr>
        <p:sp>
          <p:nvSpPr>
            <p:cNvPr id="5" name="직사각형 4"/>
            <p:cNvSpPr/>
            <p:nvPr/>
          </p:nvSpPr>
          <p:spPr>
            <a:xfrm>
              <a:off x="755576" y="1628800"/>
              <a:ext cx="1296144" cy="257428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ko-KR" alt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6" name="직사각형 5"/>
            <p:cNvSpPr/>
            <p:nvPr/>
          </p:nvSpPr>
          <p:spPr>
            <a:xfrm>
              <a:off x="755576" y="1386638"/>
              <a:ext cx="1296144" cy="232284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1200" b="1" dirty="0" smtClean="0">
                  <a:solidFill>
                    <a:srgbClr val="0000FF"/>
                  </a:solidFill>
                </a:rPr>
                <a:t>interface </a:t>
              </a:r>
              <a:r>
                <a:rPr lang="en-US" altLang="ko-KR" sz="1200" b="1" dirty="0" err="1" smtClean="0">
                  <a:solidFill>
                    <a:schemeClr val="tx1"/>
                  </a:solidFill>
                </a:rPr>
                <a:t>UserService</a:t>
              </a:r>
              <a:endParaRPr lang="ko-KR" altLang="en-US" sz="1200" dirty="0">
                <a:solidFill>
                  <a:schemeClr val="tx1"/>
                </a:solidFill>
              </a:endParaRPr>
            </a:p>
          </p:txBody>
        </p:sp>
      </p:grpSp>
      <p:cxnSp>
        <p:nvCxnSpPr>
          <p:cNvPr id="11" name="직선 연결선 10"/>
          <p:cNvCxnSpPr>
            <a:stCxn id="5" idx="2"/>
            <a:endCxn id="36" idx="0"/>
          </p:cNvCxnSpPr>
          <p:nvPr/>
        </p:nvCxnSpPr>
        <p:spPr>
          <a:xfrm>
            <a:off x="3424964" y="1388266"/>
            <a:ext cx="5002" cy="240534"/>
          </a:xfrm>
          <a:prstGeom prst="line">
            <a:avLst/>
          </a:prstGeom>
          <a:ln w="28575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직선 화살표 연결선 14"/>
          <p:cNvCxnSpPr/>
          <p:nvPr/>
        </p:nvCxnSpPr>
        <p:spPr>
          <a:xfrm>
            <a:off x="1908391" y="3956890"/>
            <a:ext cx="623384" cy="13228"/>
          </a:xfrm>
          <a:prstGeom prst="straightConnector1">
            <a:avLst/>
          </a:prstGeom>
          <a:ln w="19050">
            <a:solidFill>
              <a:schemeClr val="tx1"/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1475656" y="1268760"/>
            <a:ext cx="43794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200" dirty="0" smtClean="0">
                <a:solidFill>
                  <a:srgbClr val="0000FF"/>
                </a:solidFill>
              </a:rPr>
              <a:t>사용</a:t>
            </a:r>
            <a:r>
              <a:rPr lang="en-US" altLang="ko-KR" sz="1200" dirty="0" smtClean="0">
                <a:solidFill>
                  <a:srgbClr val="0000FF"/>
                </a:solidFill>
              </a:rPr>
              <a:t>  </a:t>
            </a:r>
            <a:endParaRPr lang="ko-KR" altLang="en-US" sz="1200" dirty="0">
              <a:solidFill>
                <a:srgbClr val="0000FF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2051720" y="3717032"/>
            <a:ext cx="317716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000" dirty="0" smtClean="0">
                <a:solidFill>
                  <a:srgbClr val="0000FF"/>
                </a:solidFill>
              </a:rPr>
              <a:t>요청</a:t>
            </a:r>
            <a:endParaRPr lang="en-US" altLang="ko-KR" sz="1000" dirty="0" smtClean="0">
              <a:solidFill>
                <a:srgbClr val="0000FF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4487726" y="3535963"/>
            <a:ext cx="32573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000" dirty="0" smtClean="0">
                <a:solidFill>
                  <a:srgbClr val="0000FF"/>
                </a:solidFill>
              </a:rPr>
              <a:t>등록</a:t>
            </a:r>
            <a:r>
              <a:rPr lang="en-US" altLang="ko-KR" sz="1000" dirty="0" smtClean="0">
                <a:solidFill>
                  <a:srgbClr val="0000FF"/>
                </a:solidFill>
              </a:rPr>
              <a:t> </a:t>
            </a:r>
            <a:endParaRPr lang="ko-KR" altLang="en-US" sz="1000" dirty="0">
              <a:solidFill>
                <a:srgbClr val="0000FF"/>
              </a:solidFill>
            </a:endParaRPr>
          </a:p>
        </p:txBody>
      </p:sp>
      <p:cxnSp>
        <p:nvCxnSpPr>
          <p:cNvPr id="20" name="직선 화살표 연결선 19"/>
          <p:cNvCxnSpPr>
            <a:stCxn id="91" idx="1"/>
            <a:endCxn id="297" idx="3"/>
          </p:cNvCxnSpPr>
          <p:nvPr/>
        </p:nvCxnSpPr>
        <p:spPr>
          <a:xfrm flipH="1">
            <a:off x="1923631" y="6276866"/>
            <a:ext cx="704153" cy="0"/>
          </a:xfrm>
          <a:prstGeom prst="straightConnector1">
            <a:avLst/>
          </a:prstGeom>
          <a:ln w="19050">
            <a:solidFill>
              <a:schemeClr val="tx1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5828826" y="4210323"/>
            <a:ext cx="39466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000" dirty="0" smtClean="0">
                <a:solidFill>
                  <a:srgbClr val="0000FF"/>
                </a:solidFill>
              </a:rPr>
              <a:t>생성</a:t>
            </a:r>
            <a:r>
              <a:rPr lang="en-US" altLang="ko-KR" sz="1200" dirty="0" smtClean="0">
                <a:solidFill>
                  <a:srgbClr val="0000FF"/>
                </a:solidFill>
              </a:rPr>
              <a:t> </a:t>
            </a:r>
            <a:endParaRPr lang="ko-KR" altLang="en-US" sz="1200" dirty="0">
              <a:solidFill>
                <a:srgbClr val="0000FF"/>
              </a:solidFill>
            </a:endParaRPr>
          </a:p>
        </p:txBody>
      </p:sp>
      <p:cxnSp>
        <p:nvCxnSpPr>
          <p:cNvPr id="22" name="직선 화살표 연결선 21"/>
          <p:cNvCxnSpPr>
            <a:stCxn id="14" idx="0"/>
            <a:endCxn id="80" idx="2"/>
          </p:cNvCxnSpPr>
          <p:nvPr/>
        </p:nvCxnSpPr>
        <p:spPr>
          <a:xfrm flipV="1">
            <a:off x="1015568" y="2601949"/>
            <a:ext cx="18384" cy="1078030"/>
          </a:xfrm>
          <a:prstGeom prst="straightConnector1">
            <a:avLst/>
          </a:prstGeom>
          <a:ln w="19050">
            <a:solidFill>
              <a:schemeClr val="tx1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5665638" y="3226084"/>
            <a:ext cx="38824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000" dirty="0" smtClean="0">
                <a:solidFill>
                  <a:srgbClr val="0000FF"/>
                </a:solidFill>
              </a:rPr>
              <a:t>생성</a:t>
            </a:r>
            <a:r>
              <a:rPr lang="en-US" altLang="ko-KR" sz="1000" dirty="0" smtClean="0">
                <a:solidFill>
                  <a:srgbClr val="0000FF"/>
                </a:solidFill>
              </a:rPr>
              <a:t> </a:t>
            </a:r>
            <a:endParaRPr lang="ko-KR" altLang="en-US" sz="1000" dirty="0">
              <a:solidFill>
                <a:srgbClr val="0000FF"/>
              </a:solidFill>
            </a:endParaRPr>
          </a:p>
        </p:txBody>
      </p:sp>
      <p:cxnSp>
        <p:nvCxnSpPr>
          <p:cNvPr id="25" name="직선 화살표 연결선 24"/>
          <p:cNvCxnSpPr>
            <a:stCxn id="13" idx="3"/>
            <a:endCxn id="92" idx="0"/>
          </p:cNvCxnSpPr>
          <p:nvPr/>
        </p:nvCxnSpPr>
        <p:spPr>
          <a:xfrm>
            <a:off x="1923631" y="4223589"/>
            <a:ext cx="1612217" cy="1509667"/>
          </a:xfrm>
          <a:prstGeom prst="straightConnector1">
            <a:avLst/>
          </a:prstGeom>
          <a:ln w="19050">
            <a:solidFill>
              <a:schemeClr val="tx1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직선 화살표 연결선 25"/>
          <p:cNvCxnSpPr>
            <a:stCxn id="51" idx="3"/>
            <a:endCxn id="32" idx="1"/>
          </p:cNvCxnSpPr>
          <p:nvPr/>
        </p:nvCxnSpPr>
        <p:spPr>
          <a:xfrm>
            <a:off x="4240121" y="4224367"/>
            <a:ext cx="474879" cy="10895"/>
          </a:xfrm>
          <a:prstGeom prst="straightConnector1">
            <a:avLst/>
          </a:prstGeom>
          <a:ln w="19050">
            <a:solidFill>
              <a:schemeClr val="tx1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>
            <a:off x="4211960" y="4241546"/>
            <a:ext cx="48603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000" dirty="0" smtClean="0">
                <a:solidFill>
                  <a:srgbClr val="0000FF"/>
                </a:solidFill>
              </a:rPr>
              <a:t>생성요청</a:t>
            </a:r>
            <a:endParaRPr lang="ko-KR" altLang="en-US" sz="1000" dirty="0">
              <a:solidFill>
                <a:srgbClr val="0000FF"/>
              </a:solidFill>
            </a:endParaRPr>
          </a:p>
        </p:txBody>
      </p:sp>
      <p:sp>
        <p:nvSpPr>
          <p:cNvPr id="28" name="직사각형 27"/>
          <p:cNvSpPr/>
          <p:nvPr/>
        </p:nvSpPr>
        <p:spPr>
          <a:xfrm>
            <a:off x="6948264" y="2708920"/>
            <a:ext cx="576064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sz="1200" dirty="0" smtClean="0">
                <a:solidFill>
                  <a:srgbClr val="0000FF"/>
                </a:solidFill>
              </a:rPr>
              <a:t>Model</a:t>
            </a:r>
            <a:r>
              <a:rPr lang="ko-KR" altLang="en-US" sz="1200" dirty="0" smtClean="0">
                <a:solidFill>
                  <a:srgbClr val="0000FF"/>
                </a:solidFill>
              </a:rPr>
              <a:t> </a:t>
            </a:r>
          </a:p>
        </p:txBody>
      </p:sp>
      <p:grpSp>
        <p:nvGrpSpPr>
          <p:cNvPr id="75" name="그룹 74"/>
          <p:cNvGrpSpPr/>
          <p:nvPr/>
        </p:nvGrpSpPr>
        <p:grpSpPr>
          <a:xfrm>
            <a:off x="107504" y="3679979"/>
            <a:ext cx="1816127" cy="797294"/>
            <a:chOff x="107504" y="3679979"/>
            <a:chExt cx="1816127" cy="797294"/>
          </a:xfrm>
        </p:grpSpPr>
        <p:grpSp>
          <p:nvGrpSpPr>
            <p:cNvPr id="12" name="그룹 25"/>
            <p:cNvGrpSpPr/>
            <p:nvPr/>
          </p:nvGrpSpPr>
          <p:grpSpPr>
            <a:xfrm>
              <a:off x="107504" y="3679979"/>
              <a:ext cx="1816127" cy="797294"/>
              <a:chOff x="755576" y="1560230"/>
              <a:chExt cx="1296144" cy="638781"/>
            </a:xfrm>
          </p:grpSpPr>
          <p:sp>
            <p:nvSpPr>
              <p:cNvPr id="13" name="직사각형 12"/>
              <p:cNvSpPr/>
              <p:nvPr/>
            </p:nvSpPr>
            <p:spPr>
              <a:xfrm>
                <a:off x="755576" y="1792515"/>
                <a:ext cx="1296144" cy="406496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lang="ko-KR" altLang="en-US" sz="12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4" name="직사각형 13"/>
              <p:cNvSpPr/>
              <p:nvPr/>
            </p:nvSpPr>
            <p:spPr>
              <a:xfrm>
                <a:off x="755576" y="1560230"/>
                <a:ext cx="1296144" cy="232284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altLang="ko-KR" sz="1200" dirty="0" smtClean="0">
                    <a:solidFill>
                      <a:schemeClr val="tx1"/>
                    </a:solidFill>
                  </a:rPr>
                  <a:t>Login_acion.jsp</a:t>
                </a:r>
                <a:endParaRPr lang="ko-KR" altLang="en-US" sz="1200" dirty="0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29" name="직사각형 28"/>
            <p:cNvSpPr/>
            <p:nvPr/>
          </p:nvSpPr>
          <p:spPr>
            <a:xfrm>
              <a:off x="179512" y="4005064"/>
              <a:ext cx="1630831" cy="276999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altLang="ko-KR" sz="1200" dirty="0" smtClean="0"/>
                <a:t>login(</a:t>
              </a:r>
              <a:r>
                <a:rPr lang="en-US" altLang="ko-KR" sz="1200" dirty="0" err="1" smtClean="0"/>
                <a:t>userId</a:t>
              </a:r>
              <a:r>
                <a:rPr lang="en-US" altLang="ko-KR" sz="1200" dirty="0" smtClean="0"/>
                <a:t>, password);</a:t>
              </a:r>
            </a:p>
          </p:txBody>
        </p:sp>
      </p:grpSp>
      <p:sp>
        <p:nvSpPr>
          <p:cNvPr id="30" name="TextBox 29"/>
          <p:cNvSpPr txBox="1"/>
          <p:nvPr/>
        </p:nvSpPr>
        <p:spPr>
          <a:xfrm>
            <a:off x="7164288" y="5949280"/>
            <a:ext cx="43794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200" dirty="0" smtClean="0">
                <a:solidFill>
                  <a:srgbClr val="0000FF"/>
                </a:solidFill>
              </a:rPr>
              <a:t>사용</a:t>
            </a:r>
            <a:r>
              <a:rPr lang="en-US" altLang="ko-KR" sz="1200" dirty="0" smtClean="0">
                <a:solidFill>
                  <a:srgbClr val="0000FF"/>
                </a:solidFill>
              </a:rPr>
              <a:t>  </a:t>
            </a:r>
            <a:endParaRPr lang="ko-KR" altLang="en-US" sz="1200" dirty="0">
              <a:solidFill>
                <a:srgbClr val="0000FF"/>
              </a:solidFill>
            </a:endParaRPr>
          </a:p>
        </p:txBody>
      </p:sp>
      <p:grpSp>
        <p:nvGrpSpPr>
          <p:cNvPr id="31" name="그룹 57"/>
          <p:cNvGrpSpPr/>
          <p:nvPr/>
        </p:nvGrpSpPr>
        <p:grpSpPr>
          <a:xfrm>
            <a:off x="4715000" y="3542014"/>
            <a:ext cx="4105472" cy="1144507"/>
            <a:chOff x="755576" y="1312894"/>
            <a:chExt cx="1174176" cy="436786"/>
          </a:xfrm>
          <a:solidFill>
            <a:schemeClr val="bg1"/>
          </a:solidFill>
        </p:grpSpPr>
        <p:sp>
          <p:nvSpPr>
            <p:cNvPr id="32" name="직사각형 31"/>
            <p:cNvSpPr/>
            <p:nvPr/>
          </p:nvSpPr>
          <p:spPr>
            <a:xfrm>
              <a:off x="755576" y="1405246"/>
              <a:ext cx="1174176" cy="344434"/>
            </a:xfrm>
            <a:prstGeom prst="rect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altLang="ko-KR" sz="1200" dirty="0" smtClean="0">
                  <a:solidFill>
                    <a:schemeClr val="tx1"/>
                  </a:solidFill>
                </a:rPr>
                <a:t>&lt;bean id=</a:t>
              </a:r>
              <a:r>
                <a:rPr lang="en-US" altLang="ko-KR" sz="1200" i="1" dirty="0" smtClean="0">
                  <a:solidFill>
                    <a:schemeClr val="tx1"/>
                  </a:solidFill>
                </a:rPr>
                <a:t>“</a:t>
              </a:r>
              <a:r>
                <a:rPr lang="en-US" altLang="ko-KR" sz="1200" i="1" dirty="0" err="1" smtClean="0">
                  <a:solidFill>
                    <a:schemeClr val="tx1"/>
                  </a:solidFill>
                </a:rPr>
                <a:t>userDAO</a:t>
              </a:r>
              <a:r>
                <a:rPr lang="en-US" altLang="ko-KR" sz="1200" i="1" dirty="0" smtClean="0"/>
                <a:t> </a:t>
              </a:r>
              <a:r>
                <a:rPr lang="en-US" altLang="ko-KR" sz="1200" i="1" dirty="0" smtClean="0">
                  <a:solidFill>
                    <a:schemeClr val="tx1"/>
                  </a:solidFill>
                </a:rPr>
                <a:t>"  class=“</a:t>
              </a:r>
              <a:r>
                <a:rPr lang="en-US" altLang="ko-KR" sz="1200" i="1" dirty="0" err="1" smtClean="0">
                  <a:solidFill>
                    <a:schemeClr val="tx1"/>
                  </a:solidFill>
                </a:rPr>
                <a:t>MySQLUserDAO</a:t>
              </a:r>
              <a:r>
                <a:rPr lang="en-US" altLang="ko-KR" sz="1200" i="1" dirty="0" smtClean="0">
                  <a:solidFill>
                    <a:schemeClr val="tx1"/>
                  </a:solidFill>
                </a:rPr>
                <a:t> " </a:t>
              </a:r>
              <a:endParaRPr lang="ko-KR" altLang="en-US" sz="1200" dirty="0" smtClean="0">
                <a:solidFill>
                  <a:schemeClr val="tx1"/>
                </a:solidFill>
              </a:endParaRPr>
            </a:p>
            <a:p>
              <a:r>
                <a:rPr lang="en-US" altLang="ko-KR" sz="1200" dirty="0" smtClean="0">
                  <a:solidFill>
                    <a:schemeClr val="tx1"/>
                  </a:solidFill>
                </a:rPr>
                <a:t>&lt;bean id=</a:t>
              </a:r>
              <a:r>
                <a:rPr lang="en-US" altLang="ko-KR" sz="1200" i="1" dirty="0" smtClean="0">
                  <a:solidFill>
                    <a:schemeClr val="tx1"/>
                  </a:solidFill>
                </a:rPr>
                <a:t>" </a:t>
              </a:r>
              <a:r>
                <a:rPr lang="en-US" altLang="ko-KR" sz="1200" i="1" dirty="0" err="1" smtClean="0">
                  <a:solidFill>
                    <a:schemeClr val="tx1"/>
                  </a:solidFill>
                </a:rPr>
                <a:t>userService</a:t>
              </a:r>
              <a:r>
                <a:rPr lang="en-US" altLang="ko-KR" sz="1200" i="1" dirty="0" smtClean="0">
                  <a:solidFill>
                    <a:schemeClr val="tx1"/>
                  </a:solidFill>
                </a:rPr>
                <a:t> " class=“</a:t>
              </a:r>
              <a:r>
                <a:rPr lang="en-US" altLang="ko-KR" sz="1200" i="1" dirty="0" err="1" smtClean="0">
                  <a:solidFill>
                    <a:schemeClr val="tx1"/>
                  </a:solidFill>
                </a:rPr>
                <a:t>SpringUserService</a:t>
              </a:r>
              <a:r>
                <a:rPr lang="en-US" altLang="ko-KR" sz="1200" i="1" dirty="0" smtClean="0">
                  <a:solidFill>
                    <a:schemeClr val="tx1"/>
                  </a:solidFill>
                </a:rPr>
                <a:t> "&gt;</a:t>
              </a:r>
            </a:p>
            <a:p>
              <a:r>
                <a:rPr lang="en-US" altLang="ko-KR" sz="1200" dirty="0" smtClean="0">
                  <a:solidFill>
                    <a:schemeClr val="tx1"/>
                  </a:solidFill>
                </a:rPr>
                <a:t>      &lt;property name=</a:t>
              </a:r>
              <a:r>
                <a:rPr lang="en-US" altLang="ko-KR" sz="1200" i="1" dirty="0" smtClean="0">
                  <a:solidFill>
                    <a:schemeClr val="tx1"/>
                  </a:solidFill>
                </a:rPr>
                <a:t>"</a:t>
              </a:r>
              <a:r>
                <a:rPr lang="en-US" altLang="ko-KR" sz="1200" i="1" dirty="0" smtClean="0"/>
                <a:t> </a:t>
              </a:r>
              <a:r>
                <a:rPr lang="en-US" altLang="ko-KR" sz="1200" i="1" dirty="0" err="1" smtClean="0">
                  <a:solidFill>
                    <a:schemeClr val="tx1"/>
                  </a:solidFill>
                </a:rPr>
                <a:t>userDAO</a:t>
              </a:r>
              <a:r>
                <a:rPr lang="en-US" altLang="ko-KR" sz="1200" i="1" dirty="0" smtClean="0">
                  <a:solidFill>
                    <a:schemeClr val="tx1"/>
                  </a:solidFill>
                </a:rPr>
                <a:t>”  ref= </a:t>
              </a:r>
              <a:r>
                <a:rPr lang="en-US" altLang="ko-KR" sz="1200" dirty="0" smtClean="0">
                  <a:solidFill>
                    <a:schemeClr val="tx1"/>
                  </a:solidFill>
                </a:rPr>
                <a:t>local=</a:t>
              </a:r>
              <a:r>
                <a:rPr lang="en-US" altLang="ko-KR" sz="1200" i="1" dirty="0" smtClean="0">
                  <a:solidFill>
                    <a:schemeClr val="tx1"/>
                  </a:solidFill>
                </a:rPr>
                <a:t>"</a:t>
              </a:r>
              <a:r>
                <a:rPr lang="en-US" altLang="ko-KR" sz="1200" i="1" dirty="0" err="1" smtClean="0">
                  <a:solidFill>
                    <a:schemeClr val="tx1"/>
                  </a:solidFill>
                </a:rPr>
                <a:t>userDAO</a:t>
              </a:r>
              <a:r>
                <a:rPr lang="en-US" altLang="ko-KR" sz="1200" i="1" dirty="0" smtClean="0">
                  <a:solidFill>
                    <a:schemeClr val="tx1"/>
                  </a:solidFill>
                </a:rPr>
                <a:t>" /&gt;</a:t>
              </a:r>
            </a:p>
            <a:p>
              <a:r>
                <a:rPr lang="en-US" altLang="ko-KR" sz="1200" dirty="0" smtClean="0">
                  <a:solidFill>
                    <a:schemeClr val="tx1"/>
                  </a:solidFill>
                </a:rPr>
                <a:t>&lt;/bean&gt;</a:t>
              </a:r>
              <a:endParaRPr lang="ko-KR" alt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33" name="직사각형 32"/>
            <p:cNvSpPr/>
            <p:nvPr/>
          </p:nvSpPr>
          <p:spPr>
            <a:xfrm>
              <a:off x="755576" y="1312894"/>
              <a:ext cx="1174176" cy="134496"/>
            </a:xfrm>
            <a:prstGeom prst="rect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1200" dirty="0" smtClean="0">
                  <a:solidFill>
                    <a:schemeClr val="tx1"/>
                  </a:solidFill>
                </a:rPr>
                <a:t>applicationContext.xml</a:t>
              </a:r>
              <a:endParaRPr lang="ko-KR" altLang="en-US" sz="12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34" name="그룹 18"/>
          <p:cNvGrpSpPr/>
          <p:nvPr/>
        </p:nvGrpSpPr>
        <p:grpSpPr>
          <a:xfrm>
            <a:off x="2637878" y="1628800"/>
            <a:ext cx="1584176" cy="1800201"/>
            <a:chOff x="755576" y="1370966"/>
            <a:chExt cx="1296145" cy="1044896"/>
          </a:xfrm>
        </p:grpSpPr>
        <p:sp>
          <p:nvSpPr>
            <p:cNvPr id="35" name="직사각형 34"/>
            <p:cNvSpPr/>
            <p:nvPr/>
          </p:nvSpPr>
          <p:spPr>
            <a:xfrm>
              <a:off x="755576" y="1679230"/>
              <a:ext cx="1296144" cy="736632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altLang="ko-KR" sz="1050" dirty="0" err="1" smtClean="0">
                  <a:solidFill>
                    <a:schemeClr val="tx1"/>
                  </a:solidFill>
                </a:rPr>
                <a:t>setUserDAO</a:t>
              </a:r>
              <a:r>
                <a:rPr lang="en-US" altLang="ko-KR" sz="1050" dirty="0" smtClean="0">
                  <a:solidFill>
                    <a:schemeClr val="tx1"/>
                  </a:solidFill>
                </a:rPr>
                <a:t>()</a:t>
              </a:r>
            </a:p>
            <a:p>
              <a:r>
                <a:rPr lang="en-US" altLang="ko-KR" sz="1050" dirty="0" err="1" smtClean="0">
                  <a:solidFill>
                    <a:schemeClr val="tx1"/>
                  </a:solidFill>
                </a:rPr>
                <a:t>addUser</a:t>
              </a:r>
              <a:r>
                <a:rPr lang="en-US" altLang="ko-KR" sz="1050" dirty="0" smtClean="0">
                  <a:solidFill>
                    <a:schemeClr val="tx1"/>
                  </a:solidFill>
                </a:rPr>
                <a:t>()</a:t>
              </a:r>
            </a:p>
            <a:p>
              <a:r>
                <a:rPr lang="en-US" altLang="ko-KR" sz="1050" dirty="0" err="1" smtClean="0">
                  <a:solidFill>
                    <a:schemeClr val="tx1"/>
                  </a:solidFill>
                </a:rPr>
                <a:t>updateUser</a:t>
              </a:r>
              <a:r>
                <a:rPr lang="en-US" altLang="ko-KR" sz="1050" dirty="0" smtClean="0">
                  <a:solidFill>
                    <a:schemeClr val="tx1"/>
                  </a:solidFill>
                </a:rPr>
                <a:t>()</a:t>
              </a:r>
            </a:p>
            <a:p>
              <a:r>
                <a:rPr lang="en-US" altLang="ko-KR" sz="1200" dirty="0" err="1" smtClean="0">
                  <a:solidFill>
                    <a:schemeClr val="tx1"/>
                  </a:solidFill>
                </a:rPr>
                <a:t>removeUser</a:t>
              </a:r>
              <a:r>
                <a:rPr lang="en-US" altLang="ko-KR" sz="1200" dirty="0" smtClean="0">
                  <a:solidFill>
                    <a:schemeClr val="tx1"/>
                  </a:solidFill>
                </a:rPr>
                <a:t>()</a:t>
              </a:r>
            </a:p>
            <a:p>
              <a:r>
                <a:rPr lang="en-US" altLang="ko-KR" sz="1200" dirty="0" err="1" smtClean="0">
                  <a:solidFill>
                    <a:schemeClr val="tx1"/>
                  </a:solidFill>
                </a:rPr>
                <a:t>findUser</a:t>
              </a:r>
              <a:r>
                <a:rPr lang="en-US" altLang="ko-KR" sz="1200" dirty="0" smtClean="0">
                  <a:solidFill>
                    <a:schemeClr val="tx1"/>
                  </a:solidFill>
                </a:rPr>
                <a:t>()</a:t>
              </a:r>
            </a:p>
            <a:p>
              <a:r>
                <a:rPr lang="en-US" altLang="ko-KR" sz="1200" dirty="0" err="1" smtClean="0">
                  <a:solidFill>
                    <a:schemeClr val="tx1"/>
                  </a:solidFill>
                </a:rPr>
                <a:t>findUserList</a:t>
              </a:r>
              <a:r>
                <a:rPr lang="en-US" altLang="ko-KR" sz="1200" dirty="0" smtClean="0">
                  <a:solidFill>
                    <a:schemeClr val="tx1"/>
                  </a:solidFill>
                </a:rPr>
                <a:t>()</a:t>
              </a:r>
            </a:p>
            <a:p>
              <a:r>
                <a:rPr lang="en-US" altLang="ko-KR" sz="1200" dirty="0" smtClean="0">
                  <a:solidFill>
                    <a:schemeClr val="tx1"/>
                  </a:solidFill>
                </a:rPr>
                <a:t>login()</a:t>
              </a:r>
              <a:endParaRPr lang="ko-KR" alt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36" name="직사각형 35"/>
            <p:cNvSpPr/>
            <p:nvPr/>
          </p:nvSpPr>
          <p:spPr>
            <a:xfrm>
              <a:off x="755576" y="1370966"/>
              <a:ext cx="1296144" cy="192665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1200" dirty="0" err="1" smtClean="0">
                  <a:solidFill>
                    <a:schemeClr val="tx1"/>
                  </a:solidFill>
                </a:rPr>
                <a:t>SpringUserService</a:t>
              </a:r>
              <a:endParaRPr lang="ko-KR" alt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37" name="직사각형 36"/>
            <p:cNvSpPr/>
            <p:nvPr/>
          </p:nvSpPr>
          <p:spPr>
            <a:xfrm>
              <a:off x="755576" y="1567446"/>
              <a:ext cx="1296145" cy="114513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1200" i="1" dirty="0" smtClean="0">
                  <a:solidFill>
                    <a:schemeClr val="tx1"/>
                  </a:solidFill>
                </a:rPr>
                <a:t>logger</a:t>
              </a:r>
              <a:r>
                <a:rPr lang="en-US" altLang="ko-KR" sz="1200" dirty="0" smtClean="0">
                  <a:solidFill>
                    <a:schemeClr val="tx1"/>
                  </a:solidFill>
                </a:rPr>
                <a:t> ,</a:t>
              </a:r>
              <a:r>
                <a:rPr lang="en-US" altLang="ko-KR" sz="1200" dirty="0" smtClean="0"/>
                <a:t> </a:t>
              </a:r>
              <a:r>
                <a:rPr lang="en-US" altLang="ko-KR" sz="1200" dirty="0" err="1" smtClean="0">
                  <a:solidFill>
                    <a:schemeClr val="tx1"/>
                  </a:solidFill>
                </a:rPr>
                <a:t>userDAO</a:t>
              </a:r>
              <a:endParaRPr lang="ko-KR" altLang="en-US" sz="1200" dirty="0">
                <a:solidFill>
                  <a:schemeClr val="tx1"/>
                </a:solidFill>
              </a:endParaRPr>
            </a:p>
          </p:txBody>
        </p:sp>
      </p:grpSp>
      <p:sp>
        <p:nvSpPr>
          <p:cNvPr id="44" name="TextBox 43"/>
          <p:cNvSpPr txBox="1"/>
          <p:nvPr/>
        </p:nvSpPr>
        <p:spPr>
          <a:xfrm>
            <a:off x="8172400" y="5733256"/>
            <a:ext cx="48603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000" dirty="0" smtClean="0">
                <a:solidFill>
                  <a:srgbClr val="0000FF"/>
                </a:solidFill>
              </a:rPr>
              <a:t>생성요청</a:t>
            </a:r>
            <a:endParaRPr lang="ko-KR" altLang="en-US" sz="1000" dirty="0">
              <a:solidFill>
                <a:srgbClr val="0000FF"/>
              </a:solidFill>
            </a:endParaRPr>
          </a:p>
        </p:txBody>
      </p:sp>
      <p:grpSp>
        <p:nvGrpSpPr>
          <p:cNvPr id="50" name="그룹 10"/>
          <p:cNvGrpSpPr/>
          <p:nvPr/>
        </p:nvGrpSpPr>
        <p:grpSpPr>
          <a:xfrm>
            <a:off x="2555776" y="3645024"/>
            <a:ext cx="1684345" cy="864096"/>
            <a:chOff x="755576" y="1312894"/>
            <a:chExt cx="1296144" cy="692304"/>
          </a:xfrm>
          <a:solidFill>
            <a:schemeClr val="bg1"/>
          </a:solidFill>
        </p:grpSpPr>
        <p:sp>
          <p:nvSpPr>
            <p:cNvPr id="51" name="직사각형 50"/>
            <p:cNvSpPr/>
            <p:nvPr/>
          </p:nvSpPr>
          <p:spPr>
            <a:xfrm>
              <a:off x="755576" y="1548916"/>
              <a:ext cx="1296144" cy="456282"/>
            </a:xfrm>
            <a:prstGeom prst="rect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altLang="ko-KR" sz="1200" dirty="0" err="1" smtClean="0">
                  <a:solidFill>
                    <a:schemeClr val="tx1"/>
                  </a:solidFill>
                </a:rPr>
                <a:t>WebApplicationContext</a:t>
              </a:r>
              <a:endParaRPr lang="en-US" altLang="ko-KR" sz="1200" dirty="0" smtClean="0">
                <a:solidFill>
                  <a:schemeClr val="tx1"/>
                </a:solidFill>
              </a:endParaRPr>
            </a:p>
            <a:p>
              <a:r>
                <a:rPr lang="en-US" altLang="ko-KR" sz="1200" dirty="0" err="1" smtClean="0">
                  <a:solidFill>
                    <a:schemeClr val="tx1"/>
                  </a:solidFill>
                </a:rPr>
                <a:t>wac.getBean</a:t>
              </a:r>
              <a:r>
                <a:rPr lang="en-US" altLang="ko-KR" sz="1200" dirty="0" smtClean="0">
                  <a:solidFill>
                    <a:schemeClr val="tx1"/>
                  </a:solidFill>
                </a:rPr>
                <a:t>()</a:t>
              </a:r>
              <a:endParaRPr lang="ko-KR" alt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52" name="직사각형 51"/>
            <p:cNvSpPr/>
            <p:nvPr/>
          </p:nvSpPr>
          <p:spPr>
            <a:xfrm>
              <a:off x="755576" y="1312894"/>
              <a:ext cx="1296144" cy="232284"/>
            </a:xfrm>
            <a:prstGeom prst="rect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1200" dirty="0" err="1" smtClean="0">
                  <a:solidFill>
                    <a:schemeClr val="tx1"/>
                  </a:solidFill>
                </a:rPr>
                <a:t>UserServiceHelper</a:t>
              </a:r>
              <a:endParaRPr lang="ko-KR" altLang="en-US" sz="1200" dirty="0">
                <a:solidFill>
                  <a:schemeClr val="tx1"/>
                </a:solidFill>
              </a:endParaRPr>
            </a:p>
          </p:txBody>
        </p:sp>
      </p:grpSp>
      <p:cxnSp>
        <p:nvCxnSpPr>
          <p:cNvPr id="54" name="직선 화살표 연결선 53"/>
          <p:cNvCxnSpPr>
            <a:stCxn id="52" idx="0"/>
          </p:cNvCxnSpPr>
          <p:nvPr/>
        </p:nvCxnSpPr>
        <p:spPr>
          <a:xfrm flipV="1">
            <a:off x="3397949" y="3429000"/>
            <a:ext cx="8641" cy="216024"/>
          </a:xfrm>
          <a:prstGeom prst="straightConnector1">
            <a:avLst/>
          </a:prstGeom>
          <a:ln w="19050">
            <a:solidFill>
              <a:schemeClr val="tx1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TextBox 55"/>
          <p:cNvSpPr txBox="1"/>
          <p:nvPr/>
        </p:nvSpPr>
        <p:spPr>
          <a:xfrm>
            <a:off x="3419872" y="3429000"/>
            <a:ext cx="35298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000" dirty="0" smtClean="0">
                <a:solidFill>
                  <a:srgbClr val="0000FF"/>
                </a:solidFill>
              </a:rPr>
              <a:t>생성</a:t>
            </a:r>
            <a:endParaRPr lang="ko-KR" altLang="en-US" sz="1000" dirty="0">
              <a:solidFill>
                <a:srgbClr val="0000FF"/>
              </a:solidFill>
            </a:endParaRPr>
          </a:p>
        </p:txBody>
      </p:sp>
      <p:grpSp>
        <p:nvGrpSpPr>
          <p:cNvPr id="57" name="그룹 18"/>
          <p:cNvGrpSpPr/>
          <p:nvPr/>
        </p:nvGrpSpPr>
        <p:grpSpPr>
          <a:xfrm>
            <a:off x="5300326" y="1340768"/>
            <a:ext cx="1584176" cy="1800201"/>
            <a:chOff x="755576" y="1370966"/>
            <a:chExt cx="1296145" cy="1044896"/>
          </a:xfrm>
        </p:grpSpPr>
        <p:sp>
          <p:nvSpPr>
            <p:cNvPr id="58" name="직사각형 57"/>
            <p:cNvSpPr/>
            <p:nvPr/>
          </p:nvSpPr>
          <p:spPr>
            <a:xfrm>
              <a:off x="755576" y="1679230"/>
              <a:ext cx="1296144" cy="736632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altLang="ko-KR" sz="1050" dirty="0" smtClean="0">
                  <a:solidFill>
                    <a:schemeClr val="tx1"/>
                  </a:solidFill>
                </a:rPr>
                <a:t>insert( )</a:t>
              </a:r>
            </a:p>
            <a:p>
              <a:r>
                <a:rPr lang="en-US" altLang="ko-KR" sz="1050" dirty="0" err="1" smtClean="0">
                  <a:solidFill>
                    <a:schemeClr val="tx1"/>
                  </a:solidFill>
                </a:rPr>
                <a:t>updateUser</a:t>
              </a:r>
              <a:r>
                <a:rPr lang="en-US" altLang="ko-KR" sz="1050" dirty="0" smtClean="0">
                  <a:solidFill>
                    <a:schemeClr val="tx1"/>
                  </a:solidFill>
                </a:rPr>
                <a:t>()</a:t>
              </a:r>
            </a:p>
            <a:p>
              <a:r>
                <a:rPr lang="en-US" altLang="ko-KR" sz="1200" dirty="0" smtClean="0">
                  <a:solidFill>
                    <a:schemeClr val="tx1"/>
                  </a:solidFill>
                </a:rPr>
                <a:t>delete()</a:t>
              </a:r>
            </a:p>
            <a:p>
              <a:r>
                <a:rPr lang="en-US" altLang="ko-KR" sz="1200" dirty="0" err="1" smtClean="0">
                  <a:solidFill>
                    <a:schemeClr val="tx1"/>
                  </a:solidFill>
                </a:rPr>
                <a:t>findUser</a:t>
              </a:r>
              <a:r>
                <a:rPr lang="en-US" altLang="ko-KR" sz="1200" dirty="0" smtClean="0">
                  <a:solidFill>
                    <a:schemeClr val="tx1"/>
                  </a:solidFill>
                </a:rPr>
                <a:t>()</a:t>
              </a:r>
            </a:p>
            <a:p>
              <a:r>
                <a:rPr lang="en-US" altLang="ko-KR" sz="1200" dirty="0" err="1" smtClean="0">
                  <a:solidFill>
                    <a:schemeClr val="tx1"/>
                  </a:solidFill>
                </a:rPr>
                <a:t>findUserList</a:t>
              </a:r>
              <a:r>
                <a:rPr lang="en-US" altLang="ko-KR" sz="1200" dirty="0" smtClean="0">
                  <a:solidFill>
                    <a:schemeClr val="tx1"/>
                  </a:solidFill>
                </a:rPr>
                <a:t>()</a:t>
              </a:r>
            </a:p>
            <a:p>
              <a:r>
                <a:rPr lang="en-US" altLang="ko-KR" sz="1200" dirty="0" err="1" smtClean="0">
                  <a:solidFill>
                    <a:schemeClr val="tx1"/>
                  </a:solidFill>
                </a:rPr>
                <a:t>existedUser</a:t>
              </a:r>
              <a:r>
                <a:rPr lang="en-US" altLang="ko-KR" sz="1200" dirty="0" smtClean="0">
                  <a:solidFill>
                    <a:schemeClr val="tx1"/>
                  </a:solidFill>
                </a:rPr>
                <a:t>()</a:t>
              </a:r>
            </a:p>
            <a:p>
              <a:r>
                <a:rPr lang="en-US" altLang="ko-KR" sz="1200" dirty="0" smtClean="0">
                  <a:solidFill>
                    <a:schemeClr val="tx1"/>
                  </a:solidFill>
                </a:rPr>
                <a:t>Close()</a:t>
              </a:r>
              <a:endParaRPr lang="ko-KR" alt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59" name="직사각형 58"/>
            <p:cNvSpPr/>
            <p:nvPr/>
          </p:nvSpPr>
          <p:spPr>
            <a:xfrm>
              <a:off x="755576" y="1370966"/>
              <a:ext cx="1296144" cy="192665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1200" i="1" dirty="0" err="1" smtClean="0">
                  <a:solidFill>
                    <a:schemeClr val="tx1"/>
                  </a:solidFill>
                </a:rPr>
                <a:t>MySQLUserDAO</a:t>
              </a:r>
              <a:endParaRPr lang="ko-KR" alt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60" name="직사각형 59"/>
            <p:cNvSpPr/>
            <p:nvPr/>
          </p:nvSpPr>
          <p:spPr>
            <a:xfrm>
              <a:off x="755576" y="1567446"/>
              <a:ext cx="1296145" cy="114513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1200" u="sng" dirty="0" smtClean="0">
                  <a:solidFill>
                    <a:schemeClr val="tx1"/>
                  </a:solidFill>
                </a:rPr>
                <a:t>Connection  con</a:t>
              </a:r>
              <a:endParaRPr lang="ko-KR" altLang="en-US" sz="12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61" name="그룹 7"/>
          <p:cNvGrpSpPr/>
          <p:nvPr/>
        </p:nvGrpSpPr>
        <p:grpSpPr>
          <a:xfrm>
            <a:off x="5363998" y="476672"/>
            <a:ext cx="1430306" cy="623562"/>
            <a:chOff x="755576" y="1386638"/>
            <a:chExt cx="1296144" cy="499590"/>
          </a:xfrm>
        </p:grpSpPr>
        <p:sp>
          <p:nvSpPr>
            <p:cNvPr id="62" name="직사각형 61"/>
            <p:cNvSpPr/>
            <p:nvPr/>
          </p:nvSpPr>
          <p:spPr>
            <a:xfrm>
              <a:off x="755576" y="1628800"/>
              <a:ext cx="1296144" cy="257428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ko-KR" alt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63" name="직사각형 62"/>
            <p:cNvSpPr/>
            <p:nvPr/>
          </p:nvSpPr>
          <p:spPr>
            <a:xfrm>
              <a:off x="755576" y="1386638"/>
              <a:ext cx="1296144" cy="232284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1200" b="1" dirty="0" smtClean="0">
                  <a:solidFill>
                    <a:srgbClr val="0000FF"/>
                  </a:solidFill>
                </a:rPr>
                <a:t>interface </a:t>
              </a:r>
              <a:r>
                <a:rPr lang="en-US" altLang="ko-KR" sz="1200" b="1" dirty="0" err="1" smtClean="0">
                  <a:solidFill>
                    <a:schemeClr val="tx1"/>
                  </a:solidFill>
                </a:rPr>
                <a:t>UserDAO</a:t>
              </a:r>
              <a:endParaRPr lang="ko-KR" altLang="en-US" sz="1200" dirty="0">
                <a:solidFill>
                  <a:schemeClr val="tx1"/>
                </a:solidFill>
              </a:endParaRPr>
            </a:p>
          </p:txBody>
        </p:sp>
      </p:grpSp>
      <p:cxnSp>
        <p:nvCxnSpPr>
          <p:cNvPr id="64" name="직선 연결선 63"/>
          <p:cNvCxnSpPr>
            <a:stCxn id="62" idx="2"/>
            <a:endCxn id="59" idx="0"/>
          </p:cNvCxnSpPr>
          <p:nvPr/>
        </p:nvCxnSpPr>
        <p:spPr>
          <a:xfrm>
            <a:off x="6079151" y="1100234"/>
            <a:ext cx="13263" cy="240534"/>
          </a:xfrm>
          <a:prstGeom prst="line">
            <a:avLst/>
          </a:prstGeom>
          <a:ln w="28575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이등변 삼각형 66"/>
          <p:cNvSpPr/>
          <p:nvPr/>
        </p:nvSpPr>
        <p:spPr>
          <a:xfrm>
            <a:off x="6023334" y="1104286"/>
            <a:ext cx="144016" cy="144016"/>
          </a:xfrm>
          <a:prstGeom prst="triangl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200"/>
          </a:p>
        </p:txBody>
      </p:sp>
      <p:cxnSp>
        <p:nvCxnSpPr>
          <p:cNvPr id="68" name="직선 화살표 연결선 67"/>
          <p:cNvCxnSpPr>
            <a:endCxn id="58" idx="2"/>
          </p:cNvCxnSpPr>
          <p:nvPr/>
        </p:nvCxnSpPr>
        <p:spPr>
          <a:xfrm flipV="1">
            <a:off x="6084168" y="3140969"/>
            <a:ext cx="8246" cy="360039"/>
          </a:xfrm>
          <a:prstGeom prst="straightConnector1">
            <a:avLst/>
          </a:prstGeom>
          <a:ln w="19050">
            <a:solidFill>
              <a:schemeClr val="tx1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7" name="그룹 76"/>
          <p:cNvGrpSpPr/>
          <p:nvPr/>
        </p:nvGrpSpPr>
        <p:grpSpPr>
          <a:xfrm>
            <a:off x="294121" y="1804655"/>
            <a:ext cx="1479662" cy="797294"/>
            <a:chOff x="107504" y="3679979"/>
            <a:chExt cx="1816127" cy="797294"/>
          </a:xfrm>
        </p:grpSpPr>
        <p:grpSp>
          <p:nvGrpSpPr>
            <p:cNvPr id="78" name="그룹 25"/>
            <p:cNvGrpSpPr/>
            <p:nvPr/>
          </p:nvGrpSpPr>
          <p:grpSpPr>
            <a:xfrm>
              <a:off x="107504" y="3679979"/>
              <a:ext cx="1816127" cy="797294"/>
              <a:chOff x="755576" y="1560230"/>
              <a:chExt cx="1296144" cy="638781"/>
            </a:xfrm>
          </p:grpSpPr>
          <p:sp>
            <p:nvSpPr>
              <p:cNvPr id="80" name="직사각형 79"/>
              <p:cNvSpPr/>
              <p:nvPr/>
            </p:nvSpPr>
            <p:spPr>
              <a:xfrm>
                <a:off x="755576" y="1792515"/>
                <a:ext cx="1296144" cy="406496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lang="ko-KR" altLang="en-US" sz="12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81" name="직사각형 80"/>
              <p:cNvSpPr/>
              <p:nvPr/>
            </p:nvSpPr>
            <p:spPr>
              <a:xfrm>
                <a:off x="755576" y="1560230"/>
                <a:ext cx="1296144" cy="232284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altLang="ko-KR" sz="1200" u="sng" dirty="0" smtClean="0">
                    <a:solidFill>
                      <a:schemeClr val="tx1"/>
                    </a:solidFill>
                  </a:rPr>
                  <a:t>user_list.jsp</a:t>
                </a:r>
                <a:endParaRPr lang="ko-KR" altLang="en-US" sz="1200" dirty="0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79" name="직사각형 78"/>
            <p:cNvSpPr/>
            <p:nvPr/>
          </p:nvSpPr>
          <p:spPr>
            <a:xfrm>
              <a:off x="179512" y="4005064"/>
              <a:ext cx="1184940" cy="276999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altLang="ko-KR" sz="1200" dirty="0" err="1" smtClean="0"/>
                <a:t>findUser</a:t>
              </a:r>
              <a:r>
                <a:rPr lang="en-US" altLang="ko-KR" sz="1200" dirty="0" smtClean="0"/>
                <a:t>(</a:t>
              </a:r>
              <a:r>
                <a:rPr lang="en-US" altLang="ko-KR" sz="1200" dirty="0" err="1" smtClean="0"/>
                <a:t>userId</a:t>
              </a:r>
              <a:r>
                <a:rPr lang="en-US" altLang="ko-KR" sz="1200" dirty="0" smtClean="0"/>
                <a:t>);</a:t>
              </a:r>
              <a:endParaRPr lang="ko-KR" altLang="en-US" sz="1200" dirty="0"/>
            </a:p>
          </p:txBody>
        </p:sp>
      </p:grpSp>
      <p:cxnSp>
        <p:nvCxnSpPr>
          <p:cNvPr id="84" name="직선 화살표 연결선 83"/>
          <p:cNvCxnSpPr>
            <a:stCxn id="81" idx="0"/>
            <a:endCxn id="5" idx="1"/>
          </p:cNvCxnSpPr>
          <p:nvPr/>
        </p:nvCxnSpPr>
        <p:spPr>
          <a:xfrm flipV="1">
            <a:off x="1033952" y="1227612"/>
            <a:ext cx="1562920" cy="577043"/>
          </a:xfrm>
          <a:prstGeom prst="straightConnector1">
            <a:avLst/>
          </a:prstGeom>
          <a:ln w="19050">
            <a:solidFill>
              <a:schemeClr val="tx1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7" name="TextBox 86"/>
          <p:cNvSpPr txBox="1"/>
          <p:nvPr/>
        </p:nvSpPr>
        <p:spPr>
          <a:xfrm>
            <a:off x="1742333" y="2864087"/>
            <a:ext cx="43794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200" dirty="0" smtClean="0">
                <a:solidFill>
                  <a:srgbClr val="0000FF"/>
                </a:solidFill>
              </a:rPr>
              <a:t>사용</a:t>
            </a:r>
            <a:r>
              <a:rPr lang="en-US" altLang="ko-KR" sz="1200" dirty="0" smtClean="0">
                <a:solidFill>
                  <a:srgbClr val="0000FF"/>
                </a:solidFill>
              </a:rPr>
              <a:t>  </a:t>
            </a:r>
            <a:endParaRPr lang="ko-KR" altLang="en-US" sz="1200" dirty="0">
              <a:solidFill>
                <a:srgbClr val="0000FF"/>
              </a:solidFill>
            </a:endParaRPr>
          </a:p>
        </p:txBody>
      </p:sp>
      <p:grpSp>
        <p:nvGrpSpPr>
          <p:cNvPr id="88" name="그룹 87"/>
          <p:cNvGrpSpPr/>
          <p:nvPr/>
        </p:nvGrpSpPr>
        <p:grpSpPr>
          <a:xfrm>
            <a:off x="2627784" y="5733256"/>
            <a:ext cx="1816127" cy="797294"/>
            <a:chOff x="107504" y="3679979"/>
            <a:chExt cx="1816127" cy="797294"/>
          </a:xfrm>
        </p:grpSpPr>
        <p:grpSp>
          <p:nvGrpSpPr>
            <p:cNvPr id="89" name="그룹 25"/>
            <p:cNvGrpSpPr/>
            <p:nvPr/>
          </p:nvGrpSpPr>
          <p:grpSpPr>
            <a:xfrm>
              <a:off x="107504" y="3679979"/>
              <a:ext cx="1816127" cy="797294"/>
              <a:chOff x="755576" y="1560230"/>
              <a:chExt cx="1296144" cy="638781"/>
            </a:xfrm>
          </p:grpSpPr>
          <p:sp>
            <p:nvSpPr>
              <p:cNvPr id="91" name="직사각형 90"/>
              <p:cNvSpPr/>
              <p:nvPr/>
            </p:nvSpPr>
            <p:spPr>
              <a:xfrm>
                <a:off x="755576" y="1792515"/>
                <a:ext cx="1296144" cy="406496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lang="ko-KR" altLang="en-US" sz="12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92" name="직사각형 91"/>
              <p:cNvSpPr/>
              <p:nvPr/>
            </p:nvSpPr>
            <p:spPr>
              <a:xfrm>
                <a:off x="755576" y="1560230"/>
                <a:ext cx="1296144" cy="232284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altLang="ko-KR" sz="1200" u="sng" dirty="0" smtClean="0">
                    <a:solidFill>
                      <a:schemeClr val="tx1"/>
                    </a:solidFill>
                  </a:rPr>
                  <a:t>index.jsp</a:t>
                </a:r>
                <a:endParaRPr lang="ko-KR" altLang="en-US" sz="1200" dirty="0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90" name="직사각형 89"/>
            <p:cNvSpPr/>
            <p:nvPr/>
          </p:nvSpPr>
          <p:spPr>
            <a:xfrm>
              <a:off x="179512" y="4005064"/>
              <a:ext cx="1630831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altLang="ko-KR" sz="1200" dirty="0" smtClean="0"/>
                <a:t>login(</a:t>
              </a:r>
              <a:r>
                <a:rPr lang="en-US" altLang="ko-KR" sz="1200" dirty="0" err="1" smtClean="0"/>
                <a:t>userId</a:t>
              </a:r>
              <a:r>
                <a:rPr lang="en-US" altLang="ko-KR" sz="1200" dirty="0" smtClean="0"/>
                <a:t>, password);</a:t>
              </a:r>
            </a:p>
            <a:p>
              <a:r>
                <a:rPr lang="en-US" altLang="ko-KR" sz="1200" dirty="0" err="1" smtClean="0"/>
                <a:t>findUser</a:t>
              </a:r>
              <a:r>
                <a:rPr lang="en-US" altLang="ko-KR" sz="1200" dirty="0" smtClean="0"/>
                <a:t>(</a:t>
              </a:r>
              <a:r>
                <a:rPr lang="en-US" altLang="ko-KR" sz="1200" dirty="0" err="1" smtClean="0"/>
                <a:t>userId</a:t>
              </a:r>
              <a:r>
                <a:rPr lang="en-US" altLang="ko-KR" sz="1200" dirty="0" smtClean="0"/>
                <a:t>);</a:t>
              </a:r>
              <a:endParaRPr lang="ko-KR" altLang="en-US" sz="1200" dirty="0"/>
            </a:p>
          </p:txBody>
        </p:sp>
      </p:grpSp>
      <p:grpSp>
        <p:nvGrpSpPr>
          <p:cNvPr id="289" name="그룹 288"/>
          <p:cNvGrpSpPr/>
          <p:nvPr/>
        </p:nvGrpSpPr>
        <p:grpSpPr>
          <a:xfrm>
            <a:off x="178417" y="4696793"/>
            <a:ext cx="1657280" cy="604415"/>
            <a:chOff x="107504" y="3679979"/>
            <a:chExt cx="1816127" cy="604415"/>
          </a:xfrm>
        </p:grpSpPr>
        <p:grpSp>
          <p:nvGrpSpPr>
            <p:cNvPr id="290" name="그룹 25"/>
            <p:cNvGrpSpPr/>
            <p:nvPr/>
          </p:nvGrpSpPr>
          <p:grpSpPr>
            <a:xfrm>
              <a:off x="107504" y="3679979"/>
              <a:ext cx="1816127" cy="604415"/>
              <a:chOff x="755576" y="1560230"/>
              <a:chExt cx="1296144" cy="484249"/>
            </a:xfrm>
          </p:grpSpPr>
          <p:sp>
            <p:nvSpPr>
              <p:cNvPr id="292" name="직사각형 291"/>
              <p:cNvSpPr/>
              <p:nvPr/>
            </p:nvSpPr>
            <p:spPr>
              <a:xfrm>
                <a:off x="755576" y="1792515"/>
                <a:ext cx="1296144" cy="251964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lang="ko-KR" altLang="en-US" sz="12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93" name="직사각형 292"/>
              <p:cNvSpPr/>
              <p:nvPr/>
            </p:nvSpPr>
            <p:spPr>
              <a:xfrm>
                <a:off x="755576" y="1560230"/>
                <a:ext cx="1296144" cy="232284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altLang="ko-KR" sz="1200" u="sng" dirty="0" smtClean="0">
                    <a:solidFill>
                      <a:schemeClr val="tx1"/>
                    </a:solidFill>
                  </a:rPr>
                  <a:t>login.jsp</a:t>
                </a:r>
                <a:endParaRPr lang="ko-KR" altLang="en-US" sz="1200" dirty="0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291" name="직사각형 290"/>
            <p:cNvSpPr/>
            <p:nvPr/>
          </p:nvSpPr>
          <p:spPr>
            <a:xfrm>
              <a:off x="179512" y="4005064"/>
              <a:ext cx="184731" cy="276999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endParaRPr lang="ko-KR" altLang="en-US" sz="1200" dirty="0"/>
            </a:p>
          </p:txBody>
        </p:sp>
      </p:grpSp>
      <p:grpSp>
        <p:nvGrpSpPr>
          <p:cNvPr id="294" name="그룹 293"/>
          <p:cNvGrpSpPr/>
          <p:nvPr/>
        </p:nvGrpSpPr>
        <p:grpSpPr>
          <a:xfrm>
            <a:off x="107504" y="5733256"/>
            <a:ext cx="1816127" cy="797294"/>
            <a:chOff x="107504" y="3679979"/>
            <a:chExt cx="1816127" cy="797294"/>
          </a:xfrm>
        </p:grpSpPr>
        <p:grpSp>
          <p:nvGrpSpPr>
            <p:cNvPr id="295" name="그룹 25"/>
            <p:cNvGrpSpPr/>
            <p:nvPr/>
          </p:nvGrpSpPr>
          <p:grpSpPr>
            <a:xfrm>
              <a:off x="107504" y="3679979"/>
              <a:ext cx="1816127" cy="797294"/>
              <a:chOff x="755576" y="1560230"/>
              <a:chExt cx="1296144" cy="638781"/>
            </a:xfrm>
          </p:grpSpPr>
          <p:sp>
            <p:nvSpPr>
              <p:cNvPr id="297" name="직사각형 296"/>
              <p:cNvSpPr/>
              <p:nvPr/>
            </p:nvSpPr>
            <p:spPr>
              <a:xfrm>
                <a:off x="755576" y="1792515"/>
                <a:ext cx="1296144" cy="406496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lang="ko-KR" altLang="en-US" sz="12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98" name="직사각형 297"/>
              <p:cNvSpPr/>
              <p:nvPr/>
            </p:nvSpPr>
            <p:spPr>
              <a:xfrm>
                <a:off x="755576" y="1560230"/>
                <a:ext cx="1296144" cy="232284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altLang="ko-KR" sz="1200" i="1" u="sng" dirty="0" smtClean="0">
                    <a:solidFill>
                      <a:schemeClr val="tx1"/>
                    </a:solidFill>
                  </a:rPr>
                  <a:t>loginCheck.jsp</a:t>
                </a:r>
                <a:endParaRPr lang="ko-KR" altLang="en-US" sz="1200" dirty="0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296" name="직사각형 295"/>
            <p:cNvSpPr/>
            <p:nvPr/>
          </p:nvSpPr>
          <p:spPr>
            <a:xfrm>
              <a:off x="179512" y="4005064"/>
              <a:ext cx="1630831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altLang="ko-KR" sz="1200" dirty="0" smtClean="0"/>
                <a:t>login(</a:t>
              </a:r>
              <a:r>
                <a:rPr lang="en-US" altLang="ko-KR" sz="1200" dirty="0" err="1" smtClean="0"/>
                <a:t>userId</a:t>
              </a:r>
              <a:r>
                <a:rPr lang="en-US" altLang="ko-KR" sz="1200" dirty="0" smtClean="0"/>
                <a:t>, password);</a:t>
              </a:r>
            </a:p>
            <a:p>
              <a:r>
                <a:rPr lang="en-US" altLang="ko-KR" sz="1200" dirty="0" err="1" smtClean="0"/>
                <a:t>findUser</a:t>
              </a:r>
              <a:r>
                <a:rPr lang="en-US" altLang="ko-KR" sz="1200" dirty="0" smtClean="0"/>
                <a:t>(</a:t>
              </a:r>
              <a:r>
                <a:rPr lang="en-US" altLang="ko-KR" sz="1200" dirty="0" err="1" smtClean="0"/>
                <a:t>userId</a:t>
              </a:r>
              <a:r>
                <a:rPr lang="en-US" altLang="ko-KR" sz="1200" dirty="0" smtClean="0"/>
                <a:t>);</a:t>
              </a:r>
              <a:endParaRPr lang="ko-KR" altLang="en-US" sz="1200" dirty="0"/>
            </a:p>
          </p:txBody>
        </p:sp>
      </p:grpSp>
      <p:cxnSp>
        <p:nvCxnSpPr>
          <p:cNvPr id="301" name="직선 화살표 연결선 300"/>
          <p:cNvCxnSpPr>
            <a:stCxn id="298" idx="0"/>
            <a:endCxn id="292" idx="2"/>
          </p:cNvCxnSpPr>
          <p:nvPr/>
        </p:nvCxnSpPr>
        <p:spPr>
          <a:xfrm flipH="1" flipV="1">
            <a:off x="1007057" y="5301208"/>
            <a:ext cx="8511" cy="432048"/>
          </a:xfrm>
          <a:prstGeom prst="straightConnector1">
            <a:avLst/>
          </a:prstGeom>
          <a:ln w="19050">
            <a:solidFill>
              <a:schemeClr val="tx1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6" name="직선 화살표 연결선 305"/>
          <p:cNvCxnSpPr>
            <a:stCxn id="293" idx="0"/>
            <a:endCxn id="13" idx="2"/>
          </p:cNvCxnSpPr>
          <p:nvPr/>
        </p:nvCxnSpPr>
        <p:spPr>
          <a:xfrm flipV="1">
            <a:off x="1007057" y="4477273"/>
            <a:ext cx="8511" cy="219520"/>
          </a:xfrm>
          <a:prstGeom prst="straightConnector1">
            <a:avLst/>
          </a:prstGeom>
          <a:ln w="19050">
            <a:solidFill>
              <a:schemeClr val="tx1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4" name="TextBox 323"/>
          <p:cNvSpPr txBox="1"/>
          <p:nvPr/>
        </p:nvSpPr>
        <p:spPr>
          <a:xfrm>
            <a:off x="1016204" y="4481716"/>
            <a:ext cx="574196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000" dirty="0" err="1" smtClean="0">
                <a:solidFill>
                  <a:srgbClr val="0000FF"/>
                </a:solidFill>
              </a:rPr>
              <a:t>로그인가입</a:t>
            </a:r>
            <a:r>
              <a:rPr lang="en-US" altLang="ko-KR" sz="1000" dirty="0" smtClean="0">
                <a:solidFill>
                  <a:srgbClr val="0000FF"/>
                </a:solidFill>
              </a:rPr>
              <a:t> </a:t>
            </a:r>
            <a:endParaRPr lang="ko-KR" altLang="en-US" sz="1000" dirty="0">
              <a:solidFill>
                <a:srgbClr val="0000FF"/>
              </a:solidFill>
            </a:endParaRPr>
          </a:p>
        </p:txBody>
      </p:sp>
      <p:cxnSp>
        <p:nvCxnSpPr>
          <p:cNvPr id="325" name="직선 화살표 연결선 324"/>
          <p:cNvCxnSpPr>
            <a:stCxn id="35" idx="3"/>
            <a:endCxn id="62" idx="1"/>
          </p:cNvCxnSpPr>
          <p:nvPr/>
        </p:nvCxnSpPr>
        <p:spPr>
          <a:xfrm flipV="1">
            <a:off x="4222053" y="939580"/>
            <a:ext cx="1141945" cy="1854867"/>
          </a:xfrm>
          <a:prstGeom prst="straightConnector1">
            <a:avLst/>
          </a:prstGeom>
          <a:ln w="19050">
            <a:solidFill>
              <a:schemeClr val="tx1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8" name="TextBox 327"/>
          <p:cNvSpPr txBox="1"/>
          <p:nvPr/>
        </p:nvSpPr>
        <p:spPr>
          <a:xfrm>
            <a:off x="4644008" y="2060848"/>
            <a:ext cx="43794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200" dirty="0" smtClean="0">
                <a:solidFill>
                  <a:srgbClr val="0000FF"/>
                </a:solidFill>
              </a:rPr>
              <a:t>사용</a:t>
            </a:r>
            <a:r>
              <a:rPr lang="en-US" altLang="ko-KR" sz="1200" dirty="0" smtClean="0">
                <a:solidFill>
                  <a:srgbClr val="0000FF"/>
                </a:solidFill>
              </a:rPr>
              <a:t>  </a:t>
            </a:r>
            <a:endParaRPr lang="ko-KR" altLang="en-US" sz="1200" dirty="0">
              <a:solidFill>
                <a:srgbClr val="0000FF"/>
              </a:solidFill>
            </a:endParaRPr>
          </a:p>
        </p:txBody>
      </p:sp>
      <p:sp>
        <p:nvSpPr>
          <p:cNvPr id="10" name="이등변 삼각형 9"/>
          <p:cNvSpPr/>
          <p:nvPr/>
        </p:nvSpPr>
        <p:spPr>
          <a:xfrm flipH="1">
            <a:off x="3368412" y="1381864"/>
            <a:ext cx="109344" cy="126484"/>
          </a:xfrm>
          <a:prstGeom prst="triangle">
            <a:avLst/>
          </a:prstGeom>
          <a:solidFill>
            <a:srgbClr val="FFFFF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200"/>
          </a:p>
        </p:txBody>
      </p:sp>
      <p:cxnSp>
        <p:nvCxnSpPr>
          <p:cNvPr id="335" name="직선 화살표 연결선 334"/>
          <p:cNvCxnSpPr/>
          <p:nvPr/>
        </p:nvCxnSpPr>
        <p:spPr>
          <a:xfrm flipV="1">
            <a:off x="1475656" y="1340768"/>
            <a:ext cx="1080120" cy="2264140"/>
          </a:xfrm>
          <a:prstGeom prst="straightConnector1">
            <a:avLst/>
          </a:prstGeom>
          <a:ln w="19050">
            <a:solidFill>
              <a:schemeClr val="tx1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42" name="그룹 7"/>
          <p:cNvGrpSpPr/>
          <p:nvPr/>
        </p:nvGrpSpPr>
        <p:grpSpPr>
          <a:xfrm>
            <a:off x="7076496" y="1443598"/>
            <a:ext cx="1944216" cy="648071"/>
            <a:chOff x="755576" y="1386639"/>
            <a:chExt cx="1296144" cy="374692"/>
          </a:xfrm>
        </p:grpSpPr>
        <p:sp>
          <p:nvSpPr>
            <p:cNvPr id="343" name="직사각형 342"/>
            <p:cNvSpPr/>
            <p:nvPr/>
          </p:nvSpPr>
          <p:spPr>
            <a:xfrm>
              <a:off x="755576" y="1511536"/>
              <a:ext cx="1296144" cy="249795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altLang="ko-KR" sz="1200" dirty="0" err="1" smtClean="0">
                  <a:solidFill>
                    <a:schemeClr val="tx1"/>
                  </a:solidFill>
                </a:rPr>
                <a:t>ctx</a:t>
              </a:r>
              <a:r>
                <a:rPr lang="en-US" altLang="ko-KR" sz="1200" dirty="0" smtClean="0">
                  <a:solidFill>
                    <a:schemeClr val="tx1"/>
                  </a:solidFill>
                </a:rPr>
                <a:t>=new </a:t>
              </a:r>
              <a:r>
                <a:rPr lang="en-US" altLang="ko-KR" sz="1200" u="sng" dirty="0" err="1" smtClean="0">
                  <a:solidFill>
                    <a:schemeClr val="tx1"/>
                  </a:solidFill>
                </a:rPr>
                <a:t>InitialContext</a:t>
              </a:r>
              <a:r>
                <a:rPr lang="en-US" altLang="ko-KR" sz="1200" u="sng" dirty="0" smtClean="0">
                  <a:solidFill>
                    <a:schemeClr val="tx1"/>
                  </a:solidFill>
                </a:rPr>
                <a:t>()</a:t>
              </a:r>
            </a:p>
            <a:p>
              <a:r>
                <a:rPr lang="en-US" altLang="ko-KR" sz="1200" dirty="0" err="1" smtClean="0">
                  <a:solidFill>
                    <a:schemeClr val="tx1"/>
                  </a:solidFill>
                </a:rPr>
                <a:t>DataSource</a:t>
              </a:r>
              <a:r>
                <a:rPr lang="en-US" altLang="ko-KR" sz="1200" dirty="0" smtClean="0">
                  <a:solidFill>
                    <a:schemeClr val="tx1"/>
                  </a:solidFill>
                </a:rPr>
                <a:t> </a:t>
              </a:r>
              <a:r>
                <a:rPr lang="en-US" altLang="ko-KR" sz="1200" dirty="0" err="1" smtClean="0">
                  <a:solidFill>
                    <a:schemeClr val="tx1"/>
                  </a:solidFill>
                </a:rPr>
                <a:t>ds</a:t>
              </a:r>
              <a:r>
                <a:rPr lang="en-US" altLang="ko-KR" sz="1200" dirty="0" smtClean="0">
                  <a:solidFill>
                    <a:schemeClr val="tx1"/>
                  </a:solidFill>
                </a:rPr>
                <a:t> =</a:t>
              </a:r>
              <a:r>
                <a:rPr lang="en-US" altLang="ko-KR" sz="1200" dirty="0" err="1" smtClean="0">
                  <a:solidFill>
                    <a:schemeClr val="tx1"/>
                  </a:solidFill>
                </a:rPr>
                <a:t>ctx.lookup</a:t>
              </a:r>
              <a:r>
                <a:rPr lang="en-US" altLang="ko-KR" sz="1200" dirty="0" smtClean="0">
                  <a:solidFill>
                    <a:schemeClr val="tx1"/>
                  </a:solidFill>
                </a:rPr>
                <a:t>()</a:t>
              </a:r>
              <a:endParaRPr lang="ko-KR" alt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344" name="직사각형 343"/>
            <p:cNvSpPr/>
            <p:nvPr/>
          </p:nvSpPr>
          <p:spPr>
            <a:xfrm>
              <a:off x="755576" y="1386639"/>
              <a:ext cx="1296144" cy="124898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1200" dirty="0" err="1" smtClean="0">
                  <a:solidFill>
                    <a:schemeClr val="tx1"/>
                  </a:solidFill>
                </a:rPr>
                <a:t>ConnectionManager</a:t>
              </a:r>
              <a:endParaRPr lang="ko-KR" altLang="en-US" sz="1200" dirty="0">
                <a:solidFill>
                  <a:schemeClr val="tx1"/>
                </a:solidFill>
              </a:endParaRPr>
            </a:p>
          </p:txBody>
        </p:sp>
      </p:grpSp>
      <p:cxnSp>
        <p:nvCxnSpPr>
          <p:cNvPr id="351" name="직선 화살표 연결선 350"/>
          <p:cNvCxnSpPr>
            <a:endCxn id="343" idx="1"/>
          </p:cNvCxnSpPr>
          <p:nvPr/>
        </p:nvCxnSpPr>
        <p:spPr>
          <a:xfrm flipV="1">
            <a:off x="6876256" y="1875645"/>
            <a:ext cx="200240" cy="41187"/>
          </a:xfrm>
          <a:prstGeom prst="straightConnector1">
            <a:avLst/>
          </a:prstGeom>
          <a:ln w="19050">
            <a:solidFill>
              <a:schemeClr val="tx1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2" name="TextBox 81"/>
          <p:cNvSpPr txBox="1"/>
          <p:nvPr/>
        </p:nvSpPr>
        <p:spPr>
          <a:xfrm>
            <a:off x="4932040" y="1772816"/>
            <a:ext cx="43794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1200" dirty="0" smtClean="0">
                <a:solidFill>
                  <a:srgbClr val="0000FF"/>
                </a:solidFill>
              </a:rPr>
              <a:t>사용</a:t>
            </a:r>
            <a:r>
              <a:rPr lang="en-US" altLang="ko-KR" sz="1200" dirty="0" smtClean="0">
                <a:solidFill>
                  <a:srgbClr val="0000FF"/>
                </a:solidFill>
              </a:rPr>
              <a:t>  </a:t>
            </a:r>
            <a:endParaRPr lang="ko-KR" altLang="en-US" sz="1200" dirty="0">
              <a:solidFill>
                <a:srgbClr val="0000FF"/>
              </a:solidFill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cademicPresentation2(2)">
  <a:themeElements>
    <a:clrScheme name="Paper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0000"/>
                <a:satMod val="155000"/>
              </a:schemeClr>
            </a:gs>
            <a:gs pos="65000">
              <a:schemeClr val="phClr">
                <a:shade val="85000"/>
                <a:satMod val="155000"/>
              </a:schemeClr>
            </a:gs>
            <a:gs pos="100000">
              <a:schemeClr val="phClr">
                <a:shade val="95000"/>
                <a:satMod val="155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algn="tl" rotWithShape="0">
              <a:srgbClr val="000000">
                <a:alpha val="64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prstMaterial="matte">
            <a:bevelT h="22225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0000"/>
                <a:satMod val="155000"/>
              </a:schemeClr>
            </a:gs>
            <a:gs pos="35000">
              <a:schemeClr val="phClr">
                <a:shade val="75000"/>
                <a:satMod val="155000"/>
              </a:schemeClr>
            </a:gs>
            <a:gs pos="100000">
              <a:schemeClr val="phClr">
                <a:tint val="80000"/>
                <a:satMod val="255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3534D3FD-D06A-455F-9219-F6CA2F50DB6C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AcademicPresentation2(2)</Template>
  <TotalTime>0</TotalTime>
  <Words>1915</Words>
  <Application>Microsoft Office PowerPoint</Application>
  <PresentationFormat>화면 슬라이드 쇼(4:3)</PresentationFormat>
  <Paragraphs>602</Paragraphs>
  <Slides>18</Slides>
  <Notes>1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18</vt:i4>
      </vt:variant>
    </vt:vector>
  </HeadingPairs>
  <TitlesOfParts>
    <vt:vector size="19" baseType="lpstr">
      <vt:lpstr>AcademicPresentation2(2)</vt:lpstr>
      <vt:lpstr>웹 프로그래밍     제13장 java bean</vt:lpstr>
      <vt:lpstr>springbook1</vt:lpstr>
      <vt:lpstr>Springbook1-1</vt:lpstr>
      <vt:lpstr>Springbook2</vt:lpstr>
      <vt:lpstr>Springbook3</vt:lpstr>
      <vt:lpstr>Springbook5</vt:lpstr>
      <vt:lpstr>Springbook7</vt:lpstr>
      <vt:lpstr>Springbook7</vt:lpstr>
      <vt:lpstr>SpringLogin</vt:lpstr>
      <vt:lpstr>SpringLogin</vt:lpstr>
      <vt:lpstr>SpringLogin</vt:lpstr>
      <vt:lpstr>SpringLogin</vt:lpstr>
      <vt:lpstr>SpringLogin2</vt:lpstr>
      <vt:lpstr>JavajiGi Spring Book 장 </vt:lpstr>
      <vt:lpstr>PowerPoint 프레젠테이션</vt:lpstr>
      <vt:lpstr>PowerPoint 프레젠테이션</vt:lpstr>
      <vt:lpstr>PowerPoint 프레젠테이션</vt:lpstr>
      <vt:lpstr>Login.do – loginFormController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2011-02-23T03:33:06Z</dcterms:created>
  <dcterms:modified xsi:type="dcterms:W3CDTF">2013-01-09T02:20:14Z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TC101671251033</vt:lpwstr>
  </property>
</Properties>
</file>