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70" r:id="rId6"/>
    <p:sldId id="275" r:id="rId7"/>
    <p:sldId id="276" r:id="rId8"/>
    <p:sldId id="277" r:id="rId9"/>
    <p:sldId id="279" r:id="rId10"/>
    <p:sldId id="280" r:id="rId11"/>
    <p:sldId id="281" r:id="rId12"/>
    <p:sldId id="283" r:id="rId13"/>
    <p:sldId id="284" r:id="rId14"/>
  </p:sldIdLst>
  <p:sldSz cx="12188825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100" d="100"/>
          <a:sy n="100" d="100"/>
        </p:scale>
        <p:origin x="936" y="42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281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0A85425-0F1F-4C65-805F-C7280B9ECE9F}" type="datetime1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2019-06-15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8ED8CD-4E4C-49AC-BDC6-2963BA49E54F}" type="slidenum">
              <a:rPr lang="en-US" altLang="ko-KR">
                <a:latin typeface="맑은 고딕" panose="020B0503020000020004" pitchFamily="50" charset="-127"/>
                <a:ea typeface="맑은 고딕" panose="020B0503020000020004" pitchFamily="50" charset="-127"/>
              </a:rPr>
              <a:t>‹#›</a:t>
            </a:fld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39DBE7D5-AA2D-4B26-8C69-8B60D39FD5EE}" type="datetime1">
              <a:rPr lang="ko-KR" altLang="en-US" smtClean="0"/>
              <a:pPr/>
              <a:t>2019-06-15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 rtl="0"/>
            <a:r>
              <a:rPr lang="ko-KR" altLang="en-US" noProof="0" dirty="0" smtClean="0"/>
              <a:t>둘째 </a:t>
            </a:r>
            <a:r>
              <a:rPr lang="ko-KR" altLang="en-US" noProof="0" dirty="0"/>
              <a:t>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FB91549-43BF-425A-AF25-75262019208C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en-US" altLang="ko-KR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1145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en-US" altLang="ko-KR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141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유리 벽으로 된 건물로 둘러싸인 파란 하늘과 구름을 아래에서 올려다본 사진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 rtlCol="0">
            <a:normAutofit/>
          </a:bodyPr>
          <a:lstStyle>
            <a:lvl1pPr>
              <a:defRPr sz="48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ko-KR" altLang="en-US" noProof="0" smtClean="0"/>
              <a:t>클릭하여 마스터 부제목 스타일 편집</a:t>
            </a:r>
            <a:endParaRPr lang="ko-KR" altLang="en-US" noProof="0" dirty="0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49A6F746-8703-4647-8FF5-0B5F6E2B8E44}" type="datetime1">
              <a:rPr lang="ko-KR" altLang="en-US" smtClean="0"/>
              <a:t>2019-06-15</a:t>
            </a:fld>
            <a:endParaRPr lang="ko-KR" altLang="en-US" dirty="0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바닥글 추가</a:t>
            </a:r>
            <a:endParaRPr lang="ko-KR" altLang="en-US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3F31473-23EB-4724-8B59-FE6D21D89FA4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48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None/>
              <a:tabLst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6CF1C3-347E-48A1-A413-0E54EF85E9CC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21762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CA67E5-7786-4A39-8BBB-B998ABB7859C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8500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FD538-04D3-489D-9EA4-863FDCB0A746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13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rtlCol="0" anchor="b">
            <a:normAutofit/>
          </a:bodyPr>
          <a:lstStyle>
            <a:lvl1pPr algn="l">
              <a:defRPr sz="4800" b="0" cap="none" baseline="0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rtlCol="0" anchor="t">
            <a:normAutofit/>
          </a:bodyPr>
          <a:lstStyle>
            <a:lvl1pPr marL="0" indent="0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35835DB-2F9E-4973-9B70-0146C5E1E336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pPr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225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 rtlCol="0"/>
          <a:lstStyle>
            <a:lvl1pPr rt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5FBBC7-ED68-4068-A70D-A758831E277F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8970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 rtlCol="0"/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 rtlCol="0"/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8050A3-A301-4E4B-907B-D1D03368E19C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5130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A9CE11-5B7E-4F6F-B54A-FA7B275776BF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1344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166DCA-113E-4294-A856-D05689880336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191031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Autofit/>
          </a:bodyPr>
          <a:lstStyle>
            <a:lvl1pPr algn="l">
              <a:defRPr sz="3600" b="0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 rtlCol="0">
            <a:normAutofit/>
          </a:bodyPr>
          <a:lstStyle>
            <a:lvl1pPr rt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88C58C-791D-42B1-B6ED-957FAD4D7174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22347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그림 개체 틀 2" descr="이미지를 추가할 수 있는 빈 개체 틀입니다. 개체 틀을 클릭하고 추가할 이미지를 선택하세요.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ko-KR" altLang="en-US" noProof="0" smtClean="0"/>
              <a:t>그림을 추가하려면 아이콘을 클릭하십시오</a:t>
            </a:r>
            <a:endParaRPr lang="en-US" altLang="ko-KR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754ABC-37B6-4D82-8560-6AAFA216CD94}" type="datetime1">
              <a:rPr lang="ko-KR" altLang="en-US" noProof="0" smtClean="0"/>
              <a:t>2019-06-15</a:t>
            </a:fld>
            <a:endParaRPr lang="ko-KR" altLang="en-US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3520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ko-KR" altLang="en-US" noProof="0" dirty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 rtl="0"/>
            <a:r>
              <a:rPr lang="ko-KR" altLang="en-US" noProof="0" dirty="0" smtClean="0"/>
              <a:t>둘째 </a:t>
            </a:r>
            <a:r>
              <a:rPr lang="ko-KR" altLang="en-US" noProof="0" dirty="0"/>
              <a:t>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C29F4EAF-099B-49BF-8257-1673BCE9F692}" type="datetime1">
              <a:rPr lang="ko-KR" altLang="en-US" smtClean="0"/>
              <a:pPr/>
              <a:t>2019-06-15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바닥글 추가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3F31473-23EB-4724-8B59-FE6D21D89FA4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92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1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15950" indent="-285750" algn="l" defTabSz="914400" rtl="0" eaLnBrk="1" latinLnBrk="1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996696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380744" indent="-283464" algn="l" defTabSz="914400" rtl="0" eaLnBrk="1" latinLnBrk="1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1764792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148840" indent="-283464" algn="l" defTabSz="914400" rtl="0" eaLnBrk="1" latinLnBrk="1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1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1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1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35738" y="332656"/>
            <a:ext cx="3962400" cy="3247255"/>
          </a:xfrm>
        </p:spPr>
        <p:txBody>
          <a:bodyPr rtlCol="0">
            <a:normAutofit/>
          </a:bodyPr>
          <a:lstStyle/>
          <a:p>
            <a:pPr rtl="0"/>
            <a:r>
              <a:rPr lang="ko-KR" altLang="en-US" sz="4000" dirty="0" smtClean="0"/>
              <a:t>교통사고 통계</a:t>
            </a:r>
            <a:endParaRPr lang="ko-KR" altLang="en-US" sz="4000" dirty="0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>
          <a:xfrm>
            <a:off x="648006" y="4221088"/>
            <a:ext cx="3962400" cy="1224136"/>
          </a:xfrm>
        </p:spPr>
        <p:txBody>
          <a:bodyPr rtlCol="0">
            <a:normAutofit/>
          </a:bodyPr>
          <a:lstStyle/>
          <a:p>
            <a:pPr rtl="0"/>
            <a:r>
              <a:rPr lang="en-US" altLang="ko-KR" dirty="0" smtClean="0"/>
              <a:t>20122160 </a:t>
            </a:r>
            <a:r>
              <a:rPr lang="ko-KR" altLang="en-US" dirty="0" smtClean="0"/>
              <a:t>이규성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86300" y="2276872"/>
            <a:ext cx="1296144" cy="1714872"/>
          </a:xfrm>
        </p:spPr>
        <p:txBody>
          <a:bodyPr>
            <a:noAutofit/>
          </a:bodyPr>
          <a:lstStyle/>
          <a:p>
            <a:r>
              <a:rPr lang="ko-KR" altLang="en-US" sz="9000" dirty="0" smtClean="0"/>
              <a:t>끝</a:t>
            </a:r>
            <a:endParaRPr lang="ko-KR" altLang="en-US" sz="9000" dirty="0"/>
          </a:p>
        </p:txBody>
      </p:sp>
    </p:spTree>
    <p:extLst>
      <p:ext uri="{BB962C8B-B14F-4D97-AF65-F5344CB8AC3E}">
        <p14:creationId xmlns:p14="http://schemas.microsoft.com/office/powerpoint/2010/main" val="73704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2"/>
          <p:cNvSpPr>
            <a:spLocks noGrp="1"/>
          </p:cNvSpPr>
          <p:nvPr>
            <p:ph type="title"/>
          </p:nvPr>
        </p:nvSpPr>
        <p:spPr>
          <a:xfrm>
            <a:off x="477788" y="188640"/>
            <a:ext cx="10971372" cy="1066800"/>
          </a:xfrm>
        </p:spPr>
        <p:txBody>
          <a:bodyPr rtlCol="0"/>
          <a:lstStyle/>
          <a:p>
            <a:pPr rtl="0"/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14" name="내용 개체 틀 13"/>
          <p:cNvSpPr>
            <a:spLocks noGrp="1"/>
          </p:cNvSpPr>
          <p:nvPr>
            <p:ph idx="1"/>
          </p:nvPr>
        </p:nvSpPr>
        <p:spPr>
          <a:xfrm>
            <a:off x="981844" y="1772816"/>
            <a:ext cx="10287000" cy="4190999"/>
          </a:xfrm>
        </p:spPr>
        <p:txBody>
          <a:bodyPr rtlCol="0"/>
          <a:lstStyle/>
          <a:p>
            <a:pPr rtl="0"/>
            <a:r>
              <a:rPr lang="ko-KR" altLang="en-US" dirty="0" smtClean="0"/>
              <a:t>데이터 분석의 목적</a:t>
            </a:r>
            <a:endParaRPr lang="en-US" altLang="ko-KR" dirty="0" smtClean="0"/>
          </a:p>
          <a:p>
            <a:pPr rtl="0"/>
            <a:r>
              <a:rPr lang="ko-KR" altLang="en-US" dirty="0" smtClean="0"/>
              <a:t>데이터 수집</a:t>
            </a:r>
            <a:endParaRPr lang="en-US" altLang="ko-KR" dirty="0" smtClean="0"/>
          </a:p>
          <a:p>
            <a:pPr rtl="0"/>
            <a:r>
              <a:rPr lang="ko-KR" altLang="en-US" dirty="0" smtClean="0"/>
              <a:t>데이터 분석을 위한 전처리</a:t>
            </a:r>
            <a:endParaRPr lang="en-US" altLang="ko-KR" dirty="0" smtClean="0"/>
          </a:p>
          <a:p>
            <a:pPr rtl="0"/>
            <a:r>
              <a:rPr lang="ko-KR" altLang="en-US" dirty="0" smtClean="0"/>
              <a:t>데이터 처리 과정과 분석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2672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pPr rtl="0"/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621804" y="1412776"/>
            <a:ext cx="10287000" cy="4190999"/>
          </a:xfrm>
        </p:spPr>
        <p:txBody>
          <a:bodyPr rtlCol="0"/>
          <a:lstStyle/>
          <a:p>
            <a:r>
              <a:rPr lang="ko-KR" altLang="en-US" sz="1900" dirty="0" smtClean="0"/>
              <a:t>도로교통공단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사고유형별 교통사고</a:t>
            </a:r>
            <a:r>
              <a:rPr lang="en-US" altLang="ko-KR" sz="1900" dirty="0"/>
              <a:t>(2018)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  <a:p>
            <a:r>
              <a:rPr lang="ko-KR" altLang="en-US" sz="1900" dirty="0" smtClean="0"/>
              <a:t>데이터 분석 동기 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 </a:t>
            </a:r>
            <a:r>
              <a:rPr lang="en-US" altLang="ko-KR" sz="1900" dirty="0" smtClean="0"/>
              <a:t>  </a:t>
            </a:r>
          </a:p>
          <a:p>
            <a:pPr marL="0" indent="0">
              <a:buNone/>
            </a:pPr>
            <a:r>
              <a:rPr lang="ko-KR" altLang="en-US" sz="1900" dirty="0" err="1" smtClean="0"/>
              <a:t>사고유형과</a:t>
            </a:r>
            <a:r>
              <a:rPr lang="ko-KR" altLang="en-US" sz="1900" dirty="0" smtClean="0"/>
              <a:t> 자주 일어나는 장소를 분석해 교통사고 예방에 도움이 </a:t>
            </a:r>
            <a:r>
              <a:rPr lang="ko-KR" altLang="en-US" sz="1900" dirty="0" err="1" smtClean="0"/>
              <a:t>될것같아</a:t>
            </a:r>
            <a:r>
              <a:rPr lang="ko-KR" altLang="en-US" sz="1900" dirty="0" smtClean="0"/>
              <a:t> 조사하게 되었습니다</a:t>
            </a:r>
            <a:r>
              <a:rPr lang="en-US" altLang="ko-KR" sz="19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42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pPr rtl="0"/>
            <a:r>
              <a:rPr lang="ko-KR" altLang="en-US" dirty="0" smtClean="0"/>
              <a:t>데이터 수집</a:t>
            </a:r>
            <a:endParaRPr lang="ko-KR" altLang="en-US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6238428" y="1235993"/>
            <a:ext cx="3446240" cy="4190999"/>
          </a:xfrm>
        </p:spPr>
        <p:txBody>
          <a:bodyPr rtlCol="0"/>
          <a:lstStyle/>
          <a:p>
            <a:pPr marL="0" indent="0">
              <a:buNone/>
            </a:pPr>
            <a:r>
              <a:rPr lang="ko-KR" altLang="en-US" sz="1900" dirty="0" smtClean="0"/>
              <a:t>공공데이터포털에서</a:t>
            </a:r>
            <a:endParaRPr lang="en-US" altLang="ko-KR" sz="1900" dirty="0" smtClean="0"/>
          </a:p>
          <a:p>
            <a:pPr marL="0" indent="0">
              <a:buNone/>
            </a:pPr>
            <a:r>
              <a:rPr lang="ko-KR" altLang="en-US" sz="1900" dirty="0" smtClean="0"/>
              <a:t>도로교통공단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시도 </a:t>
            </a:r>
            <a:r>
              <a:rPr lang="ko-KR" altLang="en-US" sz="1900" dirty="0" err="1" smtClean="0"/>
              <a:t>시군구별</a:t>
            </a:r>
            <a:r>
              <a:rPr lang="ko-KR" altLang="en-US" sz="1900" dirty="0" smtClean="0"/>
              <a:t> 교통사고 통계</a:t>
            </a:r>
            <a:r>
              <a:rPr lang="en-US" altLang="ko-KR" sz="1900" dirty="0"/>
              <a:t>(2018</a:t>
            </a:r>
            <a:r>
              <a:rPr lang="en-US" altLang="ko-KR" sz="1900" dirty="0" smtClean="0"/>
              <a:t>)</a:t>
            </a:r>
          </a:p>
          <a:p>
            <a:pPr marL="0" indent="0">
              <a:buNone/>
            </a:pPr>
            <a:r>
              <a:rPr lang="ko-KR" altLang="en-US" sz="1900" dirty="0" smtClean="0"/>
              <a:t>파일을 수집하였습니다</a:t>
            </a:r>
            <a:r>
              <a:rPr lang="en-US" altLang="ko-KR" sz="1900" dirty="0" smtClean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1235993"/>
            <a:ext cx="4983845" cy="521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8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r>
              <a:rPr lang="ko-KR" altLang="en-US" dirty="0"/>
              <a:t>데이터 분석을 위한 전처리</a:t>
            </a:r>
            <a:endParaRPr lang="en-US" altLang="ko-KR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5302324" y="1484784"/>
            <a:ext cx="6480720" cy="496855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US" altLang="ko-KR" sz="2700" dirty="0"/>
              <a:t>csv2&lt;-subset(csv2, select = -</a:t>
            </a:r>
            <a:r>
              <a:rPr lang="ko-KR" altLang="en-US" sz="2700" dirty="0" err="1"/>
              <a:t>시군구</a:t>
            </a:r>
            <a:r>
              <a:rPr lang="en-US" altLang="ko-KR" sz="2700" dirty="0" smtClean="0"/>
              <a:t>)</a:t>
            </a:r>
          </a:p>
          <a:p>
            <a:pPr marL="0" indent="0">
              <a:buNone/>
            </a:pPr>
            <a:r>
              <a:rPr lang="en-US" altLang="ko-KR" sz="2700" dirty="0"/>
              <a:t>csv2&lt;-subset(csv2, select = </a:t>
            </a:r>
            <a:r>
              <a:rPr lang="en-US" altLang="ko-KR" sz="2700" dirty="0" smtClean="0"/>
              <a:t>-</a:t>
            </a:r>
            <a:r>
              <a:rPr lang="ko-KR" altLang="en-US" sz="2700" dirty="0" err="1" smtClean="0"/>
              <a:t>부상신고</a:t>
            </a:r>
            <a:r>
              <a:rPr lang="en-US" altLang="ko-KR" sz="2700" dirty="0" smtClean="0"/>
              <a:t>)</a:t>
            </a:r>
            <a:endParaRPr lang="en-US" altLang="ko-KR" sz="2700" dirty="0"/>
          </a:p>
          <a:p>
            <a:pPr marL="0" indent="0">
              <a:buNone/>
            </a:pPr>
            <a:r>
              <a:rPr lang="ko-KR" altLang="en-US" sz="2700" dirty="0" err="1" smtClean="0"/>
              <a:t>시군구</a:t>
            </a:r>
            <a:r>
              <a:rPr lang="en-US" altLang="ko-KR" sz="2700" dirty="0" smtClean="0"/>
              <a:t>, </a:t>
            </a:r>
            <a:r>
              <a:rPr lang="ko-KR" altLang="en-US" sz="2700" dirty="0" err="1" smtClean="0"/>
              <a:t>부상신고</a:t>
            </a:r>
            <a:r>
              <a:rPr lang="ko-KR" altLang="en-US" sz="2700" dirty="0" smtClean="0"/>
              <a:t> 정보는 필요 없는 정보라고 판단하여 제거하였습니다</a:t>
            </a:r>
            <a:r>
              <a:rPr lang="en-US" altLang="ko-KR" sz="2700" dirty="0" smtClean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2" y="1493937"/>
            <a:ext cx="5132652" cy="428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5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r>
              <a:rPr lang="ko-KR" altLang="en-US" dirty="0"/>
              <a:t>데이터 분석을 위한 전처리</a:t>
            </a:r>
            <a:endParaRPr lang="en-US" altLang="ko-KR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5302324" y="1484784"/>
            <a:ext cx="6480720" cy="496855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US" altLang="ko-KR" sz="2700" dirty="0"/>
              <a:t>csv2&lt;-subset(csv2, select = -</a:t>
            </a:r>
            <a:r>
              <a:rPr lang="ko-KR" altLang="en-US" sz="2700" dirty="0" err="1"/>
              <a:t>시군구</a:t>
            </a:r>
            <a:r>
              <a:rPr lang="en-US" altLang="ko-KR" sz="2700" dirty="0" smtClean="0"/>
              <a:t>)</a:t>
            </a:r>
          </a:p>
          <a:p>
            <a:pPr marL="0" indent="0">
              <a:buNone/>
            </a:pPr>
            <a:r>
              <a:rPr lang="en-US" altLang="ko-KR" sz="2700" dirty="0"/>
              <a:t>csv2&lt;-subset(csv2, select = </a:t>
            </a:r>
            <a:r>
              <a:rPr lang="en-US" altLang="ko-KR" sz="2700" dirty="0" smtClean="0"/>
              <a:t>-</a:t>
            </a:r>
            <a:r>
              <a:rPr lang="ko-KR" altLang="en-US" sz="2700" dirty="0" err="1" smtClean="0"/>
              <a:t>부상신고</a:t>
            </a:r>
            <a:r>
              <a:rPr lang="en-US" altLang="ko-KR" sz="2700" dirty="0" smtClean="0"/>
              <a:t>)</a:t>
            </a:r>
            <a:endParaRPr lang="en-US" altLang="ko-KR" sz="2700" dirty="0"/>
          </a:p>
          <a:p>
            <a:pPr marL="0" indent="0">
              <a:buNone/>
            </a:pPr>
            <a:r>
              <a:rPr lang="ko-KR" altLang="en-US" sz="2700" dirty="0" err="1" smtClean="0"/>
              <a:t>시군구</a:t>
            </a:r>
            <a:r>
              <a:rPr lang="en-US" altLang="ko-KR" sz="2700" dirty="0" smtClean="0"/>
              <a:t>, </a:t>
            </a:r>
            <a:r>
              <a:rPr lang="ko-KR" altLang="en-US" sz="2700" dirty="0" err="1" smtClean="0"/>
              <a:t>부상신고</a:t>
            </a:r>
            <a:r>
              <a:rPr lang="ko-KR" altLang="en-US" sz="2700" dirty="0" smtClean="0"/>
              <a:t> 정보는 필요 없는 정보라고 판단하여 제거하였습니다</a:t>
            </a:r>
            <a:r>
              <a:rPr lang="en-US" altLang="ko-KR" sz="2700" dirty="0" smtClean="0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56" y="1268760"/>
            <a:ext cx="4929048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7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r>
              <a:rPr lang="ko-KR" altLang="en-US" dirty="0"/>
              <a:t>데이터 처리 과정과 분석 </a:t>
            </a:r>
            <a:r>
              <a:rPr lang="en-US" altLang="ko-KR" dirty="0"/>
              <a:t>1</a:t>
            </a:r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7030516" y="1484784"/>
            <a:ext cx="4752528" cy="496855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경기도 지역에서 교통사고 사망자가 가장 </a:t>
            </a:r>
            <a:r>
              <a:rPr lang="ko-KR" altLang="en-US" sz="2400" dirty="0" err="1" smtClean="0"/>
              <a:t>많은것으로</a:t>
            </a:r>
            <a:r>
              <a:rPr lang="ko-KR" altLang="en-US" sz="2400" dirty="0" smtClean="0"/>
              <a:t> 확인되었습니다</a:t>
            </a:r>
            <a:r>
              <a:rPr lang="en-US" altLang="ko-KR" sz="2400" dirty="0" smtClean="0"/>
              <a:t>.</a:t>
            </a: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ggplot(csv2</a:t>
            </a:r>
            <a:r>
              <a:rPr lang="en-US" altLang="ko-KR" sz="2400" dirty="0"/>
              <a:t>, aes(x=</a:t>
            </a:r>
            <a:r>
              <a:rPr lang="ko-KR" altLang="en-US" sz="2400" dirty="0"/>
              <a:t>시도</a:t>
            </a:r>
            <a:r>
              <a:rPr lang="en-US" altLang="ko-KR" sz="2400" dirty="0"/>
              <a:t>,y=</a:t>
            </a:r>
            <a:r>
              <a:rPr lang="ko-KR" altLang="en-US" sz="2400" dirty="0"/>
              <a:t>사망자수</a:t>
            </a:r>
            <a:r>
              <a:rPr lang="en-US" altLang="ko-KR" sz="2400" dirty="0"/>
              <a:t>))+geom_col</a:t>
            </a:r>
            <a:r>
              <a:rPr lang="en-US" altLang="ko-KR" sz="2400" dirty="0" smtClean="0"/>
              <a:t>()</a:t>
            </a:r>
          </a:p>
          <a:p>
            <a:pPr marL="0" indent="0">
              <a:buNone/>
            </a:pPr>
            <a:endParaRPr lang="en-US" altLang="ko-KR" sz="24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1844824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7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r>
              <a:rPr lang="ko-KR" altLang="en-US" dirty="0"/>
              <a:t>데이터 처리 과정과 분석 </a:t>
            </a:r>
            <a:r>
              <a:rPr lang="en-US" altLang="ko-KR" dirty="0" smtClean="0"/>
              <a:t>2</a:t>
            </a:r>
            <a:endParaRPr lang="en-US" altLang="ko-KR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7030516" y="1484784"/>
            <a:ext cx="4752528" cy="496855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사고유형별 발생건수 확인결과  </a:t>
            </a:r>
            <a:r>
              <a:rPr lang="ko-KR" altLang="en-US" sz="2400" dirty="0" err="1" smtClean="0"/>
              <a:t>측면충돌이</a:t>
            </a:r>
            <a:r>
              <a:rPr lang="ko-KR" altLang="en-US" sz="2400" dirty="0" smtClean="0"/>
              <a:t> 가장 </a:t>
            </a:r>
            <a:r>
              <a:rPr lang="ko-KR" altLang="en-US" sz="2400" dirty="0" err="1" smtClean="0"/>
              <a:t>많은것으로</a:t>
            </a:r>
            <a:r>
              <a:rPr lang="ko-KR" altLang="en-US" sz="2400" dirty="0" smtClean="0"/>
              <a:t> 확인되었습니다</a:t>
            </a:r>
            <a:r>
              <a:rPr lang="en-US" altLang="ko-KR" sz="2400" dirty="0" smtClean="0"/>
              <a:t>.</a:t>
            </a:r>
            <a:endParaRPr lang="en-US" altLang="ko-KR" sz="2400" dirty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ggplot(csv2</a:t>
            </a:r>
            <a:r>
              <a:rPr lang="en-US" altLang="ko-KR" sz="2400" dirty="0"/>
              <a:t>, aes(x</a:t>
            </a:r>
            <a:r>
              <a:rPr lang="en-US" altLang="ko-KR" sz="2400" dirty="0" smtClean="0"/>
              <a:t>=</a:t>
            </a:r>
            <a:r>
              <a:rPr lang="ko-KR" altLang="en-US" sz="2400" dirty="0" smtClean="0"/>
              <a:t>사고유형</a:t>
            </a:r>
            <a:r>
              <a:rPr lang="en-US" altLang="ko-KR" sz="2400" dirty="0" smtClean="0"/>
              <a:t>,</a:t>
            </a:r>
            <a:r>
              <a:rPr lang="en-US" altLang="ko-KR" sz="2400" dirty="0"/>
              <a:t>y</a:t>
            </a:r>
            <a:r>
              <a:rPr lang="en-US" altLang="ko-KR" sz="2400" dirty="0" smtClean="0"/>
              <a:t>=</a:t>
            </a:r>
            <a:r>
              <a:rPr lang="ko-KR" altLang="en-US" sz="2400" dirty="0" smtClean="0"/>
              <a:t>발생건수</a:t>
            </a:r>
            <a:r>
              <a:rPr lang="en-US" altLang="ko-KR" sz="2400" dirty="0" smtClean="0"/>
              <a:t>))+</a:t>
            </a:r>
            <a:r>
              <a:rPr lang="en-US" altLang="ko-KR" sz="2400" dirty="0"/>
              <a:t>geom_col</a:t>
            </a:r>
            <a:r>
              <a:rPr lang="en-US" altLang="ko-KR" sz="2400" dirty="0" smtClean="0"/>
              <a:t>()</a:t>
            </a:r>
          </a:p>
          <a:p>
            <a:pPr marL="0" indent="0">
              <a:buNone/>
            </a:pPr>
            <a:endParaRPr lang="en-US" altLang="ko-KR" sz="24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12" y="1916832"/>
            <a:ext cx="5807726" cy="373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02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2"/>
          <p:cNvSpPr>
            <a:spLocks noGrp="1"/>
          </p:cNvSpPr>
          <p:nvPr>
            <p:ph type="title"/>
          </p:nvPr>
        </p:nvSpPr>
        <p:spPr>
          <a:xfrm>
            <a:off x="279618" y="-99392"/>
            <a:ext cx="10971372" cy="1066800"/>
          </a:xfrm>
        </p:spPr>
        <p:txBody>
          <a:bodyPr rtlCol="0"/>
          <a:lstStyle/>
          <a:p>
            <a:r>
              <a:rPr lang="ko-KR" altLang="en-US" dirty="0"/>
              <a:t>데이터 처리 과정과 분석 </a:t>
            </a:r>
            <a:r>
              <a:rPr lang="en-US" altLang="ko-KR" dirty="0" smtClean="0"/>
              <a:t>2</a:t>
            </a:r>
            <a:endParaRPr lang="en-US" altLang="ko-KR" dirty="0"/>
          </a:p>
        </p:txBody>
      </p:sp>
      <p:sp>
        <p:nvSpPr>
          <p:cNvPr id="5" name="내용 개체 틀 13"/>
          <p:cNvSpPr>
            <a:spLocks noGrp="1"/>
          </p:cNvSpPr>
          <p:nvPr>
            <p:ph idx="1"/>
          </p:nvPr>
        </p:nvSpPr>
        <p:spPr>
          <a:xfrm>
            <a:off x="7030516" y="1484784"/>
            <a:ext cx="4752528" cy="496855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err="1" smtClean="0"/>
              <a:t>차대차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사고중에서</a:t>
            </a:r>
            <a:r>
              <a:rPr lang="ko-KR" altLang="en-US" sz="2400" dirty="0" smtClean="0"/>
              <a:t> 측면충돌사고가  가장 사망자수가 많은 것으로 확인되었습니다</a:t>
            </a:r>
            <a:r>
              <a:rPr lang="en-US" altLang="ko-KR" sz="2400" dirty="0" smtClean="0"/>
              <a:t>.</a:t>
            </a: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csv3</a:t>
            </a:r>
            <a:r>
              <a:rPr lang="en-US" altLang="ko-KR" sz="2400" dirty="0"/>
              <a:t>&lt;- subset(csv2,</a:t>
            </a:r>
            <a:r>
              <a:rPr lang="ko-KR" altLang="en-US" sz="2400" dirty="0"/>
              <a:t>사고유형대분류</a:t>
            </a:r>
            <a:r>
              <a:rPr lang="en-US" altLang="ko-KR" sz="2400" dirty="0"/>
              <a:t>=="</a:t>
            </a:r>
            <a:r>
              <a:rPr lang="ko-KR" altLang="en-US" sz="2400" dirty="0" err="1"/>
              <a:t>차대차</a:t>
            </a:r>
            <a:r>
              <a:rPr lang="en-US" altLang="ko-KR" sz="2400" dirty="0" smtClean="0"/>
              <a:t>")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ggplot(csv3, aes(x=</a:t>
            </a:r>
            <a:r>
              <a:rPr lang="ko-KR" altLang="en-US" sz="2400" dirty="0"/>
              <a:t>사고유형</a:t>
            </a:r>
            <a:r>
              <a:rPr lang="en-US" altLang="ko-KR" sz="2400" dirty="0"/>
              <a:t>,y=</a:t>
            </a:r>
            <a:r>
              <a:rPr lang="ko-KR" altLang="en-US" sz="2400" dirty="0"/>
              <a:t>사망자수</a:t>
            </a:r>
            <a:r>
              <a:rPr lang="en-US" altLang="ko-KR" sz="2400" dirty="0"/>
              <a:t>))+geom_col()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18" y="1761455"/>
            <a:ext cx="6390858" cy="44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33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마케팅 16x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66154_TF02801084.potx" id="{B893C259-098E-47F8-8877-587E0721A18C}" vid="{F842517E-B3F6-4577-896B-5E1D47976B3A}"/>
    </a:ext>
  </a:extLst>
</a:theme>
</file>

<file path=ppt/theme/theme2.xml><?xml version="1.0" encoding="utf-8"?>
<a:theme xmlns:a="http://schemas.openxmlformats.org/drawingml/2006/main" name="Office 테마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5CCB2C71-1ED8-4540-B003-293B5E75C7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9B8BCC-BF24-4800-92E1-9F891BBB27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AACE6D-8EB6-447A-8DFD-C2C0C52916AC}">
  <ds:schemaRefs>
    <ds:schemaRef ds:uri="http://schemas.microsoft.com/office/2006/metadata/properties"/>
    <ds:schemaRef ds:uri="a4f35948-e619-41b3-aa29-22878b09cf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40262f94-9f35-4ac3-9a90-690165a166b7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유리 건물 배경의 비즈니스 마케팅 프레젠테이션(와이드스크린)</Template>
  <TotalTime>257</TotalTime>
  <Words>208</Words>
  <Application>Microsoft Office PowerPoint</Application>
  <PresentationFormat>사용자 지정</PresentationFormat>
  <Paragraphs>46</Paragraphs>
  <Slides>10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Corbel</vt:lpstr>
      <vt:lpstr>마케팅 16x9</vt:lpstr>
      <vt:lpstr>교통사고 통계</vt:lpstr>
      <vt:lpstr>목차</vt:lpstr>
      <vt:lpstr>데이터 분석의 목적</vt:lpstr>
      <vt:lpstr>데이터 수집</vt:lpstr>
      <vt:lpstr>데이터 분석을 위한 전처리</vt:lpstr>
      <vt:lpstr>데이터 분석을 위한 전처리</vt:lpstr>
      <vt:lpstr>데이터 처리 과정과 분석 1</vt:lpstr>
      <vt:lpstr>데이터 처리 과정과 분석 2</vt:lpstr>
      <vt:lpstr>데이터 처리 과정과 분석 2</vt:lpstr>
      <vt:lpstr>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캡스톤디자인 중간발표</dc:title>
  <dc:creator>GYUS</dc:creator>
  <cp:lastModifiedBy>GYUS</cp:lastModifiedBy>
  <cp:revision>33</cp:revision>
  <dcterms:created xsi:type="dcterms:W3CDTF">2019-06-09T12:03:27Z</dcterms:created>
  <dcterms:modified xsi:type="dcterms:W3CDTF">2019-06-15T09:04:06Z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