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6" r:id="rId1"/>
  </p:sldMasterIdLst>
  <p:notesMasterIdLst>
    <p:notesMasterId r:id="rId16"/>
  </p:notesMasterIdLst>
  <p:sldIdLst>
    <p:sldId id="257" r:id="rId2"/>
    <p:sldId id="258" r:id="rId3"/>
    <p:sldId id="261" r:id="rId4"/>
    <p:sldId id="263" r:id="rId5"/>
    <p:sldId id="264" r:id="rId6"/>
    <p:sldId id="270" r:id="rId7"/>
    <p:sldId id="271" r:id="rId8"/>
    <p:sldId id="265" r:id="rId9"/>
    <p:sldId id="267" r:id="rId10"/>
    <p:sldId id="266" r:id="rId11"/>
    <p:sldId id="272" r:id="rId12"/>
    <p:sldId id="268" r:id="rId13"/>
    <p:sldId id="273" r:id="rId14"/>
    <p:sldId id="269" r:id="rId15"/>
  </p:sldIdLst>
  <p:sldSz cx="12192000" cy="6858000"/>
  <p:notesSz cx="6858000" cy="9144000"/>
  <p:embeddedFontLst>
    <p:embeddedFont>
      <p:font typeface="맑은 고딕" panose="020B0503020000020004" pitchFamily="50" charset="-127"/>
      <p:regular r:id="rId17"/>
      <p:bold r:id="rId18"/>
    </p:embeddedFont>
    <p:embeddedFont>
      <p:font typeface="나눔스퀘어 ExtraBold" panose="020B0600000101010101" pitchFamily="50" charset="-127"/>
      <p:bold r:id="rId19"/>
    </p:embeddedFont>
    <p:embeddedFont>
      <p:font typeface="Lucida Console" panose="020B0609040504020204" pitchFamily="49" charset="0"/>
      <p:regular r:id="rId20"/>
    </p:embeddedFont>
    <p:embeddedFont>
      <p:font typeface="나눔스퀘어 Bold" panose="020B0600000101010101" pitchFamily="50" charset="-127"/>
      <p:bold r:id="rId21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CECE"/>
    <a:srgbClr val="8DBABD"/>
    <a:srgbClr val="634EEA"/>
    <a:srgbClr val="00002F"/>
    <a:srgbClr val="BDBDFF"/>
    <a:srgbClr val="523B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 varScale="1">
        <p:scale>
          <a:sx n="74" d="100"/>
          <a:sy n="74" d="100"/>
        </p:scale>
        <p:origin x="2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FB36FB-C10C-479A-9DFD-15DEB134881C}" type="datetimeFigureOut">
              <a:rPr lang="ko-KR" altLang="en-US" smtClean="0"/>
              <a:t>2019-06-07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64B5D5-48B7-4F94-AE9E-F3674E4400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5004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3515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5790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이등변 삼각형 1"/>
          <p:cNvSpPr/>
          <p:nvPr userDrawn="1"/>
        </p:nvSpPr>
        <p:spPr>
          <a:xfrm rot="5400000">
            <a:off x="0" y="0"/>
            <a:ext cx="1080000" cy="1080000"/>
          </a:xfrm>
          <a:prstGeom prst="triangle">
            <a:avLst>
              <a:gd name="adj" fmla="val 0"/>
            </a:avLst>
          </a:prstGeom>
          <a:solidFill>
            <a:srgbClr val="00002F"/>
          </a:solidFill>
          <a:ln>
            <a:solidFill>
              <a:srgbClr val="5B3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이등변 삼각형 2"/>
          <p:cNvSpPr/>
          <p:nvPr userDrawn="1"/>
        </p:nvSpPr>
        <p:spPr>
          <a:xfrm rot="16200000">
            <a:off x="11112000" y="5778000"/>
            <a:ext cx="1080000" cy="1080000"/>
          </a:xfrm>
          <a:prstGeom prst="triangle">
            <a:avLst>
              <a:gd name="adj" fmla="val 0"/>
            </a:avLst>
          </a:prstGeom>
          <a:solidFill>
            <a:srgbClr val="00002F"/>
          </a:solidFill>
          <a:ln>
            <a:solidFill>
              <a:srgbClr val="5B3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8692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97711" y="1652824"/>
            <a:ext cx="540564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6000" spc="-300" dirty="0" smtClean="0">
                <a:solidFill>
                  <a:srgbClr val="00002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2015</a:t>
            </a:r>
            <a:r>
              <a:rPr lang="ko-KR" altLang="en-US" sz="6000" spc="-300" dirty="0" smtClean="0">
                <a:solidFill>
                  <a:srgbClr val="00002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년 </a:t>
            </a:r>
            <a:r>
              <a:rPr lang="ko-KR" altLang="en-US" sz="6000" spc="-300" dirty="0" err="1" smtClean="0">
                <a:solidFill>
                  <a:srgbClr val="00002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화재통계</a:t>
            </a:r>
            <a:endParaRPr lang="en-US" altLang="ko-KR" sz="6000" spc="-300" dirty="0" smtClean="0">
              <a:solidFill>
                <a:srgbClr val="00002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sz="6000" spc="-300" dirty="0" smtClean="0">
                <a:solidFill>
                  <a:srgbClr val="00002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데이터 분석</a:t>
            </a:r>
            <a:endParaRPr lang="ko-KR" altLang="en-US" sz="6000" spc="-300" dirty="0">
              <a:solidFill>
                <a:srgbClr val="00002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4191411" y="3591816"/>
            <a:ext cx="3818246" cy="391195"/>
          </a:xfrm>
          <a:prstGeom prst="rect">
            <a:avLst/>
          </a:prstGeom>
          <a:solidFill>
            <a:srgbClr val="8DBABD"/>
          </a:solidFill>
          <a:ln>
            <a:solidFill>
              <a:srgbClr val="8DBA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20142460 </a:t>
            </a:r>
            <a:r>
              <a:rPr lang="ko-KR" altLang="en-US" dirty="0" smtClean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이동민</a:t>
            </a:r>
            <a:endParaRPr lang="en-US" altLang="ko-KR" dirty="0" smtClean="0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828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직선 연결선 13"/>
          <p:cNvCxnSpPr/>
          <p:nvPr/>
        </p:nvCxnSpPr>
        <p:spPr>
          <a:xfrm>
            <a:off x="10430892" y="144941"/>
            <a:ext cx="360000" cy="0"/>
          </a:xfrm>
          <a:prstGeom prst="line">
            <a:avLst/>
          </a:prstGeom>
          <a:ln w="44450" cap="rnd">
            <a:solidFill>
              <a:srgbClr val="D0CECE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10858459" y="144941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11286026" y="144941"/>
            <a:ext cx="360000" cy="0"/>
          </a:xfrm>
          <a:prstGeom prst="line">
            <a:avLst/>
          </a:prstGeom>
          <a:ln w="44450" cap="rnd">
            <a:solidFill>
              <a:srgbClr val="8DBABD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11713592" y="144941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9610"/>
            <a:ext cx="12192000" cy="353878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71260" y="1474943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dirty="0" smtClean="0"/>
              <a:t>단독주택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3480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5750392" y="1168981"/>
            <a:ext cx="6912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dirty="0" smtClean="0"/>
              <a:t>야외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7030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3332743" y="2615649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dirty="0" smtClean="0"/>
              <a:t>공동주택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3161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4982098" y="2867153"/>
            <a:ext cx="6912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dirty="0" smtClean="0"/>
              <a:t>산불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2958</a:t>
            </a:r>
          </a:p>
        </p:txBody>
      </p:sp>
    </p:spTree>
    <p:extLst>
      <p:ext uri="{BB962C8B-B14F-4D97-AF65-F5344CB8AC3E}">
        <p14:creationId xmlns:p14="http://schemas.microsoft.com/office/powerpoint/2010/main" val="153128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640" y="133719"/>
            <a:ext cx="4276966" cy="2463074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3528" y="133719"/>
            <a:ext cx="4102094" cy="2375541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9649" y="3518446"/>
            <a:ext cx="3965973" cy="2349987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021" y="3518446"/>
            <a:ext cx="4251585" cy="2538260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3598128" y="2665535"/>
            <a:ext cx="42049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대분류</a:t>
            </a:r>
            <a:r>
              <a:rPr lang="ko-KR" altLang="en-US" dirty="0" smtClean="0"/>
              <a:t> 단독 주택의 소분류 단독주택이</a:t>
            </a:r>
            <a:endParaRPr lang="en-US" altLang="ko-KR" dirty="0" smtClean="0"/>
          </a:p>
          <a:p>
            <a:r>
              <a:rPr lang="ko-KR" altLang="en-US" dirty="0" smtClean="0"/>
              <a:t> </a:t>
            </a:r>
            <a:r>
              <a:rPr lang="en-US" altLang="ko-KR" dirty="0" smtClean="0"/>
              <a:t>2416</a:t>
            </a:r>
            <a:r>
              <a:rPr lang="ko-KR" altLang="en-US" dirty="0" smtClean="0"/>
              <a:t>으로 발생건수가 가장 높음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7846429" y="2634524"/>
            <a:ext cx="3892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대분류</a:t>
            </a:r>
            <a:r>
              <a:rPr lang="ko-KR" altLang="en-US" dirty="0" smtClean="0"/>
              <a:t> 공동주택의 소분류 아파트가</a:t>
            </a:r>
            <a:endParaRPr lang="en-US" altLang="ko-KR" dirty="0" smtClean="0"/>
          </a:p>
          <a:p>
            <a:r>
              <a:rPr lang="ko-KR" altLang="en-US" dirty="0" smtClean="0"/>
              <a:t> </a:t>
            </a:r>
            <a:r>
              <a:rPr lang="en-US" altLang="ko-KR" dirty="0" smtClean="0"/>
              <a:t>1907</a:t>
            </a:r>
            <a:r>
              <a:rPr lang="ko-KR" altLang="en-US" dirty="0" smtClean="0"/>
              <a:t>으로 발생건수가 가장 높음</a:t>
            </a:r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3750023" y="6001093"/>
            <a:ext cx="35573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대분류</a:t>
            </a:r>
            <a:r>
              <a:rPr lang="ko-KR" altLang="en-US" dirty="0" smtClean="0"/>
              <a:t> 산불의 소분류 소계가</a:t>
            </a:r>
            <a:endParaRPr lang="en-US" altLang="ko-KR" dirty="0" smtClean="0"/>
          </a:p>
          <a:p>
            <a:r>
              <a:rPr lang="ko-KR" altLang="en-US" dirty="0" smtClean="0"/>
              <a:t> </a:t>
            </a:r>
            <a:r>
              <a:rPr lang="en-US" altLang="ko-KR" dirty="0" smtClean="0"/>
              <a:t>1479</a:t>
            </a:r>
            <a:r>
              <a:rPr lang="ko-KR" altLang="en-US" dirty="0" smtClean="0"/>
              <a:t>으로 발생건수가 가장 높음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7961845" y="6028060"/>
            <a:ext cx="36615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대분류</a:t>
            </a:r>
            <a:r>
              <a:rPr lang="ko-KR" altLang="en-US" dirty="0" smtClean="0"/>
              <a:t> 야외의 소분류 </a:t>
            </a:r>
            <a:r>
              <a:rPr lang="ko-KR" altLang="en-US" dirty="0" err="1" smtClean="0"/>
              <a:t>기타야외가</a:t>
            </a:r>
            <a:endParaRPr lang="en-US" altLang="ko-KR" dirty="0" smtClean="0"/>
          </a:p>
          <a:p>
            <a:r>
              <a:rPr lang="ko-KR" altLang="en-US" dirty="0" smtClean="0"/>
              <a:t> </a:t>
            </a:r>
            <a:r>
              <a:rPr lang="en-US" altLang="ko-KR" dirty="0" smtClean="0"/>
              <a:t>1907</a:t>
            </a:r>
            <a:r>
              <a:rPr lang="ko-KR" altLang="en-US" dirty="0" smtClean="0"/>
              <a:t>으로 발생건수가 가장 높음</a:t>
            </a:r>
            <a:endParaRPr lang="ko-KR" altLang="en-US" dirty="0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7" y="2634524"/>
            <a:ext cx="3054271" cy="159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19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직선 연결선 13"/>
          <p:cNvCxnSpPr/>
          <p:nvPr/>
        </p:nvCxnSpPr>
        <p:spPr>
          <a:xfrm>
            <a:off x="10430892" y="144941"/>
            <a:ext cx="360000" cy="0"/>
          </a:xfrm>
          <a:prstGeom prst="line">
            <a:avLst/>
          </a:prstGeom>
          <a:ln w="44450" cap="rnd">
            <a:solidFill>
              <a:srgbClr val="D0CECE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10858459" y="144941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11286026" y="144941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11713592" y="144941"/>
            <a:ext cx="360000" cy="0"/>
          </a:xfrm>
          <a:prstGeom prst="line">
            <a:avLst/>
          </a:prstGeom>
          <a:ln w="44450" cap="rnd">
            <a:solidFill>
              <a:srgbClr val="8DBABD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583" y="1119726"/>
            <a:ext cx="5973009" cy="3820058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1188824" y="5729902"/>
            <a:ext cx="9669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/>
              <a:t>실화 부주의로 인한 소분류의 데이터 분석 중 단독주택이 화재발생 건수</a:t>
            </a:r>
            <a:r>
              <a:rPr lang="en-US" altLang="ko-KR" dirty="0" smtClean="0"/>
              <a:t>2416</a:t>
            </a:r>
            <a:r>
              <a:rPr lang="ko-KR" altLang="en-US" dirty="0" smtClean="0"/>
              <a:t>으로 가장 높음</a:t>
            </a:r>
            <a:r>
              <a:rPr lang="en-US" altLang="ko-KR" dirty="0" smtClean="0"/>
              <a:t>.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82" y="638646"/>
            <a:ext cx="5010849" cy="478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00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직선 연결선 13"/>
          <p:cNvCxnSpPr/>
          <p:nvPr/>
        </p:nvCxnSpPr>
        <p:spPr>
          <a:xfrm>
            <a:off x="10430892" y="144941"/>
            <a:ext cx="360000" cy="0"/>
          </a:xfrm>
          <a:prstGeom prst="line">
            <a:avLst/>
          </a:prstGeom>
          <a:ln w="44450" cap="rnd">
            <a:solidFill>
              <a:srgbClr val="D0CECE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10858459" y="144941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11286026" y="144941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11713592" y="144941"/>
            <a:ext cx="360000" cy="0"/>
          </a:xfrm>
          <a:prstGeom prst="line">
            <a:avLst/>
          </a:prstGeom>
          <a:ln w="44450" cap="rnd">
            <a:solidFill>
              <a:srgbClr val="8DBABD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직사각형 4"/>
          <p:cNvSpPr/>
          <p:nvPr/>
        </p:nvSpPr>
        <p:spPr>
          <a:xfrm>
            <a:off x="311656" y="1814778"/>
            <a:ext cx="11761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3000" dirty="0" smtClean="0"/>
              <a:t>화재의 종류를 분석한 결과 실화부주의로 인해 발생한 화재발생이 가장 많았고 </a:t>
            </a:r>
            <a:endParaRPr lang="en-US" altLang="ko-KR" sz="3000" dirty="0" smtClean="0"/>
          </a:p>
          <a:p>
            <a:r>
              <a:rPr lang="ko-KR" altLang="en-US" sz="3000" dirty="0" err="1" smtClean="0"/>
              <a:t>대분류의</a:t>
            </a:r>
            <a:r>
              <a:rPr lang="ko-KR" altLang="en-US" sz="3000" dirty="0" smtClean="0"/>
              <a:t> 데이터 분석은 야외에서 발생한 화재가 가장 많았으며 </a:t>
            </a:r>
            <a:endParaRPr lang="en-US" altLang="ko-KR" sz="3000" dirty="0" smtClean="0"/>
          </a:p>
          <a:p>
            <a:r>
              <a:rPr lang="ko-KR" altLang="en-US" sz="3000" dirty="0" smtClean="0"/>
              <a:t>소분류의 데이터 분석은 단독주택에서 발생한 화재가 가장 많았다</a:t>
            </a:r>
            <a:r>
              <a:rPr lang="en-US" altLang="ko-KR" sz="3000" dirty="0" smtClean="0"/>
              <a:t>.</a:t>
            </a:r>
            <a:endParaRPr lang="ko-KR" altLang="en-US" sz="3000" dirty="0"/>
          </a:p>
        </p:txBody>
      </p:sp>
    </p:spTree>
    <p:extLst>
      <p:ext uri="{BB962C8B-B14F-4D97-AF65-F5344CB8AC3E}">
        <p14:creationId xmlns:p14="http://schemas.microsoft.com/office/powerpoint/2010/main" val="128617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68376" y="2447473"/>
            <a:ext cx="44552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7200" spc="-300" dirty="0" smtClean="0">
                <a:solidFill>
                  <a:srgbClr val="00002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Thank you</a:t>
            </a:r>
            <a:endParaRPr lang="ko-KR" altLang="en-US" sz="7200" spc="-300" dirty="0">
              <a:solidFill>
                <a:srgbClr val="00002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1696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1026522" y="989148"/>
            <a:ext cx="2160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026522" y="437393"/>
            <a:ext cx="21627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200" spc="-150" dirty="0" smtClean="0">
                <a:solidFill>
                  <a:srgbClr val="00002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CONTENTS</a:t>
            </a:r>
            <a:endParaRPr lang="ko-KR" altLang="en-US" sz="3200" spc="-150" dirty="0">
              <a:solidFill>
                <a:srgbClr val="00002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5532" y="498947"/>
            <a:ext cx="6142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spc="-150" dirty="0" smtClean="0">
                <a:solidFill>
                  <a:srgbClr val="00002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01.</a:t>
            </a:r>
            <a:endParaRPr lang="ko-KR" altLang="en-US" sz="2400" spc="-150" dirty="0">
              <a:solidFill>
                <a:srgbClr val="00002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cxnSp>
        <p:nvCxnSpPr>
          <p:cNvPr id="7" name="직선 연결선 6"/>
          <p:cNvCxnSpPr/>
          <p:nvPr/>
        </p:nvCxnSpPr>
        <p:spPr>
          <a:xfrm>
            <a:off x="10430892" y="144941"/>
            <a:ext cx="360000" cy="0"/>
          </a:xfrm>
          <a:prstGeom prst="line">
            <a:avLst/>
          </a:prstGeom>
          <a:ln w="44450" cap="rnd">
            <a:solidFill>
              <a:srgbClr val="8DBABD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10858459" y="144941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11286026" y="144941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11713592" y="144941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3280" y="1540904"/>
            <a:ext cx="11317522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endParaRPr lang="ko-KR" altLang="en-US" sz="3200" spc="-150" dirty="0">
              <a:solidFill>
                <a:srgbClr val="8DBABD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fontAlgn="base"/>
            <a:r>
              <a:rPr lang="ko-KR" altLang="en-US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기준년도 </a:t>
            </a:r>
            <a:r>
              <a:rPr lang="en-US" altLang="ko-KR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2015</a:t>
            </a:r>
            <a:r>
              <a:rPr lang="ko-KR" altLang="en-US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년 </a:t>
            </a:r>
            <a:r>
              <a:rPr lang="ko-KR" altLang="en-US" sz="3200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대한 전국 </a:t>
            </a:r>
            <a:r>
              <a:rPr lang="ko-KR" altLang="en-US" sz="3200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화재발생의 </a:t>
            </a:r>
            <a:r>
              <a:rPr lang="ko-KR" altLang="en-US" sz="3200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3200" spc="-150" dirty="0" err="1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대분류</a:t>
            </a:r>
            <a:r>
              <a:rPr lang="en-US" altLang="ko-KR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3200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소분류</a:t>
            </a:r>
            <a:r>
              <a:rPr lang="en-US" altLang="ko-KR" sz="3200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</a:t>
            </a:r>
            <a:endParaRPr lang="ko-KR" altLang="en-US" sz="3200" spc="-150" dirty="0">
              <a:solidFill>
                <a:srgbClr val="8DBABD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fontAlgn="base"/>
            <a:r>
              <a:rPr lang="ko-KR" altLang="en-US" sz="3200" spc="-150" dirty="0" err="1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실화전기적</a:t>
            </a:r>
            <a:r>
              <a:rPr lang="en-US" altLang="ko-KR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3200" spc="-150" dirty="0" err="1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실화기계적</a:t>
            </a:r>
            <a:r>
              <a:rPr lang="en-US" altLang="ko-KR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3200" spc="-150" dirty="0" err="1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실화화확적요인</a:t>
            </a:r>
            <a:r>
              <a:rPr lang="en-US" altLang="ko-KR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</a:t>
            </a:r>
            <a:r>
              <a:rPr lang="ko-KR" altLang="en-US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실화가스누출</a:t>
            </a:r>
            <a:r>
              <a:rPr lang="en-US" altLang="ko-KR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실화교통사고</a:t>
            </a:r>
            <a:r>
              <a:rPr lang="en-US" altLang="ko-KR" sz="3200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</a:t>
            </a:r>
          </a:p>
          <a:p>
            <a:pPr fontAlgn="base"/>
            <a:r>
              <a:rPr lang="en-US" altLang="ko-KR" sz="3200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3200" spc="-150" dirty="0" err="1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실화부주의</a:t>
            </a:r>
            <a:r>
              <a:rPr lang="en-US" altLang="ko-KR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3200" spc="-150" dirty="0" err="1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실화기타</a:t>
            </a:r>
            <a:r>
              <a:rPr lang="en-US" altLang="ko-KR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자연적</a:t>
            </a:r>
            <a:r>
              <a:rPr lang="en-US" altLang="ko-KR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방화</a:t>
            </a:r>
            <a:r>
              <a:rPr lang="en-US" altLang="ko-KR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3200" spc="-150" dirty="0" err="1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방화의심</a:t>
            </a:r>
            <a:r>
              <a:rPr lang="en-US" altLang="ko-KR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3200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미상</a:t>
            </a:r>
            <a:endParaRPr lang="en-US" altLang="ko-KR" sz="3200" spc="-150" dirty="0">
              <a:solidFill>
                <a:srgbClr val="8DBABD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fontAlgn="base"/>
            <a:endParaRPr lang="en-US" altLang="ko-KR" sz="3200" spc="-150" dirty="0">
              <a:solidFill>
                <a:srgbClr val="8DBABD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fontAlgn="base"/>
            <a:r>
              <a:rPr lang="ko-KR" altLang="en-US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실화 </a:t>
            </a:r>
            <a:r>
              <a:rPr lang="en-US" altLang="ko-KR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失火</a:t>
            </a:r>
            <a:r>
              <a:rPr lang="en-US" altLang="ko-KR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  <a:p>
            <a:pPr fontAlgn="base"/>
            <a:r>
              <a:rPr lang="ko-KR" altLang="en-US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실수하여 불을 냄</a:t>
            </a:r>
            <a:r>
              <a:rPr lang="en-US" altLang="ko-KR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. </a:t>
            </a:r>
            <a:r>
              <a:rPr lang="ko-KR" altLang="en-US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또는 그렇게 난 불</a:t>
            </a:r>
            <a:r>
              <a:rPr lang="en-US" altLang="ko-KR" sz="3200" spc="-150" dirty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.</a:t>
            </a:r>
            <a:endParaRPr lang="ko-KR" altLang="en-US" sz="3200" spc="-150" dirty="0">
              <a:solidFill>
                <a:srgbClr val="8DBABD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endParaRPr lang="ko-KR" altLang="en-US" sz="3200" spc="-150" dirty="0">
              <a:solidFill>
                <a:srgbClr val="8DBABD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69803" y="1006929"/>
            <a:ext cx="578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pc="-150" dirty="0" smtClean="0">
                <a:solidFill>
                  <a:srgbClr val="00002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Text</a:t>
            </a:r>
            <a:endParaRPr lang="ko-KR" altLang="en-US" spc="-150" dirty="0">
              <a:solidFill>
                <a:srgbClr val="00002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8907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00500" y="2472873"/>
            <a:ext cx="7970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spc="-300" dirty="0" smtClean="0">
                <a:solidFill>
                  <a:srgbClr val="00002F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01</a:t>
            </a:r>
            <a:endParaRPr lang="ko-KR" altLang="en-US" sz="4400" spc="-300" dirty="0">
              <a:solidFill>
                <a:srgbClr val="00002F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4000499" y="3169741"/>
            <a:ext cx="4200071" cy="473345"/>
          </a:xfrm>
          <a:prstGeom prst="rect">
            <a:avLst/>
          </a:prstGeom>
          <a:solidFill>
            <a:srgbClr val="8DBABD"/>
          </a:solidFill>
          <a:ln>
            <a:solidFill>
              <a:srgbClr val="8DBA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내용을 입력하세요</a:t>
            </a:r>
            <a:r>
              <a:rPr lang="en-US" altLang="ko-KR" dirty="0" smtClean="0"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.</a:t>
            </a:r>
            <a:endParaRPr lang="ko-KR" altLang="en-US" dirty="0"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868" y="2160269"/>
            <a:ext cx="8557962" cy="4581933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511868" y="285246"/>
            <a:ext cx="4402103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err="1"/>
              <a:t>install.packages</a:t>
            </a:r>
            <a:r>
              <a:rPr lang="en-US" altLang="ko-KR" dirty="0"/>
              <a:t>("</a:t>
            </a:r>
            <a:r>
              <a:rPr lang="en-US" altLang="ko-KR" dirty="0" err="1"/>
              <a:t>readxl</a:t>
            </a:r>
            <a:r>
              <a:rPr lang="en-US" altLang="ko-KR" dirty="0"/>
              <a:t>")</a:t>
            </a:r>
          </a:p>
          <a:p>
            <a:r>
              <a:rPr lang="en-US" altLang="ko-KR" dirty="0"/>
              <a:t>library(</a:t>
            </a:r>
            <a:r>
              <a:rPr lang="en-US" altLang="ko-KR" dirty="0" err="1"/>
              <a:t>readxl</a:t>
            </a:r>
            <a:r>
              <a:rPr lang="en-US" altLang="ko-KR" dirty="0"/>
              <a:t>)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sample </a:t>
            </a:r>
            <a:r>
              <a:rPr lang="en-US" altLang="ko-KR" dirty="0"/>
              <a:t>&lt;- read.csv("</a:t>
            </a:r>
            <a:r>
              <a:rPr lang="ko-KR" altLang="en-US" dirty="0" err="1"/>
              <a:t>화재통계</a:t>
            </a:r>
            <a:r>
              <a:rPr lang="en-US" altLang="ko-KR" dirty="0"/>
              <a:t>_2015.csv")</a:t>
            </a:r>
          </a:p>
          <a:p>
            <a:endParaRPr lang="en-US" altLang="ko-KR" dirty="0" smtClean="0"/>
          </a:p>
          <a:p>
            <a:r>
              <a:rPr lang="en-US" altLang="ko-KR" dirty="0"/>
              <a:t>View(sample)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454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08" y="1198537"/>
            <a:ext cx="4361072" cy="4091239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746862" y="5289776"/>
            <a:ext cx="119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실화</a:t>
            </a:r>
            <a:r>
              <a:rPr lang="en-US" altLang="ko-KR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.</a:t>
            </a:r>
            <a:r>
              <a:rPr lang="ko-KR" altLang="en-US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전기적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4366260" y="370089"/>
            <a:ext cx="7665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err="1"/>
              <a:t>ggplot</a:t>
            </a:r>
            <a:r>
              <a:rPr lang="ko-KR" altLang="en-US" dirty="0"/>
              <a:t>(</a:t>
            </a:r>
            <a:r>
              <a:rPr lang="ko-KR" altLang="en-US" dirty="0" err="1"/>
              <a:t>data</a:t>
            </a:r>
            <a:r>
              <a:rPr lang="ko-KR" altLang="en-US" dirty="0"/>
              <a:t> = </a:t>
            </a:r>
            <a:r>
              <a:rPr lang="ko-KR" altLang="en-US" dirty="0" err="1"/>
              <a:t>sample</a:t>
            </a:r>
            <a:r>
              <a:rPr lang="ko-KR" altLang="en-US" dirty="0"/>
              <a:t>, </a:t>
            </a:r>
            <a:r>
              <a:rPr lang="ko-KR" altLang="en-US" dirty="0" err="1"/>
              <a:t>aes</a:t>
            </a:r>
            <a:r>
              <a:rPr lang="ko-KR" altLang="en-US" dirty="0"/>
              <a:t> (</a:t>
            </a:r>
            <a:r>
              <a:rPr lang="ko-KR" altLang="en-US" dirty="0" err="1"/>
              <a:t>x</a:t>
            </a:r>
            <a:r>
              <a:rPr lang="ko-KR" altLang="en-US" dirty="0"/>
              <a:t> = </a:t>
            </a:r>
            <a:r>
              <a:rPr lang="ko-KR" altLang="en-US" dirty="0" err="1"/>
              <a:t>대분류</a:t>
            </a:r>
            <a:r>
              <a:rPr lang="ko-KR" altLang="en-US" dirty="0"/>
              <a:t>, </a:t>
            </a:r>
            <a:r>
              <a:rPr lang="ko-KR" altLang="en-US" dirty="0" err="1"/>
              <a:t>y</a:t>
            </a:r>
            <a:r>
              <a:rPr lang="ko-KR" altLang="en-US" dirty="0"/>
              <a:t> = </a:t>
            </a:r>
            <a:r>
              <a:rPr lang="ko-KR" altLang="en-US" dirty="0" err="1"/>
              <a:t>실화.전기적</a:t>
            </a:r>
            <a:r>
              <a:rPr lang="ko-KR" altLang="en-US" dirty="0"/>
              <a:t>)) + </a:t>
            </a:r>
            <a:r>
              <a:rPr lang="ko-KR" altLang="en-US" dirty="0" err="1"/>
              <a:t>geom_col</a:t>
            </a:r>
            <a:r>
              <a:rPr lang="ko-KR" altLang="en-US" dirty="0" smtClean="0"/>
              <a:t>()</a:t>
            </a:r>
            <a:endParaRPr lang="en-US" altLang="ko-KR" dirty="0" smtClean="0"/>
          </a:p>
          <a:p>
            <a:endParaRPr lang="en-US" altLang="ko-KR" dirty="0"/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732020" y="1844355"/>
            <a:ext cx="2343150" cy="14042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&gt; </a:t>
            </a:r>
            <a:r>
              <a:rPr kumimoji="0" lang="ko-KR" altLang="ko-KR" sz="9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max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(</a:t>
            </a:r>
            <a:r>
              <a:rPr kumimoji="0" lang="ko-KR" altLang="ko-KR" sz="9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sample$실화.전기적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) 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[1] 927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4732020" y="5105029"/>
            <a:ext cx="2697480" cy="1384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&gt; </a:t>
            </a:r>
            <a:r>
              <a:rPr kumimoji="0" lang="ko-KR" altLang="ko-KR" sz="9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mean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(</a:t>
            </a:r>
            <a:r>
              <a:rPr kumimoji="0" lang="ko-KR" altLang="ko-KR" sz="9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sample$실화.전기적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) 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[1] 24.44327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2092173"/>
            <a:ext cx="7478824" cy="1836467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8048625" y="3010406"/>
            <a:ext cx="300990" cy="2514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4772025" y="4020585"/>
            <a:ext cx="64604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대분류의</a:t>
            </a:r>
            <a:r>
              <a:rPr lang="ko-KR" altLang="en-US" dirty="0" smtClean="0"/>
              <a:t> 단독주택이 전기적 이유로 화재 발생 건수가 가장 </a:t>
            </a:r>
            <a:endParaRPr lang="en-US" altLang="ko-KR" dirty="0" smtClean="0"/>
          </a:p>
          <a:p>
            <a:r>
              <a:rPr lang="ko-KR" altLang="en-US" dirty="0" smtClean="0"/>
              <a:t>분석 됨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4667250" y="5322992"/>
            <a:ext cx="75247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2015</a:t>
            </a:r>
            <a:r>
              <a:rPr lang="ko-KR" altLang="en-US" dirty="0" smtClean="0"/>
              <a:t>년에 전기적인 요소로 화재 발생 건수가 평균 </a:t>
            </a:r>
            <a:r>
              <a:rPr lang="en-US" altLang="ko-KR" dirty="0" smtClean="0"/>
              <a:t>24.44327</a:t>
            </a:r>
            <a:r>
              <a:rPr lang="ko-KR" altLang="en-US" dirty="0" smtClean="0"/>
              <a:t>건 으로 </a:t>
            </a:r>
            <a:endParaRPr lang="en-US" altLang="ko-KR" dirty="0" smtClean="0"/>
          </a:p>
          <a:p>
            <a:r>
              <a:rPr lang="ko-KR" altLang="en-US" dirty="0" smtClean="0"/>
              <a:t>분석 </a:t>
            </a:r>
            <a:r>
              <a:rPr lang="ko-KR" altLang="en-US" dirty="0"/>
              <a:t>됨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9" name="직사각형 18"/>
          <p:cNvSpPr/>
          <p:nvPr/>
        </p:nvSpPr>
        <p:spPr>
          <a:xfrm>
            <a:off x="619722" y="5599991"/>
            <a:ext cx="3746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(X</a:t>
            </a:r>
            <a:r>
              <a:rPr lang="ko-KR" altLang="en-US" dirty="0"/>
              <a:t>의 </a:t>
            </a:r>
            <a:r>
              <a:rPr lang="ko-KR" altLang="en-US" dirty="0" err="1"/>
              <a:t>대분류</a:t>
            </a:r>
            <a:r>
              <a:rPr lang="ko-KR" altLang="en-US" dirty="0"/>
              <a:t> 정렬 기준 가</a:t>
            </a:r>
            <a:r>
              <a:rPr lang="en-US" altLang="ko-KR" dirty="0"/>
              <a:t>,</a:t>
            </a:r>
            <a:r>
              <a:rPr lang="ko-KR" altLang="en-US" dirty="0"/>
              <a:t>나</a:t>
            </a:r>
            <a:r>
              <a:rPr lang="en-US" altLang="ko-KR" dirty="0"/>
              <a:t>,</a:t>
            </a:r>
            <a:r>
              <a:rPr lang="ko-KR" altLang="en-US" dirty="0"/>
              <a:t>다 순</a:t>
            </a:r>
            <a:r>
              <a:rPr lang="en-US" altLang="ko-KR" dirty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6322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직선 연결선 14"/>
          <p:cNvCxnSpPr/>
          <p:nvPr/>
        </p:nvCxnSpPr>
        <p:spPr>
          <a:xfrm>
            <a:off x="10858459" y="144941"/>
            <a:ext cx="360000" cy="0"/>
          </a:xfrm>
          <a:prstGeom prst="line">
            <a:avLst/>
          </a:prstGeom>
          <a:ln w="44450" cap="rnd">
            <a:solidFill>
              <a:srgbClr val="8DBABD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11286026" y="144941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11713592" y="144941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5553" y="875928"/>
            <a:ext cx="2902040" cy="2713092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4987647" y="3739824"/>
            <a:ext cx="1388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실화</a:t>
            </a:r>
            <a:r>
              <a:rPr lang="en-US" altLang="ko-KR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.</a:t>
            </a:r>
            <a:r>
              <a:rPr lang="ko-KR" altLang="en-US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가스누출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8156" y="875928"/>
            <a:ext cx="3070303" cy="2863896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8629046" y="3707320"/>
            <a:ext cx="1388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실화</a:t>
            </a:r>
            <a:r>
              <a:rPr lang="en-US" altLang="ko-KR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.</a:t>
            </a:r>
            <a:r>
              <a:rPr lang="ko-KR" altLang="en-US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교통사고</a:t>
            </a:r>
            <a:endParaRPr lang="ko-KR" altLang="en-US" dirty="0"/>
          </a:p>
        </p:txBody>
      </p:sp>
      <p:pic>
        <p:nvPicPr>
          <p:cNvPr id="23" name="그림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20" y="875928"/>
            <a:ext cx="3056970" cy="2831665"/>
          </a:xfrm>
          <a:prstGeom prst="rect">
            <a:avLst/>
          </a:prstGeom>
        </p:spPr>
      </p:pic>
      <p:sp>
        <p:nvSpPr>
          <p:cNvPr id="24" name="직사각형 23"/>
          <p:cNvSpPr/>
          <p:nvPr/>
        </p:nvSpPr>
        <p:spPr>
          <a:xfrm>
            <a:off x="1386866" y="3739824"/>
            <a:ext cx="1579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실화</a:t>
            </a:r>
            <a:r>
              <a:rPr lang="en-US" altLang="ko-KR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.</a:t>
            </a:r>
            <a:r>
              <a:rPr lang="ko-KR" altLang="en-US" spc="-150" dirty="0" err="1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화확적요인</a:t>
            </a:r>
            <a:endParaRPr lang="ko-KR" altLang="en-US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30610" y="4317556"/>
            <a:ext cx="289179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&gt; </a:t>
            </a:r>
            <a:r>
              <a:rPr kumimoji="0" lang="ko-KR" altLang="ko-KR" sz="9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max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(</a:t>
            </a:r>
            <a:r>
              <a:rPr kumimoji="0" lang="ko-KR" altLang="ko-KR" sz="9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sample$실화.화확적요인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) 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[1] 54 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&gt; </a:t>
            </a:r>
            <a:r>
              <a:rPr kumimoji="0" lang="ko-KR" altLang="ko-KR" sz="9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mean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(</a:t>
            </a:r>
            <a:r>
              <a:rPr kumimoji="0" lang="ko-KR" altLang="ko-KR" sz="9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sample$실화.화확적요인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) 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[1] 1.271768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4263501" y="4317556"/>
            <a:ext cx="2966144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&gt; </a:t>
            </a:r>
            <a:r>
              <a:rPr kumimoji="0" lang="ko-KR" altLang="ko-KR" sz="9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max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(</a:t>
            </a:r>
            <a:r>
              <a:rPr kumimoji="0" lang="ko-KR" altLang="ko-KR" sz="9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sample$실화.가스누출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) 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[1] 22 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&gt; </a:t>
            </a:r>
            <a:r>
              <a:rPr kumimoji="0" lang="ko-KR" altLang="ko-KR" sz="9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mean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(</a:t>
            </a:r>
            <a:r>
              <a:rPr kumimoji="0" lang="ko-KR" altLang="ko-KR" sz="9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sample$실화.가스누출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) 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[1] 0.3852243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8023860" y="4317556"/>
            <a:ext cx="309753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&gt; max(sample$실화.교통사고) </a:t>
            </a: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[1] 405 </a:t>
            </a: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&gt; mean(sample$실화.교통사고) </a:t>
            </a: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[1] 1.37467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20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직선 연결선 13"/>
          <p:cNvCxnSpPr/>
          <p:nvPr/>
        </p:nvCxnSpPr>
        <p:spPr>
          <a:xfrm>
            <a:off x="10430892" y="144941"/>
            <a:ext cx="360000" cy="0"/>
          </a:xfrm>
          <a:prstGeom prst="line">
            <a:avLst/>
          </a:prstGeom>
          <a:ln w="44450" cap="rnd">
            <a:solidFill>
              <a:srgbClr val="D0CECE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10858459" y="144941"/>
            <a:ext cx="360000" cy="0"/>
          </a:xfrm>
          <a:prstGeom prst="line">
            <a:avLst/>
          </a:prstGeom>
          <a:ln w="44450" cap="rnd">
            <a:solidFill>
              <a:srgbClr val="8DBABD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11286026" y="144941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11713592" y="144941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직사각형 2"/>
          <p:cNvSpPr/>
          <p:nvPr/>
        </p:nvSpPr>
        <p:spPr>
          <a:xfrm>
            <a:off x="5239519" y="3768835"/>
            <a:ext cx="1007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실화</a:t>
            </a:r>
            <a:r>
              <a:rPr lang="en-US" altLang="ko-KR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.</a:t>
            </a:r>
            <a:r>
              <a:rPr lang="ko-KR" altLang="en-US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기타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8870469" y="3768835"/>
            <a:ext cx="119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실화</a:t>
            </a:r>
            <a:r>
              <a:rPr lang="en-US" altLang="ko-KR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.</a:t>
            </a:r>
            <a:r>
              <a:rPr lang="ko-KR" altLang="en-US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기계적</a:t>
            </a:r>
            <a:endParaRPr lang="ko-KR" alt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953" y="785484"/>
            <a:ext cx="3204140" cy="2983351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624" y="718378"/>
            <a:ext cx="3276213" cy="3050457"/>
          </a:xfrm>
          <a:prstGeom prst="rect">
            <a:avLst/>
          </a:prstGeom>
        </p:spPr>
      </p:pic>
      <p:cxnSp>
        <p:nvCxnSpPr>
          <p:cNvPr id="18" name="직선 연결선 17"/>
          <p:cNvCxnSpPr/>
          <p:nvPr/>
        </p:nvCxnSpPr>
        <p:spPr>
          <a:xfrm>
            <a:off x="2849905" y="164229"/>
            <a:ext cx="360000" cy="0"/>
          </a:xfrm>
          <a:prstGeom prst="line">
            <a:avLst/>
          </a:prstGeom>
          <a:ln w="44450" cap="rnd">
            <a:solidFill>
              <a:srgbClr val="D0CECE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그림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50" y="862431"/>
            <a:ext cx="3062230" cy="2829459"/>
          </a:xfrm>
          <a:prstGeom prst="rect">
            <a:avLst/>
          </a:prstGeom>
        </p:spPr>
      </p:pic>
      <p:sp>
        <p:nvSpPr>
          <p:cNvPr id="20" name="직사각형 19"/>
          <p:cNvSpPr/>
          <p:nvPr/>
        </p:nvSpPr>
        <p:spPr>
          <a:xfrm>
            <a:off x="1641383" y="3705106"/>
            <a:ext cx="119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실화</a:t>
            </a:r>
            <a:r>
              <a:rPr lang="en-US" altLang="ko-KR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.</a:t>
            </a:r>
            <a:r>
              <a:rPr lang="ko-KR" altLang="en-US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부주의</a:t>
            </a:r>
            <a:endParaRPr lang="ko-KR" altLang="en-US" dirty="0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8256121" y="4251589"/>
            <a:ext cx="2782338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&gt; max(sample$실화.기계적) </a:t>
            </a: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[1] 666 </a:t>
            </a: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&gt; mean(sample$실화.기계적) </a:t>
            </a: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[1] 12.11346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543344" y="4251588"/>
            <a:ext cx="338328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&gt; max(sample$실화.기타) </a:t>
            </a: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[1] 117 </a:t>
            </a: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&gt; mean(sample$실화.기타) </a:t>
            </a: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[1] 2.408971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1028700" y="4251587"/>
            <a:ext cx="302895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&gt; </a:t>
            </a:r>
            <a:r>
              <a:rPr kumimoji="0" lang="ko-KR" altLang="ko-KR" sz="9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max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(</a:t>
            </a:r>
            <a:r>
              <a:rPr kumimoji="0" lang="ko-KR" altLang="ko-KR" sz="9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sample$실화.부주의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) 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[1] 2993 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&gt; </a:t>
            </a:r>
            <a:r>
              <a:rPr kumimoji="0" lang="ko-KR" altLang="ko-KR" sz="9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mean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(</a:t>
            </a:r>
            <a:r>
              <a:rPr kumimoji="0" lang="ko-KR" altLang="ko-KR" sz="9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sample$실화.부주의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) 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[1] 67.32982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82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직선 연결선 13"/>
          <p:cNvCxnSpPr/>
          <p:nvPr/>
        </p:nvCxnSpPr>
        <p:spPr>
          <a:xfrm>
            <a:off x="10430892" y="144941"/>
            <a:ext cx="360000" cy="0"/>
          </a:xfrm>
          <a:prstGeom prst="line">
            <a:avLst/>
          </a:prstGeom>
          <a:ln w="44450" cap="rnd">
            <a:solidFill>
              <a:srgbClr val="D0CECE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10858459" y="144941"/>
            <a:ext cx="360000" cy="0"/>
          </a:xfrm>
          <a:prstGeom prst="line">
            <a:avLst/>
          </a:prstGeom>
          <a:ln w="44450" cap="rnd">
            <a:solidFill>
              <a:srgbClr val="8DBABD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11286026" y="144941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11713592" y="144941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직사각형 2"/>
          <p:cNvSpPr/>
          <p:nvPr/>
        </p:nvSpPr>
        <p:spPr>
          <a:xfrm>
            <a:off x="5440513" y="3732554"/>
            <a:ext cx="947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pc="-150" dirty="0" err="1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방화의심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9448280" y="3732554"/>
            <a:ext cx="56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미상</a:t>
            </a:r>
            <a:endParaRPr lang="ko-KR" alt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063" y="724009"/>
            <a:ext cx="3282597" cy="3025031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415" y="796160"/>
            <a:ext cx="3099913" cy="2880727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1839877" y="3749040"/>
            <a:ext cx="56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pc="-150" dirty="0" smtClean="0">
                <a:solidFill>
                  <a:srgbClr val="8DBABD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방화</a:t>
            </a:r>
            <a:endParaRPr lang="ko-KR" altLang="en-US" dirty="0"/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96" y="816639"/>
            <a:ext cx="3050314" cy="2839770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800100" y="4211003"/>
            <a:ext cx="296037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&gt; max(sample$방화) </a:t>
            </a: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[1] 83 </a:t>
            </a: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&gt; mean(sample$방화) </a:t>
            </a: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[1] 1.258575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4721020" y="4211002"/>
            <a:ext cx="283464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&gt; max(sample$방화의심) </a:t>
            </a: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[1] 94 </a:t>
            </a: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&gt; mean(sample$방화의심) </a:t>
            </a: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[1] 2.242744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8583848" y="4211002"/>
            <a:ext cx="269748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&gt; max(sample$미상) </a:t>
            </a: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[1] 590 </a:t>
            </a: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&gt; mean(sample$미상) </a:t>
            </a:r>
            <a:r>
              <a:rPr kumimoji="0" lang="ko-KR" altLang="ko-KR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[1] 11.23747</a:t>
            </a: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8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04" y="991220"/>
            <a:ext cx="4962556" cy="4585334"/>
          </a:xfrm>
          <a:prstGeom prst="rect">
            <a:avLst/>
          </a:prstGeom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276707" y="5667905"/>
            <a:ext cx="302895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&gt; </a:t>
            </a:r>
            <a:r>
              <a:rPr kumimoji="0" lang="ko-KR" altLang="ko-KR" sz="9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max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(</a:t>
            </a:r>
            <a:r>
              <a:rPr kumimoji="0" lang="ko-KR" altLang="ko-KR" sz="9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sample$실화.부주의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) 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[1] 2993 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&gt; </a:t>
            </a:r>
            <a:r>
              <a:rPr kumimoji="0" lang="ko-KR" altLang="ko-KR" sz="9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mean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(</a:t>
            </a:r>
            <a:r>
              <a:rPr kumimoji="0" lang="ko-KR" altLang="ko-KR" sz="9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sample$실화.부주의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Lucida Console" panose="020B0609040504020204" pitchFamily="49" charset="0"/>
              </a:rPr>
              <a:t>) </a:t>
            </a:r>
            <a:r>
              <a:rPr kumimoji="0" lang="ko-KR" altLang="ko-KR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[1] 67.32982</a:t>
            </a:r>
            <a:endParaRPr kumimoji="0" lang="ko-KR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272460" y="2642201"/>
            <a:ext cx="679384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대분류에서</a:t>
            </a:r>
            <a:r>
              <a:rPr lang="ko-KR" altLang="en-US" dirty="0" smtClean="0"/>
              <a:t> 화재 통계 후 부주의로 인한 화재 발생건수가</a:t>
            </a:r>
            <a:endParaRPr lang="en-US" altLang="ko-KR" dirty="0" smtClean="0"/>
          </a:p>
          <a:p>
            <a:r>
              <a:rPr lang="ko-KR" altLang="en-US" dirty="0" smtClean="0"/>
              <a:t>가장 많고 평균 화재발생 건수도 높아</a:t>
            </a:r>
            <a:endParaRPr lang="en-US" altLang="ko-KR" dirty="0" smtClean="0"/>
          </a:p>
          <a:p>
            <a:r>
              <a:rPr lang="ko-KR" altLang="en-US" dirty="0" smtClean="0"/>
              <a:t> 실화</a:t>
            </a:r>
            <a:r>
              <a:rPr lang="en-US" altLang="ko-KR" dirty="0" smtClean="0"/>
              <a:t>.</a:t>
            </a:r>
            <a:r>
              <a:rPr lang="ko-KR" altLang="en-US" dirty="0" smtClean="0"/>
              <a:t>부주의를 토대로 화재발생 빈도가 높은 데이터를 분석 함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04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098" y="646043"/>
            <a:ext cx="4591703" cy="577794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625" y="394498"/>
            <a:ext cx="3410750" cy="628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16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499</Words>
  <Application>Microsoft Office PowerPoint</Application>
  <PresentationFormat>와이드스크린</PresentationFormat>
  <Paragraphs>73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0" baseType="lpstr">
      <vt:lpstr>맑은 고딕</vt:lpstr>
      <vt:lpstr>Arial</vt:lpstr>
      <vt:lpstr>나눔스퀘어 ExtraBold</vt:lpstr>
      <vt:lpstr>Lucida Console</vt:lpstr>
      <vt:lpstr>나눔스퀘어 Bold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hyeran kang</dc:creator>
  <cp:lastModifiedBy>Admin</cp:lastModifiedBy>
  <cp:revision>19</cp:revision>
  <dcterms:created xsi:type="dcterms:W3CDTF">2017-05-29T09:12:16Z</dcterms:created>
  <dcterms:modified xsi:type="dcterms:W3CDTF">2019-06-07T03:59:49Z</dcterms:modified>
</cp:coreProperties>
</file>