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4" r:id="rId7"/>
    <p:sldId id="265" r:id="rId8"/>
    <p:sldId id="267" r:id="rId9"/>
    <p:sldId id="263" r:id="rId10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108" y="7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-KR" sz="12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algun Gothic"/>
              <a:buNone/>
            </a:pPr>
            <a:r>
              <a:rPr lang="ko-KR" sz="1200"/>
              <a:t>http://minheeblog.tistory.com/category/PPT</a:t>
            </a:r>
            <a:endParaRPr sz="12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ko-KR"/>
              <a:t>1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4" name="Google Shape;94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algun Gothic"/>
              <a:buNone/>
            </a:pPr>
            <a:r>
              <a:rPr lang="ko-KR" sz="1200"/>
              <a:t>http://minheeblog.tistory.com/category/PPT</a:t>
            </a:r>
            <a:endParaRPr sz="12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ko-KR"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1" name="Google Shape;111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algun Gothic"/>
              <a:buNone/>
            </a:pPr>
            <a:r>
              <a:rPr lang="ko-KR" sz="1200"/>
              <a:t>http://minheeblog.tistory.com/category/PPT</a:t>
            </a:r>
            <a:endParaRPr sz="12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Google Shape;112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ko-KR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6" name="Google Shape;126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algun Gothic"/>
              <a:buNone/>
            </a:pPr>
            <a:r>
              <a:rPr lang="ko-KR" sz="1200"/>
              <a:t>http://minheeblog.tistory.com/category/PPT</a:t>
            </a:r>
            <a:endParaRPr sz="12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" name="Google Shape;127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ko-KR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6" name="Google Shape;146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algun Gothic"/>
              <a:buNone/>
            </a:pPr>
            <a:r>
              <a:rPr lang="ko-KR" sz="1200"/>
              <a:t>http://minheeblog.tistory.com/category/PPT</a:t>
            </a:r>
            <a:endParaRPr sz="12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" name="Google Shape;147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ko-KR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6" name="Google Shape;126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algun Gothic"/>
              <a:buNone/>
            </a:pPr>
            <a:r>
              <a:rPr lang="ko-KR" sz="1200"/>
              <a:t>http://minheeblog.tistory.com/category/PPT</a:t>
            </a:r>
            <a:endParaRPr sz="12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" name="Google Shape;127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ko-KR"/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975799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6" name="Google Shape;126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algun Gothic"/>
              <a:buNone/>
            </a:pPr>
            <a:r>
              <a:rPr lang="ko-KR" sz="1200"/>
              <a:t>http://minheeblog.tistory.com/category/PPT</a:t>
            </a:r>
            <a:endParaRPr sz="12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" name="Google Shape;127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ko-KR"/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409669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1" name="Google Shape;111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algun Gothic"/>
              <a:buNone/>
            </a:pPr>
            <a:r>
              <a:rPr lang="ko-KR" sz="1200"/>
              <a:t>http://minheeblog.tistory.com/category/PPT</a:t>
            </a:r>
            <a:endParaRPr sz="12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Google Shape;112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ko-KR"/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171143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4" name="Google Shape;204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algun Gothic"/>
              <a:buNone/>
            </a:pPr>
            <a:r>
              <a:rPr lang="ko-KR" sz="1200"/>
              <a:t>http://minheeblog.tistory.com/category/PPT</a:t>
            </a:r>
            <a:endParaRPr sz="12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5" name="Google Shape;205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ko-KR"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빈 화면" type="blank">
  <p:cSld name="BLANK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-K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 및 세로 텍스트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-K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세로 제목 및 텍스트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2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-K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 슬라이드" type="title">
  <p:cSld name="TITLE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-K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 및 내용" type="obj">
  <p:cSld name="OBJEC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-K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구역 머리글" type="secHead">
  <p:cSld name="SECTION_HEADER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Malgun Gothic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-K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콘텐츠 2개" type="twoObj">
  <p:cSld name="TWO_OBJECTS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-K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비교" type="twoTxTwoObj">
  <p:cSld name="TWO_OBJECTS_WITH_TEX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Malgun Gothic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50" name="Google Shape;50;p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-K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만" type="titleOnly">
  <p:cSld name="TITLE_ONLY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-K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캡션 있는 콘텐츠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algun Gothic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2" name="Google Shape;62;p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-K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캡션 있는 그림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algun Gothic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>
            <a:endParaRPr/>
          </a:p>
        </p:txBody>
      </p:sp>
      <p:sp>
        <p:nvSpPr>
          <p:cNvPr id="68" name="Google Shape;68;p10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-K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Malgun Gothic"/>
              <a:buNone/>
              <a:defRPr sz="44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-KR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365D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3"/>
          <p:cNvSpPr txBox="1"/>
          <p:nvPr/>
        </p:nvSpPr>
        <p:spPr>
          <a:xfrm>
            <a:off x="1835696" y="2708920"/>
            <a:ext cx="5472608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ko-KR" sz="4400" b="1" i="0" u="none" strike="noStrike" cap="none" dirty="0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rPr>
              <a:t> </a:t>
            </a:r>
            <a:r>
              <a:rPr lang="ko-KR" altLang="en-US" sz="4400" b="1" dirty="0" smtClean="0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rPr>
              <a:t>지역별 자전거 사고 다발지역 분석</a:t>
            </a:r>
            <a:r>
              <a:rPr lang="ko-KR" sz="4400" b="1" i="0" u="none" strike="noStrike" cap="none" dirty="0" smtClean="0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rPr>
              <a:t> </a:t>
            </a:r>
            <a:endParaRPr sz="4400" b="1" i="0" u="none" strike="noStrike" cap="none" dirty="0">
              <a:solidFill>
                <a:schemeClr val="lt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90" name="Google Shape;90;p13"/>
          <p:cNvSpPr txBox="1"/>
          <p:nvPr/>
        </p:nvSpPr>
        <p:spPr>
          <a:xfrm>
            <a:off x="6228184" y="5157192"/>
            <a:ext cx="2736304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ko-KR" sz="1600" b="1" i="0" u="none" strike="noStrike" cap="none" dirty="0" smtClean="0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rPr>
              <a:t>20142463 </a:t>
            </a:r>
            <a:r>
              <a:rPr lang="ko-KR" altLang="en-US" sz="1600" b="1" i="0" u="none" strike="noStrike" cap="none" dirty="0" err="1" smtClean="0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rPr>
              <a:t>변준희</a:t>
            </a:r>
            <a:endParaRPr sz="1600" b="1" i="0" u="none" strike="noStrike" cap="none" dirty="0">
              <a:solidFill>
                <a:schemeClr val="lt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91" name="Google Shape;91;p13"/>
          <p:cNvSpPr txBox="1"/>
          <p:nvPr/>
        </p:nvSpPr>
        <p:spPr>
          <a:xfrm>
            <a:off x="2339752" y="2276872"/>
            <a:ext cx="4256473" cy="30777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ko-KR" sz="1400" b="1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rPr>
              <a:t>데이터베이스 설계와 보안</a:t>
            </a:r>
            <a:endParaRPr sz="1400" b="1" i="0" u="none" strike="noStrike" cap="none">
              <a:solidFill>
                <a:schemeClr val="dk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365D"/>
        </a:solidFill>
        <a:effectLst/>
      </p:bgPr>
    </p:bg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4"/>
          <p:cNvSpPr txBox="1"/>
          <p:nvPr/>
        </p:nvSpPr>
        <p:spPr>
          <a:xfrm>
            <a:off x="323528" y="548680"/>
            <a:ext cx="4176464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ko-KR" sz="2400" b="1" i="0" u="none" strike="noStrike" cap="none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rPr>
              <a:t>개요</a:t>
            </a:r>
            <a:endParaRPr sz="2400" b="1">
              <a:solidFill>
                <a:schemeClr val="lt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98" name="Google Shape;98;p14"/>
          <p:cNvSpPr txBox="1"/>
          <p:nvPr/>
        </p:nvSpPr>
        <p:spPr>
          <a:xfrm>
            <a:off x="528919" y="1713583"/>
            <a:ext cx="7973243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ko-KR" sz="540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ko-KR" sz="540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01  </a:t>
            </a:r>
            <a:r>
              <a:rPr lang="en-US" altLang="ko-KR" sz="540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ko-KR" sz="540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altLang="ko-KR" sz="540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ko-KR" sz="540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altLang="ko-KR" sz="540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ko-KR" sz="540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02 </a:t>
            </a:r>
            <a:r>
              <a:rPr lang="en-US" altLang="ko-KR" sz="540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ko-KR" sz="540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altLang="ko-KR" sz="540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ko-KR" sz="540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r>
              <a:rPr lang="en-US" altLang="ko-KR" sz="540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ko-KR" sz="540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03  </a:t>
            </a:r>
            <a:r>
              <a:rPr lang="en-US" altLang="ko-KR" sz="540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ko-KR" sz="540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altLang="ko-KR" sz="540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ko-KR" sz="540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altLang="ko-KR" sz="540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ko-KR" sz="540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04</a:t>
            </a:r>
            <a:endParaRPr sz="540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9" name="Google Shape;99;p14"/>
          <p:cNvCxnSpPr/>
          <p:nvPr/>
        </p:nvCxnSpPr>
        <p:spPr>
          <a:xfrm>
            <a:off x="528919" y="2708920"/>
            <a:ext cx="1152128" cy="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00" name="Google Shape;100;p14"/>
          <p:cNvCxnSpPr/>
          <p:nvPr/>
        </p:nvCxnSpPr>
        <p:spPr>
          <a:xfrm>
            <a:off x="2732070" y="2708920"/>
            <a:ext cx="1152128" cy="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01" name="Google Shape;101;p14"/>
          <p:cNvCxnSpPr/>
          <p:nvPr/>
        </p:nvCxnSpPr>
        <p:spPr>
          <a:xfrm>
            <a:off x="4803157" y="2708920"/>
            <a:ext cx="1152128" cy="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02" name="Google Shape;102;p14"/>
          <p:cNvCxnSpPr/>
          <p:nvPr/>
        </p:nvCxnSpPr>
        <p:spPr>
          <a:xfrm>
            <a:off x="6891832" y="2708920"/>
            <a:ext cx="1152128" cy="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4" name="Google Shape;104;p14"/>
          <p:cNvSpPr txBox="1"/>
          <p:nvPr/>
        </p:nvSpPr>
        <p:spPr>
          <a:xfrm>
            <a:off x="384903" y="2843644"/>
            <a:ext cx="1404156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ko-KR" sz="1800" b="1" dirty="0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rPr>
              <a:t> 주제 </a:t>
            </a:r>
            <a:r>
              <a:rPr lang="ko-KR" altLang="en-US" sz="1800" b="1" dirty="0" smtClean="0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rPr>
              <a:t>선정 및 이유</a:t>
            </a:r>
            <a:r>
              <a:rPr lang="ko-KR" sz="1800" b="1" dirty="0" smtClean="0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rPr>
              <a:t> </a:t>
            </a:r>
            <a:endParaRPr sz="1800" b="1" dirty="0">
              <a:solidFill>
                <a:schemeClr val="lt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105" name="Google Shape;105;p14"/>
          <p:cNvSpPr txBox="1"/>
          <p:nvPr/>
        </p:nvSpPr>
        <p:spPr>
          <a:xfrm>
            <a:off x="2491335" y="2843644"/>
            <a:ext cx="1656184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b="1" dirty="0" smtClean="0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rPr>
              <a:t>데이터 </a:t>
            </a:r>
            <a:endParaRPr lang="en-US" altLang="ko-KR" sz="1800" b="1" dirty="0" smtClean="0">
              <a:solidFill>
                <a:schemeClr val="lt1"/>
              </a:solidFill>
              <a:latin typeface="Malgun Gothic"/>
              <a:ea typeface="Malgun Gothic"/>
              <a:cs typeface="Malgun Gothic"/>
              <a:sym typeface="Malgun Gothic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b="1" dirty="0" smtClean="0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rPr>
              <a:t>처리 과정</a:t>
            </a:r>
            <a:endParaRPr sz="1800" b="1" dirty="0">
              <a:solidFill>
                <a:schemeClr val="lt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106" name="Google Shape;106;p14"/>
          <p:cNvSpPr txBox="1"/>
          <p:nvPr/>
        </p:nvSpPr>
        <p:spPr>
          <a:xfrm>
            <a:off x="4569549" y="2843644"/>
            <a:ext cx="1656184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b="1" dirty="0" smtClean="0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rPr>
              <a:t>데이터 </a:t>
            </a:r>
            <a:endParaRPr lang="en-US" altLang="ko-KR" sz="1800" b="1" dirty="0" smtClean="0">
              <a:solidFill>
                <a:schemeClr val="lt1"/>
              </a:solidFill>
              <a:latin typeface="Malgun Gothic"/>
              <a:ea typeface="Malgun Gothic"/>
              <a:cs typeface="Malgun Gothic"/>
              <a:sym typeface="Malgun Gothic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b="1" dirty="0" smtClean="0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rPr>
              <a:t>처리 결과</a:t>
            </a:r>
            <a:endParaRPr sz="1800" b="1" dirty="0">
              <a:solidFill>
                <a:schemeClr val="lt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107" name="Google Shape;107;p14"/>
          <p:cNvSpPr txBox="1"/>
          <p:nvPr/>
        </p:nvSpPr>
        <p:spPr>
          <a:xfrm>
            <a:off x="6531797" y="2852936"/>
            <a:ext cx="1872208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b="1" dirty="0" smtClean="0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rPr>
              <a:t>데이터 분석 후 느낀 점</a:t>
            </a:r>
            <a:endParaRPr sz="1800" b="1" dirty="0">
              <a:solidFill>
                <a:schemeClr val="lt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365D"/>
        </a:solidFill>
        <a:effectLst/>
      </p:bgPr>
    </p:bg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5"/>
          <p:cNvSpPr/>
          <p:nvPr/>
        </p:nvSpPr>
        <p:spPr>
          <a:xfrm>
            <a:off x="251520" y="620688"/>
            <a:ext cx="8640960" cy="597666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115" name="Google Shape;115;p15"/>
          <p:cNvSpPr/>
          <p:nvPr/>
        </p:nvSpPr>
        <p:spPr>
          <a:xfrm>
            <a:off x="744120" y="2572455"/>
            <a:ext cx="7439736" cy="2542127"/>
          </a:xfrm>
          <a:prstGeom prst="rect">
            <a:avLst/>
          </a:prstGeom>
          <a:solidFill>
            <a:srgbClr val="F2F2F2"/>
          </a:solidFill>
          <a:ln w="25400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116" name="Google Shape;116;p15"/>
          <p:cNvSpPr txBox="1"/>
          <p:nvPr/>
        </p:nvSpPr>
        <p:spPr>
          <a:xfrm>
            <a:off x="688762" y="1415199"/>
            <a:ext cx="7200800" cy="1015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ko-KR" sz="6000" dirty="0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rPr>
              <a:t>“ </a:t>
            </a:r>
            <a:r>
              <a:rPr lang="ko-KR" sz="5400" dirty="0" smtClean="0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rPr>
              <a:t>주제</a:t>
            </a:r>
            <a:r>
              <a:rPr lang="en-US" altLang="ko-KR" sz="5400" dirty="0" smtClean="0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ko-KR" altLang="en-US" sz="5400" dirty="0" smtClean="0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rPr>
              <a:t>선정 및 이유</a:t>
            </a:r>
            <a:r>
              <a:rPr lang="ko-KR" sz="5400" dirty="0" smtClean="0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r>
              <a:rPr lang="ko-KR" sz="6000" dirty="0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 sz="6000" dirty="0">
              <a:solidFill>
                <a:srgbClr val="BFBFB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Google Shape;117;p15"/>
          <p:cNvSpPr/>
          <p:nvPr/>
        </p:nvSpPr>
        <p:spPr>
          <a:xfrm>
            <a:off x="4067944" y="74100"/>
            <a:ext cx="936104" cy="936104"/>
          </a:xfrm>
          <a:prstGeom prst="ellipse">
            <a:avLst/>
          </a:prstGeom>
          <a:solidFill>
            <a:srgbClr val="17365D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118" name="Google Shape;118;p15"/>
          <p:cNvSpPr txBox="1"/>
          <p:nvPr/>
        </p:nvSpPr>
        <p:spPr>
          <a:xfrm>
            <a:off x="7164288" y="6546830"/>
            <a:ext cx="1728192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ko-KR" sz="1600">
                <a:solidFill>
                  <a:srgbClr val="BFBFBF"/>
                </a:solidFill>
                <a:latin typeface="Malgun Gothic"/>
                <a:ea typeface="Malgun Gothic"/>
                <a:cs typeface="Malgun Gothic"/>
                <a:sym typeface="Malgun Gothic"/>
              </a:rPr>
              <a:t>MINHEEBLOG</a:t>
            </a:r>
            <a:endParaRPr sz="1600">
              <a:solidFill>
                <a:srgbClr val="BFBFBF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119" name="Google Shape;119;p15"/>
          <p:cNvSpPr txBox="1"/>
          <p:nvPr/>
        </p:nvSpPr>
        <p:spPr>
          <a:xfrm>
            <a:off x="3995936" y="479095"/>
            <a:ext cx="108012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ko-KR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01</a:t>
            </a:r>
            <a:endParaRPr sz="2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" name="Google Shape;120;p15"/>
          <p:cNvSpPr txBox="1"/>
          <p:nvPr/>
        </p:nvSpPr>
        <p:spPr>
          <a:xfrm>
            <a:off x="899592" y="2866926"/>
            <a:ext cx="7128792" cy="20857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 fontAlgn="base" latinLnBrk="0"/>
            <a:r>
              <a:rPr lang="ko-KR" altLang="en-US" sz="1800" b="1" dirty="0">
                <a:latin typeface="+mj-ea"/>
                <a:ea typeface="+mj-ea"/>
              </a:rPr>
              <a:t>제가 이 데이터를 분석하게 된 이유는 처음에는 </a:t>
            </a:r>
            <a:r>
              <a:rPr lang="ko-KR" altLang="en-US" sz="1800" b="1" dirty="0" smtClean="0">
                <a:latin typeface="+mj-ea"/>
                <a:ea typeface="+mj-ea"/>
              </a:rPr>
              <a:t>이것저것 알아보다가</a:t>
            </a:r>
            <a:r>
              <a:rPr lang="ko-KR" altLang="en-US" sz="1800" dirty="0">
                <a:latin typeface="+mj-ea"/>
                <a:ea typeface="+mj-ea"/>
              </a:rPr>
              <a:t> </a:t>
            </a:r>
            <a:r>
              <a:rPr lang="ko-KR" altLang="en-US" sz="1800" b="1" dirty="0" smtClean="0">
                <a:latin typeface="+mj-ea"/>
                <a:ea typeface="+mj-ea"/>
              </a:rPr>
              <a:t>자전거 </a:t>
            </a:r>
            <a:r>
              <a:rPr lang="ko-KR" altLang="en-US" sz="1800" b="1" dirty="0">
                <a:latin typeface="+mj-ea"/>
                <a:ea typeface="+mj-ea"/>
              </a:rPr>
              <a:t>사고에 대한 흥미가 있어 데이터 내용을 보니까 생각보다 여러 </a:t>
            </a:r>
            <a:r>
              <a:rPr lang="ko-KR" altLang="en-US" sz="1800" b="1" dirty="0" smtClean="0">
                <a:latin typeface="+mj-ea"/>
                <a:ea typeface="+mj-ea"/>
              </a:rPr>
              <a:t>가지</a:t>
            </a:r>
            <a:r>
              <a:rPr lang="ko-KR" altLang="en-US" sz="1800" dirty="0">
                <a:latin typeface="+mj-ea"/>
                <a:ea typeface="+mj-ea"/>
              </a:rPr>
              <a:t> </a:t>
            </a:r>
            <a:r>
              <a:rPr lang="ko-KR" altLang="en-US" sz="1800" b="1" dirty="0" smtClean="0">
                <a:latin typeface="+mj-ea"/>
                <a:ea typeface="+mj-ea"/>
              </a:rPr>
              <a:t>사고들이 </a:t>
            </a:r>
            <a:r>
              <a:rPr lang="ko-KR" altLang="en-US" sz="1800" b="1" dirty="0">
                <a:latin typeface="+mj-ea"/>
                <a:ea typeface="+mj-ea"/>
              </a:rPr>
              <a:t>많았는데 노인층 사고</a:t>
            </a:r>
            <a:r>
              <a:rPr lang="en-US" altLang="ko-KR" sz="1800" b="1" dirty="0">
                <a:latin typeface="+mj-ea"/>
                <a:ea typeface="+mj-ea"/>
              </a:rPr>
              <a:t>, </a:t>
            </a:r>
            <a:r>
              <a:rPr lang="ko-KR" altLang="en-US" sz="1800" b="1" dirty="0" err="1">
                <a:latin typeface="+mj-ea"/>
                <a:ea typeface="+mj-ea"/>
              </a:rPr>
              <a:t>스쿨존</a:t>
            </a:r>
            <a:r>
              <a:rPr lang="ko-KR" altLang="en-US" sz="1800" b="1" dirty="0">
                <a:latin typeface="+mj-ea"/>
                <a:ea typeface="+mj-ea"/>
              </a:rPr>
              <a:t> 사고</a:t>
            </a:r>
            <a:r>
              <a:rPr lang="en-US" altLang="ko-KR" sz="1800" b="1" dirty="0">
                <a:latin typeface="+mj-ea"/>
                <a:ea typeface="+mj-ea"/>
              </a:rPr>
              <a:t>, </a:t>
            </a:r>
            <a:r>
              <a:rPr lang="ko-KR" altLang="en-US" sz="1800" b="1" dirty="0">
                <a:latin typeface="+mj-ea"/>
                <a:ea typeface="+mj-ea"/>
              </a:rPr>
              <a:t>자전거 사고 등등이 </a:t>
            </a:r>
            <a:r>
              <a:rPr lang="ko-KR" altLang="en-US" sz="1800" b="1" dirty="0" smtClean="0">
                <a:latin typeface="+mj-ea"/>
                <a:ea typeface="+mj-ea"/>
              </a:rPr>
              <a:t>있었는데</a:t>
            </a:r>
            <a:r>
              <a:rPr lang="ko-KR" altLang="en-US" sz="1800" dirty="0">
                <a:latin typeface="+mj-ea"/>
                <a:ea typeface="+mj-ea"/>
              </a:rPr>
              <a:t> </a:t>
            </a:r>
            <a:r>
              <a:rPr lang="ko-KR" altLang="en-US" sz="1800" b="1" dirty="0" smtClean="0">
                <a:latin typeface="+mj-ea"/>
                <a:ea typeface="+mj-ea"/>
              </a:rPr>
              <a:t>그 </a:t>
            </a:r>
            <a:r>
              <a:rPr lang="ko-KR" altLang="en-US" sz="1800" b="1" dirty="0">
                <a:latin typeface="+mj-ea"/>
                <a:ea typeface="+mj-ea"/>
              </a:rPr>
              <a:t>중에서 저는 자전거 사고에 대해서 데이터 분석을 하고 싶어 분석을 </a:t>
            </a:r>
            <a:r>
              <a:rPr lang="ko-KR" altLang="en-US" sz="1800" b="1" dirty="0" smtClean="0">
                <a:latin typeface="+mj-ea"/>
                <a:ea typeface="+mj-ea"/>
              </a:rPr>
              <a:t>시작하게</a:t>
            </a:r>
            <a:r>
              <a:rPr lang="ko-KR" altLang="en-US" sz="1800" dirty="0">
                <a:latin typeface="+mj-ea"/>
                <a:ea typeface="+mj-ea"/>
              </a:rPr>
              <a:t> </a:t>
            </a:r>
            <a:r>
              <a:rPr lang="ko-KR" altLang="en-US" sz="1800" b="1" dirty="0" smtClean="0">
                <a:latin typeface="+mj-ea"/>
                <a:ea typeface="+mj-ea"/>
              </a:rPr>
              <a:t>되었고 </a:t>
            </a:r>
            <a:r>
              <a:rPr lang="ko-KR" altLang="en-US" sz="1800" b="1" dirty="0">
                <a:latin typeface="+mj-ea"/>
                <a:ea typeface="+mj-ea"/>
              </a:rPr>
              <a:t>데이터 분석을 하는 과정에서 제가 사는 지역에서 자전거 사고가 </a:t>
            </a:r>
            <a:r>
              <a:rPr lang="ko-KR" altLang="en-US" sz="1800" b="1" dirty="0" err="1">
                <a:latin typeface="+mj-ea"/>
                <a:ea typeface="+mj-ea"/>
              </a:rPr>
              <a:t>많은거</a:t>
            </a:r>
            <a:endParaRPr lang="ko-KR" altLang="en-US" sz="1800" dirty="0">
              <a:latin typeface="+mj-ea"/>
              <a:ea typeface="+mj-ea"/>
            </a:endParaRPr>
          </a:p>
          <a:p>
            <a:pPr algn="ctr" fontAlgn="base" latinLnBrk="0"/>
            <a:r>
              <a:rPr lang="ko-KR" altLang="en-US" sz="1800" b="1" dirty="0">
                <a:latin typeface="+mj-ea"/>
                <a:ea typeface="+mj-ea"/>
              </a:rPr>
              <a:t>같아서 좀 더 자세히 분석해보고자 정하게 되었습니다</a:t>
            </a:r>
            <a:r>
              <a:rPr lang="en-US" altLang="ko-KR" sz="1800" b="1" dirty="0">
                <a:latin typeface="+mj-ea"/>
                <a:ea typeface="+mj-ea"/>
              </a:rPr>
              <a:t>.</a:t>
            </a:r>
            <a:endParaRPr lang="ko-KR" altLang="en-US" sz="1800" dirty="0">
              <a:latin typeface="+mj-ea"/>
              <a:ea typeface="+mj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365D"/>
        </a:solidFill>
        <a:effectLst/>
      </p:bgPr>
    </p:bg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6"/>
          <p:cNvSpPr/>
          <p:nvPr/>
        </p:nvSpPr>
        <p:spPr>
          <a:xfrm>
            <a:off x="251520" y="620688"/>
            <a:ext cx="8640960" cy="597666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130" name="Google Shape;130;p16"/>
          <p:cNvSpPr/>
          <p:nvPr/>
        </p:nvSpPr>
        <p:spPr>
          <a:xfrm>
            <a:off x="4067944" y="74100"/>
            <a:ext cx="936104" cy="936104"/>
          </a:xfrm>
          <a:prstGeom prst="ellipse">
            <a:avLst/>
          </a:prstGeom>
          <a:solidFill>
            <a:srgbClr val="17365D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131" name="Google Shape;131;p16"/>
          <p:cNvSpPr txBox="1"/>
          <p:nvPr/>
        </p:nvSpPr>
        <p:spPr>
          <a:xfrm>
            <a:off x="3995936" y="479095"/>
            <a:ext cx="108012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ko-KR" sz="24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02</a:t>
            </a:r>
            <a:endParaRPr sz="240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" name="Google Shape;132;p16"/>
          <p:cNvSpPr txBox="1"/>
          <p:nvPr/>
        </p:nvSpPr>
        <p:spPr>
          <a:xfrm>
            <a:off x="971600" y="2555612"/>
            <a:ext cx="936104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ko-KR" sz="1800" b="1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rPr>
              <a:t>소제목</a:t>
            </a:r>
            <a:endParaRPr sz="1800" b="1">
              <a:solidFill>
                <a:schemeClr val="lt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133" name="Google Shape;133;p16"/>
          <p:cNvSpPr txBox="1"/>
          <p:nvPr/>
        </p:nvSpPr>
        <p:spPr>
          <a:xfrm>
            <a:off x="7164288" y="6546830"/>
            <a:ext cx="1728192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ko-KR" sz="1600">
                <a:solidFill>
                  <a:srgbClr val="BFBFBF"/>
                </a:solidFill>
                <a:latin typeface="Malgun Gothic"/>
                <a:ea typeface="Malgun Gothic"/>
                <a:cs typeface="Malgun Gothic"/>
                <a:sym typeface="Malgun Gothic"/>
              </a:rPr>
              <a:t>MINHEEBLOG</a:t>
            </a:r>
            <a:endParaRPr sz="1600">
              <a:solidFill>
                <a:srgbClr val="BFBFBF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135" name="Google Shape;135;p16"/>
          <p:cNvSpPr/>
          <p:nvPr/>
        </p:nvSpPr>
        <p:spPr>
          <a:xfrm>
            <a:off x="269568" y="887806"/>
            <a:ext cx="3798376" cy="804922"/>
          </a:xfrm>
          <a:prstGeom prst="flowChartAlternateProcess">
            <a:avLst/>
          </a:prstGeom>
          <a:solidFill>
            <a:schemeClr val="dk2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b="1" dirty="0" smtClean="0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rPr>
              <a:t>데이터 처리 과정</a:t>
            </a:r>
            <a:endParaRPr sz="1800" dirty="0">
              <a:solidFill>
                <a:schemeClr val="lt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136" name="Google Shape;136;p16"/>
          <p:cNvSpPr/>
          <p:nvPr/>
        </p:nvSpPr>
        <p:spPr>
          <a:xfrm>
            <a:off x="369552" y="2232788"/>
            <a:ext cx="605913" cy="504056"/>
          </a:xfrm>
          <a:prstGeom prst="roundRect">
            <a:avLst>
              <a:gd name="adj" fmla="val 16667"/>
            </a:avLst>
          </a:prstGeom>
          <a:solidFill>
            <a:srgbClr val="8CB3E3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ko-KR" sz="1800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rPr>
              <a:t>1</a:t>
            </a:r>
            <a:endParaRPr sz="1800">
              <a:solidFill>
                <a:schemeClr val="lt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137" name="Google Shape;137;p16"/>
          <p:cNvSpPr txBox="1"/>
          <p:nvPr/>
        </p:nvSpPr>
        <p:spPr>
          <a:xfrm>
            <a:off x="1187624" y="2200076"/>
            <a:ext cx="3384376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dirty="0" smtClean="0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rPr>
              <a:t>필요한 패키지를 다운받는다</a:t>
            </a:r>
            <a:r>
              <a:rPr lang="en-US" altLang="ko-KR" sz="1800" dirty="0" smtClean="0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rPr>
              <a:t>.</a:t>
            </a:r>
            <a:endParaRPr sz="1800" dirty="0">
              <a:solidFill>
                <a:schemeClr val="dk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138" name="Google Shape;138;p16"/>
          <p:cNvSpPr/>
          <p:nvPr/>
        </p:nvSpPr>
        <p:spPr>
          <a:xfrm>
            <a:off x="369552" y="3095672"/>
            <a:ext cx="605913" cy="504056"/>
          </a:xfrm>
          <a:prstGeom prst="roundRect">
            <a:avLst>
              <a:gd name="adj" fmla="val 16667"/>
            </a:avLst>
          </a:prstGeom>
          <a:solidFill>
            <a:srgbClr val="8CB3E3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ko-KR" sz="1800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rPr>
              <a:t>2</a:t>
            </a:r>
            <a:endParaRPr sz="1800">
              <a:solidFill>
                <a:schemeClr val="lt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139" name="Google Shape;139;p16"/>
          <p:cNvSpPr txBox="1"/>
          <p:nvPr/>
        </p:nvSpPr>
        <p:spPr>
          <a:xfrm>
            <a:off x="1194128" y="3107752"/>
            <a:ext cx="3384376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ko-KR" sz="1800" dirty="0" smtClean="0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rPr>
              <a:t>CSV</a:t>
            </a:r>
            <a:r>
              <a:rPr lang="ko-KR" altLang="en-US" sz="1800" dirty="0" smtClean="0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rPr>
              <a:t>파일을 불러온다</a:t>
            </a:r>
            <a:r>
              <a:rPr lang="en-US" altLang="ko-KR" sz="1800" dirty="0" smtClean="0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rPr>
              <a:t>.</a:t>
            </a:r>
            <a:r>
              <a:rPr lang="ko-KR" sz="1800" dirty="0" smtClean="0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rPr>
              <a:t> </a:t>
            </a:r>
            <a:endParaRPr sz="1800" dirty="0">
              <a:solidFill>
                <a:schemeClr val="dk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140" name="Google Shape;140;p16"/>
          <p:cNvSpPr/>
          <p:nvPr/>
        </p:nvSpPr>
        <p:spPr>
          <a:xfrm>
            <a:off x="365687" y="4068992"/>
            <a:ext cx="605913" cy="504056"/>
          </a:xfrm>
          <a:prstGeom prst="roundRect">
            <a:avLst>
              <a:gd name="adj" fmla="val 16667"/>
            </a:avLst>
          </a:prstGeom>
          <a:solidFill>
            <a:srgbClr val="8CB3E3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ko-KR" sz="1800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rPr>
              <a:t>3</a:t>
            </a:r>
            <a:endParaRPr sz="1800">
              <a:solidFill>
                <a:schemeClr val="lt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141" name="Google Shape;141;p16"/>
          <p:cNvSpPr txBox="1"/>
          <p:nvPr/>
        </p:nvSpPr>
        <p:spPr>
          <a:xfrm>
            <a:off x="1194128" y="4012053"/>
            <a:ext cx="3384376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dirty="0" smtClean="0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rPr>
              <a:t>필터를 이용해 원하는 정보를 찾는다</a:t>
            </a:r>
            <a:r>
              <a:rPr lang="en-US" altLang="ko-KR" sz="1800" dirty="0" smtClean="0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rPr>
              <a:t>.</a:t>
            </a:r>
            <a:endParaRPr sz="1800" dirty="0">
              <a:solidFill>
                <a:schemeClr val="dk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142" name="Google Shape;142;p16"/>
          <p:cNvSpPr/>
          <p:nvPr/>
        </p:nvSpPr>
        <p:spPr>
          <a:xfrm>
            <a:off x="360690" y="5042312"/>
            <a:ext cx="605913" cy="504056"/>
          </a:xfrm>
          <a:prstGeom prst="roundRect">
            <a:avLst>
              <a:gd name="adj" fmla="val 16667"/>
            </a:avLst>
          </a:prstGeom>
          <a:solidFill>
            <a:srgbClr val="8CB3E3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ko-KR" sz="1800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rPr>
              <a:t>4</a:t>
            </a:r>
            <a:endParaRPr sz="1800">
              <a:solidFill>
                <a:schemeClr val="lt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143" name="Google Shape;143;p16"/>
          <p:cNvSpPr txBox="1"/>
          <p:nvPr/>
        </p:nvSpPr>
        <p:spPr>
          <a:xfrm>
            <a:off x="1194128" y="5109674"/>
            <a:ext cx="3384376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dirty="0" smtClean="0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rPr>
              <a:t>필요 없는 컬럼을 삭제한다</a:t>
            </a:r>
            <a:r>
              <a:rPr lang="en-US" altLang="ko-KR" sz="1800" dirty="0" smtClean="0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rPr>
              <a:t>.</a:t>
            </a:r>
            <a:endParaRPr sz="1800" dirty="0">
              <a:solidFill>
                <a:schemeClr val="dk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9" y="2232788"/>
            <a:ext cx="4044463" cy="3246217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365D"/>
        </a:solidFill>
        <a:effectLst/>
      </p:bgPr>
    </p:bg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17"/>
          <p:cNvSpPr/>
          <p:nvPr/>
        </p:nvSpPr>
        <p:spPr>
          <a:xfrm>
            <a:off x="251520" y="620688"/>
            <a:ext cx="8640960" cy="597666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150" name="Google Shape;150;p17"/>
          <p:cNvSpPr/>
          <p:nvPr/>
        </p:nvSpPr>
        <p:spPr>
          <a:xfrm>
            <a:off x="4067944" y="74100"/>
            <a:ext cx="936104" cy="936104"/>
          </a:xfrm>
          <a:prstGeom prst="ellipse">
            <a:avLst/>
          </a:prstGeom>
          <a:solidFill>
            <a:srgbClr val="17365D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151" name="Google Shape;151;p17"/>
          <p:cNvSpPr txBox="1"/>
          <p:nvPr/>
        </p:nvSpPr>
        <p:spPr>
          <a:xfrm>
            <a:off x="3995936" y="479095"/>
            <a:ext cx="108012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ko-KR" sz="240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r>
              <a:rPr lang="en-US" altLang="ko-KR" sz="240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240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17"/>
          <p:cNvSpPr txBox="1"/>
          <p:nvPr/>
        </p:nvSpPr>
        <p:spPr>
          <a:xfrm>
            <a:off x="7164288" y="6546830"/>
            <a:ext cx="1728192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ko-KR" sz="1600">
                <a:solidFill>
                  <a:srgbClr val="BFBFBF"/>
                </a:solidFill>
                <a:latin typeface="Malgun Gothic"/>
                <a:ea typeface="Malgun Gothic"/>
                <a:cs typeface="Malgun Gothic"/>
                <a:sym typeface="Malgun Gothic"/>
              </a:rPr>
              <a:t>MINHEEBLOG</a:t>
            </a:r>
            <a:endParaRPr sz="1600">
              <a:solidFill>
                <a:srgbClr val="BFBFBF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153" name="Google Shape;153;p17"/>
          <p:cNvSpPr/>
          <p:nvPr/>
        </p:nvSpPr>
        <p:spPr>
          <a:xfrm>
            <a:off x="269568" y="887806"/>
            <a:ext cx="3798376" cy="804922"/>
          </a:xfrm>
          <a:prstGeom prst="flowChartAlternateProcess">
            <a:avLst/>
          </a:prstGeom>
          <a:solidFill>
            <a:schemeClr val="dk2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b="1" dirty="0" smtClean="0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rPr>
              <a:t>데이터 처리 과정</a:t>
            </a:r>
            <a:endParaRPr sz="1800" dirty="0">
              <a:solidFill>
                <a:schemeClr val="lt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160" name="Google Shape;160;p17"/>
          <p:cNvSpPr/>
          <p:nvPr/>
        </p:nvSpPr>
        <p:spPr>
          <a:xfrm>
            <a:off x="3367555" y="4980276"/>
            <a:ext cx="2180287" cy="504056"/>
          </a:xfrm>
          <a:prstGeom prst="roundRect">
            <a:avLst>
              <a:gd name="adj" fmla="val 16667"/>
            </a:avLst>
          </a:prstGeom>
          <a:solidFill>
            <a:srgbClr val="8CB3E3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ko-KR" sz="1800" dirty="0" smtClean="0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rPr>
              <a:t>4</a:t>
            </a:r>
            <a:r>
              <a:rPr lang="ko-KR" altLang="en-US" sz="1800" dirty="0" smtClean="0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rPr>
              <a:t>번까지의 결과</a:t>
            </a:r>
            <a:endParaRPr sz="1800" dirty="0">
              <a:solidFill>
                <a:schemeClr val="lt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5229" y="2220248"/>
            <a:ext cx="5363323" cy="248453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365D"/>
        </a:solidFill>
        <a:effectLst/>
      </p:bgPr>
    </p:bg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6"/>
          <p:cNvSpPr/>
          <p:nvPr/>
        </p:nvSpPr>
        <p:spPr>
          <a:xfrm>
            <a:off x="251520" y="620688"/>
            <a:ext cx="8640960" cy="597666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130" name="Google Shape;130;p16"/>
          <p:cNvSpPr/>
          <p:nvPr/>
        </p:nvSpPr>
        <p:spPr>
          <a:xfrm>
            <a:off x="4067944" y="74100"/>
            <a:ext cx="936104" cy="936104"/>
          </a:xfrm>
          <a:prstGeom prst="ellipse">
            <a:avLst/>
          </a:prstGeom>
          <a:solidFill>
            <a:srgbClr val="17365D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131" name="Google Shape;131;p16"/>
          <p:cNvSpPr txBox="1"/>
          <p:nvPr/>
        </p:nvSpPr>
        <p:spPr>
          <a:xfrm>
            <a:off x="3995936" y="479095"/>
            <a:ext cx="108012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ko-KR" sz="24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02</a:t>
            </a:r>
            <a:endParaRPr sz="240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" name="Google Shape;133;p16"/>
          <p:cNvSpPr txBox="1"/>
          <p:nvPr/>
        </p:nvSpPr>
        <p:spPr>
          <a:xfrm>
            <a:off x="7164288" y="6546830"/>
            <a:ext cx="1728192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ko-KR" sz="1600">
                <a:solidFill>
                  <a:srgbClr val="BFBFBF"/>
                </a:solidFill>
                <a:latin typeface="Malgun Gothic"/>
                <a:ea typeface="Malgun Gothic"/>
                <a:cs typeface="Malgun Gothic"/>
                <a:sym typeface="Malgun Gothic"/>
              </a:rPr>
              <a:t>MINHEEBLOG</a:t>
            </a:r>
            <a:endParaRPr sz="1600">
              <a:solidFill>
                <a:srgbClr val="BFBFBF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135" name="Google Shape;135;p16"/>
          <p:cNvSpPr/>
          <p:nvPr/>
        </p:nvSpPr>
        <p:spPr>
          <a:xfrm>
            <a:off x="269568" y="887806"/>
            <a:ext cx="3798376" cy="804922"/>
          </a:xfrm>
          <a:prstGeom prst="flowChartAlternateProcess">
            <a:avLst/>
          </a:prstGeom>
          <a:solidFill>
            <a:schemeClr val="dk2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b="1" dirty="0" smtClean="0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rPr>
              <a:t>데이터 처리 과정</a:t>
            </a:r>
            <a:endParaRPr sz="1800" dirty="0">
              <a:solidFill>
                <a:schemeClr val="lt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136" name="Google Shape;136;p16"/>
          <p:cNvSpPr/>
          <p:nvPr/>
        </p:nvSpPr>
        <p:spPr>
          <a:xfrm>
            <a:off x="369551" y="2995994"/>
            <a:ext cx="605913" cy="504056"/>
          </a:xfrm>
          <a:prstGeom prst="roundRect">
            <a:avLst>
              <a:gd name="adj" fmla="val 16667"/>
            </a:avLst>
          </a:prstGeom>
          <a:solidFill>
            <a:srgbClr val="8CB3E3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rPr>
              <a:t>5</a:t>
            </a:r>
            <a:endParaRPr sz="1800" dirty="0">
              <a:solidFill>
                <a:schemeClr val="lt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137" name="Google Shape;137;p16"/>
          <p:cNvSpPr txBox="1"/>
          <p:nvPr/>
        </p:nvSpPr>
        <p:spPr>
          <a:xfrm>
            <a:off x="1187624" y="3069906"/>
            <a:ext cx="3384376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dirty="0" smtClean="0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rPr>
              <a:t>찾아낸 정보를 하나로 합친다</a:t>
            </a:r>
            <a:r>
              <a:rPr lang="en-US" altLang="ko-KR" sz="1800" dirty="0" smtClean="0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rPr>
              <a:t>.</a:t>
            </a:r>
            <a:endParaRPr sz="1800" dirty="0">
              <a:solidFill>
                <a:schemeClr val="dk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138" name="Google Shape;138;p16"/>
          <p:cNvSpPr/>
          <p:nvPr/>
        </p:nvSpPr>
        <p:spPr>
          <a:xfrm>
            <a:off x="369552" y="4796673"/>
            <a:ext cx="605913" cy="504056"/>
          </a:xfrm>
          <a:prstGeom prst="roundRect">
            <a:avLst>
              <a:gd name="adj" fmla="val 16667"/>
            </a:avLst>
          </a:prstGeom>
          <a:solidFill>
            <a:srgbClr val="8CB3E3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rPr>
              <a:t>6</a:t>
            </a:r>
            <a:endParaRPr sz="1800" dirty="0">
              <a:solidFill>
                <a:schemeClr val="lt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139" name="Google Shape;139;p16"/>
          <p:cNvSpPr txBox="1"/>
          <p:nvPr/>
        </p:nvSpPr>
        <p:spPr>
          <a:xfrm>
            <a:off x="1196416" y="4725536"/>
            <a:ext cx="3384376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dirty="0" smtClean="0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rPr>
              <a:t>합친 정보를 그래프로 표현한다</a:t>
            </a:r>
            <a:r>
              <a:rPr lang="en-US" altLang="ko-KR" sz="1800" dirty="0" smtClean="0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rPr>
              <a:t>.</a:t>
            </a:r>
            <a:r>
              <a:rPr lang="ko-KR" sz="1800" dirty="0" smtClean="0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rPr>
              <a:t> </a:t>
            </a:r>
            <a:endParaRPr sz="1800" dirty="0">
              <a:solidFill>
                <a:schemeClr val="dk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0453" y="2089268"/>
            <a:ext cx="4382027" cy="3389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7050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365D"/>
        </a:solidFill>
        <a:effectLst/>
      </p:bgPr>
    </p:bg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6"/>
          <p:cNvSpPr/>
          <p:nvPr/>
        </p:nvSpPr>
        <p:spPr>
          <a:xfrm>
            <a:off x="251520" y="620688"/>
            <a:ext cx="8640960" cy="597666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130" name="Google Shape;130;p16"/>
          <p:cNvSpPr/>
          <p:nvPr/>
        </p:nvSpPr>
        <p:spPr>
          <a:xfrm>
            <a:off x="4067944" y="74100"/>
            <a:ext cx="936104" cy="936104"/>
          </a:xfrm>
          <a:prstGeom prst="ellipse">
            <a:avLst/>
          </a:prstGeom>
          <a:solidFill>
            <a:srgbClr val="17365D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131" name="Google Shape;131;p16"/>
          <p:cNvSpPr txBox="1"/>
          <p:nvPr/>
        </p:nvSpPr>
        <p:spPr>
          <a:xfrm>
            <a:off x="3995936" y="479095"/>
            <a:ext cx="108012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ko-KR" sz="240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r>
              <a:rPr lang="en-US" altLang="ko-KR" sz="240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240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" name="Google Shape;132;p16"/>
          <p:cNvSpPr txBox="1"/>
          <p:nvPr/>
        </p:nvSpPr>
        <p:spPr>
          <a:xfrm>
            <a:off x="971600" y="2555612"/>
            <a:ext cx="936104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ko-KR" sz="1800" b="1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rPr>
              <a:t>소제목</a:t>
            </a:r>
            <a:endParaRPr sz="1800" b="1">
              <a:solidFill>
                <a:schemeClr val="lt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133" name="Google Shape;133;p16"/>
          <p:cNvSpPr txBox="1"/>
          <p:nvPr/>
        </p:nvSpPr>
        <p:spPr>
          <a:xfrm>
            <a:off x="7164288" y="6546830"/>
            <a:ext cx="1728192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ko-KR" sz="1600">
                <a:solidFill>
                  <a:srgbClr val="BFBFBF"/>
                </a:solidFill>
                <a:latin typeface="Malgun Gothic"/>
                <a:ea typeface="Malgun Gothic"/>
                <a:cs typeface="Malgun Gothic"/>
                <a:sym typeface="Malgun Gothic"/>
              </a:rPr>
              <a:t>MINHEEBLOG</a:t>
            </a:r>
            <a:endParaRPr sz="1600">
              <a:solidFill>
                <a:srgbClr val="BFBFBF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135" name="Google Shape;135;p16"/>
          <p:cNvSpPr/>
          <p:nvPr/>
        </p:nvSpPr>
        <p:spPr>
          <a:xfrm>
            <a:off x="269568" y="887806"/>
            <a:ext cx="3798376" cy="804922"/>
          </a:xfrm>
          <a:prstGeom prst="flowChartAlternateProcess">
            <a:avLst/>
          </a:prstGeom>
          <a:solidFill>
            <a:schemeClr val="dk2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b="1" dirty="0" smtClean="0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rPr>
              <a:t>데이터 처리 결과</a:t>
            </a:r>
            <a:endParaRPr sz="1800" dirty="0">
              <a:solidFill>
                <a:schemeClr val="lt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138" name="Google Shape;138;p16"/>
          <p:cNvSpPr/>
          <p:nvPr/>
        </p:nvSpPr>
        <p:spPr>
          <a:xfrm>
            <a:off x="1635797" y="5372353"/>
            <a:ext cx="1617357" cy="504056"/>
          </a:xfrm>
          <a:prstGeom prst="roundRect">
            <a:avLst>
              <a:gd name="adj" fmla="val 16667"/>
            </a:avLst>
          </a:prstGeom>
          <a:solidFill>
            <a:srgbClr val="8CB3E3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dirty="0" smtClean="0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rPr>
              <a:t>결과</a:t>
            </a:r>
            <a:endParaRPr sz="1800" dirty="0">
              <a:solidFill>
                <a:schemeClr val="lt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139" name="Google Shape;139;p16"/>
          <p:cNvSpPr txBox="1"/>
          <p:nvPr/>
        </p:nvSpPr>
        <p:spPr>
          <a:xfrm>
            <a:off x="3793369" y="5301216"/>
            <a:ext cx="3888819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dirty="0" smtClean="0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rPr>
              <a:t>합친 데이터의 정보를 그래프로 표현한다</a:t>
            </a:r>
            <a:r>
              <a:rPr lang="en-US" altLang="ko-KR" sz="1800" dirty="0" smtClean="0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rPr>
              <a:t>.</a:t>
            </a:r>
            <a:r>
              <a:rPr lang="ko-KR" sz="1800" dirty="0" smtClean="0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rPr>
              <a:t> </a:t>
            </a:r>
            <a:endParaRPr sz="1800" dirty="0">
              <a:solidFill>
                <a:schemeClr val="dk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241" y="1959846"/>
            <a:ext cx="2861029" cy="3038059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1959846"/>
            <a:ext cx="4299438" cy="3038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8467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365D"/>
        </a:solidFill>
        <a:effectLst/>
      </p:bgPr>
    </p:bg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5"/>
          <p:cNvSpPr/>
          <p:nvPr/>
        </p:nvSpPr>
        <p:spPr>
          <a:xfrm>
            <a:off x="251520" y="620688"/>
            <a:ext cx="8640960" cy="597666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115" name="Google Shape;115;p15"/>
          <p:cNvSpPr/>
          <p:nvPr/>
        </p:nvSpPr>
        <p:spPr>
          <a:xfrm>
            <a:off x="967368" y="2942942"/>
            <a:ext cx="7200800" cy="1681812"/>
          </a:xfrm>
          <a:prstGeom prst="rect">
            <a:avLst/>
          </a:prstGeom>
          <a:solidFill>
            <a:srgbClr val="F2F2F2"/>
          </a:solidFill>
          <a:ln w="25400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116" name="Google Shape;116;p15"/>
          <p:cNvSpPr txBox="1"/>
          <p:nvPr/>
        </p:nvSpPr>
        <p:spPr>
          <a:xfrm>
            <a:off x="0" y="1527366"/>
            <a:ext cx="8208702" cy="1015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ko-KR" sz="4800" dirty="0">
                <a:solidFill>
                  <a:srgbClr val="BFBFBF"/>
                </a:solidFill>
                <a:sym typeface="Arial"/>
              </a:rPr>
              <a:t>“ </a:t>
            </a:r>
            <a:r>
              <a:rPr lang="ko-KR" altLang="en-US" sz="4800" dirty="0" smtClean="0">
                <a:solidFill>
                  <a:srgbClr val="BFBFBF"/>
                </a:solidFill>
              </a:rPr>
              <a:t>데이터 분석 후 느낀 점</a:t>
            </a:r>
            <a:r>
              <a:rPr lang="ko-KR" sz="4800" dirty="0" smtClean="0">
                <a:solidFill>
                  <a:srgbClr val="BFBFBF"/>
                </a:solidFill>
                <a:sym typeface="Arial"/>
              </a:rPr>
              <a:t>  </a:t>
            </a:r>
            <a:r>
              <a:rPr lang="ko-KR" sz="4800" dirty="0">
                <a:solidFill>
                  <a:srgbClr val="BFBFBF"/>
                </a:solidFill>
                <a:sym typeface="Arial"/>
              </a:rPr>
              <a:t>”</a:t>
            </a:r>
            <a:endParaRPr sz="4800" dirty="0">
              <a:solidFill>
                <a:srgbClr val="BFBFBF"/>
              </a:solidFill>
              <a:sym typeface="Arial"/>
            </a:endParaRPr>
          </a:p>
        </p:txBody>
      </p:sp>
      <p:sp>
        <p:nvSpPr>
          <p:cNvPr id="117" name="Google Shape;117;p15"/>
          <p:cNvSpPr/>
          <p:nvPr/>
        </p:nvSpPr>
        <p:spPr>
          <a:xfrm>
            <a:off x="4067944" y="74100"/>
            <a:ext cx="936104" cy="936104"/>
          </a:xfrm>
          <a:prstGeom prst="ellipse">
            <a:avLst/>
          </a:prstGeom>
          <a:solidFill>
            <a:srgbClr val="17365D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118" name="Google Shape;118;p15"/>
          <p:cNvSpPr txBox="1"/>
          <p:nvPr/>
        </p:nvSpPr>
        <p:spPr>
          <a:xfrm>
            <a:off x="7164288" y="6546830"/>
            <a:ext cx="1728192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ko-KR" sz="1600">
                <a:solidFill>
                  <a:srgbClr val="BFBFBF"/>
                </a:solidFill>
                <a:latin typeface="Malgun Gothic"/>
                <a:ea typeface="Malgun Gothic"/>
                <a:cs typeface="Malgun Gothic"/>
                <a:sym typeface="Malgun Gothic"/>
              </a:rPr>
              <a:t>MINHEEBLOG</a:t>
            </a:r>
            <a:endParaRPr sz="1600">
              <a:solidFill>
                <a:srgbClr val="BFBFBF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119" name="Google Shape;119;p15"/>
          <p:cNvSpPr txBox="1"/>
          <p:nvPr/>
        </p:nvSpPr>
        <p:spPr>
          <a:xfrm>
            <a:off x="3995936" y="479095"/>
            <a:ext cx="108012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ko-KR" sz="240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r>
              <a:rPr lang="en-US" altLang="ko-KR" sz="240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 sz="240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" name="Google Shape;120;p15"/>
          <p:cNvSpPr txBox="1"/>
          <p:nvPr/>
        </p:nvSpPr>
        <p:spPr>
          <a:xfrm>
            <a:off x="1039376" y="3226724"/>
            <a:ext cx="7128792" cy="13980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dirty="0" smtClean="0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rPr>
              <a:t>제가 데이터 분석을 하면서 느낀 점은 생각보다 경기도 내의 자전거 수가 많아지면서 일어나는 사고가 저의 생각보다 많았다고 생각하고 안산시에 공용 자전거 활성화가 잘 </a:t>
            </a:r>
            <a:r>
              <a:rPr lang="ko-KR" altLang="en-US" sz="1800" dirty="0" err="1" smtClean="0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rPr>
              <a:t>되있어서</a:t>
            </a:r>
            <a:r>
              <a:rPr lang="ko-KR" altLang="en-US" sz="1800" dirty="0" smtClean="0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rPr>
              <a:t> 사고가 그만큼 더 일어나는 것을 알았습니다</a:t>
            </a:r>
            <a:r>
              <a:rPr lang="en-US" altLang="ko-KR" sz="1800" dirty="0" smtClean="0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rPr>
              <a:t>.</a:t>
            </a:r>
            <a:endParaRPr dirty="0" smtClean="0"/>
          </a:p>
        </p:txBody>
      </p:sp>
    </p:spTree>
    <p:extLst>
      <p:ext uri="{BB962C8B-B14F-4D97-AF65-F5344CB8AC3E}">
        <p14:creationId xmlns:p14="http://schemas.microsoft.com/office/powerpoint/2010/main" val="11250155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365D"/>
        </a:solidFill>
        <a:effectLst/>
      </p:bgPr>
    </p:bg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20"/>
          <p:cNvSpPr/>
          <p:nvPr/>
        </p:nvSpPr>
        <p:spPr>
          <a:xfrm>
            <a:off x="251520" y="3068960"/>
            <a:ext cx="8640960" cy="352839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208" name="Google Shape;208;p20"/>
          <p:cNvSpPr/>
          <p:nvPr/>
        </p:nvSpPr>
        <p:spPr>
          <a:xfrm>
            <a:off x="2627784" y="1052736"/>
            <a:ext cx="3858956" cy="3858956"/>
          </a:xfrm>
          <a:prstGeom prst="ellipse">
            <a:avLst/>
          </a:prstGeom>
          <a:solidFill>
            <a:srgbClr val="17365D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209" name="Google Shape;209;p20"/>
          <p:cNvSpPr txBox="1"/>
          <p:nvPr/>
        </p:nvSpPr>
        <p:spPr>
          <a:xfrm>
            <a:off x="2699792" y="2564904"/>
            <a:ext cx="3816424" cy="17543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ko-KR" sz="5400" b="1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rPr>
              <a:t>THANK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ko-KR" sz="5400" b="1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rPr>
              <a:t>YOU</a:t>
            </a:r>
            <a:endParaRPr sz="5400" b="1">
              <a:solidFill>
                <a:schemeClr val="lt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252</Words>
  <Application>Microsoft Office PowerPoint</Application>
  <PresentationFormat>화면 슬라이드 쇼(4:3)</PresentationFormat>
  <Paragraphs>69</Paragraphs>
  <Slides>9</Slides>
  <Notes>9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3" baseType="lpstr">
      <vt:lpstr>Malgun Gothic</vt:lpstr>
      <vt:lpstr>Malgun Gothic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cp:lastModifiedBy>Admin</cp:lastModifiedBy>
  <cp:revision>18</cp:revision>
  <dcterms:modified xsi:type="dcterms:W3CDTF">2019-06-17T05:16:44Z</dcterms:modified>
</cp:coreProperties>
</file>