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70" r:id="rId4"/>
    <p:sldId id="260" r:id="rId5"/>
    <p:sldId id="271" r:id="rId6"/>
    <p:sldId id="261" r:id="rId7"/>
    <p:sldId id="274" r:id="rId8"/>
    <p:sldId id="275" r:id="rId9"/>
    <p:sldId id="272" r:id="rId10"/>
    <p:sldId id="263" r:id="rId11"/>
    <p:sldId id="273" r:id="rId12"/>
    <p:sldId id="259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712C"/>
    <a:srgbClr val="DF7244"/>
    <a:srgbClr val="603CBA"/>
    <a:srgbClr val="A83CBA"/>
    <a:srgbClr val="E55DAB"/>
    <a:srgbClr val="F8BE4A"/>
    <a:srgbClr val="FFFFFF"/>
    <a:srgbClr val="F3CBBB"/>
    <a:srgbClr val="1A1019"/>
    <a:srgbClr val="1C12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0412F-9388-450B-8BC1-BAA529B39027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1A8D71-9E0A-49E0-AB99-06C3A75278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9616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17E8E-E185-459F-A946-8B0EB19BBD93}" type="slidenum">
              <a:rPr lang="ko-KR" altLang="en-US" smtClean="0">
                <a:solidFill>
                  <a:prstClr val="black"/>
                </a:solidFill>
              </a:rPr>
              <a:pPr/>
              <a:t>4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638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17E8E-E185-459F-A946-8B0EB19BBD93}" type="slidenum">
              <a:rPr lang="ko-KR" altLang="en-US" smtClean="0">
                <a:solidFill>
                  <a:prstClr val="black"/>
                </a:solidFill>
              </a:rPr>
              <a:pPr/>
              <a:t>10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443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17E8E-E185-459F-A946-8B0EB19BBD93}" type="slidenum">
              <a:rPr lang="ko-KR" altLang="en-US" smtClean="0">
                <a:solidFill>
                  <a:prstClr val="black"/>
                </a:solidFill>
              </a:rPr>
              <a:pPr/>
              <a:t>11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389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E3D9B-CD66-497C-AB33-35C236F01154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C427-4ADB-499A-B864-EBC610F825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087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E3D9B-CD66-497C-AB33-35C236F01154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C427-4ADB-499A-B864-EBC610F825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6650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E3D9B-CD66-497C-AB33-35C236F01154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C427-4ADB-499A-B864-EBC610F825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736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E3D9B-CD66-497C-AB33-35C236F01154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C427-4ADB-499A-B864-EBC610F825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0110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E3D9B-CD66-497C-AB33-35C236F01154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C427-4ADB-499A-B864-EBC610F825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8029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E3D9B-CD66-497C-AB33-35C236F01154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C427-4ADB-499A-B864-EBC610F825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1034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E3D9B-CD66-497C-AB33-35C236F01154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C427-4ADB-499A-B864-EBC610F825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9661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E3D9B-CD66-497C-AB33-35C236F01154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C427-4ADB-499A-B864-EBC610F825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289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E3D9B-CD66-497C-AB33-35C236F01154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C427-4ADB-499A-B864-EBC610F825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3427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콘텐츠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161925" y="1079500"/>
            <a:ext cx="8820150" cy="5607049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텍스트 개체 틀 9"/>
          <p:cNvSpPr>
            <a:spLocks noGrp="1"/>
          </p:cNvSpPr>
          <p:nvPr>
            <p:ph type="body" sz="quarter" idx="10"/>
          </p:nvPr>
        </p:nvSpPr>
        <p:spPr>
          <a:xfrm>
            <a:off x="161925" y="317500"/>
            <a:ext cx="8728075" cy="647700"/>
          </a:xfrm>
        </p:spPr>
        <p:txBody>
          <a:bodyPr>
            <a:norm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3000" b="1" kern="1200" baseline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599933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E3D9B-CD66-497C-AB33-35C236F01154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C427-4ADB-499A-B864-EBC610F825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3054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E3D9B-CD66-497C-AB33-35C236F01154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BC427-4ADB-499A-B864-EBC610F825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1324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53064" y="1988366"/>
            <a:ext cx="72378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800" b="1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운전면허 행정처분 데이터 </a:t>
            </a:r>
            <a:endParaRPr lang="ko-KR" altLang="en-US" sz="4800" b="1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34512" y="4413703"/>
            <a:ext cx="22749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b="1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20142487 </a:t>
            </a:r>
            <a:r>
              <a:rPr lang="ko-KR" altLang="en-US" sz="2000" b="1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유영재</a:t>
            </a:r>
            <a:endParaRPr lang="ko-KR" altLang="en-US" sz="2000" b="1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3330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/>
          </p:cNvSpPr>
          <p:nvPr/>
        </p:nvSpPr>
        <p:spPr bwMode="auto">
          <a:xfrm>
            <a:off x="4525962" y="3723451"/>
            <a:ext cx="117231" cy="197827"/>
          </a:xfrm>
          <a:custGeom>
            <a:avLst/>
            <a:gdLst>
              <a:gd name="T0" fmla="*/ 0 w 80"/>
              <a:gd name="T1" fmla="*/ 0 h 135"/>
              <a:gd name="T2" fmla="*/ 80 w 80"/>
              <a:gd name="T3" fmla="*/ 68 h 135"/>
              <a:gd name="T4" fmla="*/ 0 w 80"/>
              <a:gd name="T5" fmla="*/ 135 h 135"/>
              <a:gd name="T6" fmla="*/ 0 w 80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135">
                <a:moveTo>
                  <a:pt x="0" y="0"/>
                </a:moveTo>
                <a:lnTo>
                  <a:pt x="80" y="68"/>
                </a:lnTo>
                <a:lnTo>
                  <a:pt x="0" y="135"/>
                </a:lnTo>
                <a:lnTo>
                  <a:pt x="0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endParaRPr lang="ko-KR" altLang="en-US" sz="1662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5701274" y="5095677"/>
            <a:ext cx="2785697" cy="1251438"/>
          </a:xfrm>
          <a:custGeom>
            <a:avLst/>
            <a:gdLst>
              <a:gd name="T0" fmla="*/ 402 w 804"/>
              <a:gd name="T1" fmla="*/ 282 h 360"/>
              <a:gd name="T2" fmla="*/ 79 w 804"/>
              <a:gd name="T3" fmla="*/ 0 h 360"/>
              <a:gd name="T4" fmla="*/ 0 w 804"/>
              <a:gd name="T5" fmla="*/ 0 h 360"/>
              <a:gd name="T6" fmla="*/ 402 w 804"/>
              <a:gd name="T7" fmla="*/ 360 h 360"/>
              <a:gd name="T8" fmla="*/ 804 w 804"/>
              <a:gd name="T9" fmla="*/ 0 h 360"/>
              <a:gd name="T10" fmla="*/ 726 w 804"/>
              <a:gd name="T11" fmla="*/ 0 h 360"/>
              <a:gd name="T12" fmla="*/ 402 w 804"/>
              <a:gd name="T13" fmla="*/ 28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4" h="360">
                <a:moveTo>
                  <a:pt x="402" y="282"/>
                </a:moveTo>
                <a:cubicBezTo>
                  <a:pt x="237" y="282"/>
                  <a:pt x="100" y="159"/>
                  <a:pt x="79" y="0"/>
                </a:cubicBezTo>
                <a:cubicBezTo>
                  <a:pt x="0" y="0"/>
                  <a:pt x="0" y="0"/>
                  <a:pt x="0" y="0"/>
                </a:cubicBezTo>
                <a:cubicBezTo>
                  <a:pt x="22" y="202"/>
                  <a:pt x="194" y="360"/>
                  <a:pt x="402" y="360"/>
                </a:cubicBezTo>
                <a:cubicBezTo>
                  <a:pt x="610" y="360"/>
                  <a:pt x="782" y="202"/>
                  <a:pt x="804" y="0"/>
                </a:cubicBezTo>
                <a:cubicBezTo>
                  <a:pt x="726" y="0"/>
                  <a:pt x="726" y="0"/>
                  <a:pt x="726" y="0"/>
                </a:cubicBezTo>
                <a:cubicBezTo>
                  <a:pt x="704" y="159"/>
                  <a:pt x="567" y="282"/>
                  <a:pt x="402" y="282"/>
                </a:cubicBezTo>
                <a:close/>
              </a:path>
            </a:pathLst>
          </a:custGeom>
          <a:solidFill>
            <a:srgbClr val="6361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latinLnBrk="0">
              <a:spcBef>
                <a:spcPts val="171"/>
              </a:spcBef>
              <a:tabLst>
                <a:tab pos="60873" algn="l"/>
                <a:tab pos="97396" algn="l"/>
              </a:tabLst>
            </a:pPr>
            <a:endParaRPr lang="ko-KR" altLang="en-US" sz="1704" b="1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5701274" y="1469839"/>
            <a:ext cx="2716823" cy="1277042"/>
          </a:xfrm>
          <a:custGeom>
            <a:avLst/>
            <a:gdLst>
              <a:gd name="T0" fmla="*/ 401 w 803"/>
              <a:gd name="T1" fmla="*/ 78 h 357"/>
              <a:gd name="T2" fmla="*/ 724 w 803"/>
              <a:gd name="T3" fmla="*/ 357 h 357"/>
              <a:gd name="T4" fmla="*/ 803 w 803"/>
              <a:gd name="T5" fmla="*/ 357 h 357"/>
              <a:gd name="T6" fmla="*/ 401 w 803"/>
              <a:gd name="T7" fmla="*/ 0 h 357"/>
              <a:gd name="T8" fmla="*/ 0 w 803"/>
              <a:gd name="T9" fmla="*/ 357 h 357"/>
              <a:gd name="T10" fmla="*/ 78 w 803"/>
              <a:gd name="T11" fmla="*/ 357 h 357"/>
              <a:gd name="T12" fmla="*/ 401 w 803"/>
              <a:gd name="T13" fmla="*/ 78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3" h="357">
                <a:moveTo>
                  <a:pt x="401" y="78"/>
                </a:moveTo>
                <a:cubicBezTo>
                  <a:pt x="565" y="78"/>
                  <a:pt x="701" y="200"/>
                  <a:pt x="724" y="357"/>
                </a:cubicBezTo>
                <a:cubicBezTo>
                  <a:pt x="803" y="357"/>
                  <a:pt x="803" y="357"/>
                  <a:pt x="803" y="357"/>
                </a:cubicBezTo>
                <a:cubicBezTo>
                  <a:pt x="779" y="157"/>
                  <a:pt x="608" y="0"/>
                  <a:pt x="401" y="0"/>
                </a:cubicBezTo>
                <a:cubicBezTo>
                  <a:pt x="194" y="0"/>
                  <a:pt x="23" y="157"/>
                  <a:pt x="0" y="357"/>
                </a:cubicBezTo>
                <a:cubicBezTo>
                  <a:pt x="78" y="357"/>
                  <a:pt x="78" y="357"/>
                  <a:pt x="78" y="357"/>
                </a:cubicBezTo>
                <a:cubicBezTo>
                  <a:pt x="101" y="200"/>
                  <a:pt x="237" y="78"/>
                  <a:pt x="401" y="78"/>
                </a:cubicBezTo>
                <a:close/>
              </a:path>
            </a:pathLst>
          </a:custGeom>
          <a:solidFill>
            <a:srgbClr val="6361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latinLnBrk="0">
              <a:spcBef>
                <a:spcPts val="171"/>
              </a:spcBef>
              <a:tabLst>
                <a:tab pos="60873" algn="l"/>
                <a:tab pos="97396" algn="l"/>
              </a:tabLst>
            </a:pPr>
            <a:endParaRPr lang="ko-KR" altLang="en-US" sz="1704" b="1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32529" y="3136449"/>
            <a:ext cx="40543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운전면허 행정 처분 관련해서</a:t>
            </a:r>
            <a:endParaRPr lang="en-US" altLang="ko-KR" sz="16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3E3D4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운전면허 정지</a:t>
            </a:r>
            <a:r>
              <a:rPr lang="en-US" altLang="ko-KR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</a:t>
            </a:r>
            <a:r>
              <a:rPr lang="ko-KR" altLang="en-US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적성검사 미필 취소</a:t>
            </a:r>
            <a:r>
              <a:rPr lang="en-US" altLang="ko-KR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</a:t>
            </a:r>
            <a:r>
              <a:rPr lang="ko-KR" altLang="en-US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en-US" altLang="ko-KR" sz="16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3E3D4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sz="16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점수초과</a:t>
            </a:r>
            <a:r>
              <a:rPr lang="ko-KR" altLang="en-US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취소</a:t>
            </a:r>
            <a:r>
              <a:rPr lang="en-US" altLang="ko-KR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</a:t>
            </a:r>
            <a:r>
              <a:rPr lang="ko-KR" altLang="en-US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행정처분 기간 중 </a:t>
            </a:r>
            <a:r>
              <a:rPr lang="ko-KR" altLang="en-US" sz="16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운전취소</a:t>
            </a:r>
            <a:r>
              <a:rPr lang="en-US" altLang="ko-KR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</a:t>
            </a:r>
          </a:p>
          <a:p>
            <a:pPr algn="ctr"/>
            <a:r>
              <a:rPr lang="ko-KR" altLang="en-US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교통사고 </a:t>
            </a:r>
            <a:r>
              <a:rPr lang="ko-KR" altLang="en-US" sz="16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야기도주</a:t>
            </a:r>
            <a:r>
              <a:rPr lang="ko-KR" altLang="en-US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취소 </a:t>
            </a:r>
            <a:r>
              <a:rPr lang="en-US" altLang="ko-KR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</a:t>
            </a:r>
            <a:r>
              <a:rPr lang="ko-KR" altLang="en-US" sz="16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기타취소</a:t>
            </a:r>
            <a:endParaRPr lang="en-US" altLang="ko-KR" sz="16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3E3D4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등 여러 처분이 있다는 것을 통계를</a:t>
            </a:r>
            <a:endParaRPr lang="en-US" altLang="ko-KR" sz="16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3E3D4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통하여 알 수 있습니다</a:t>
            </a:r>
            <a:r>
              <a:rPr lang="en-US" altLang="ko-KR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  <a:endParaRPr lang="ko-KR" altLang="en-US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3E3D4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smtClean="0"/>
              <a:t>데이터 분석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90" y="2641838"/>
            <a:ext cx="3298640" cy="2361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75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/>
          </p:cNvSpPr>
          <p:nvPr/>
        </p:nvSpPr>
        <p:spPr bwMode="auto">
          <a:xfrm>
            <a:off x="4137709" y="3723452"/>
            <a:ext cx="117231" cy="197827"/>
          </a:xfrm>
          <a:custGeom>
            <a:avLst/>
            <a:gdLst>
              <a:gd name="T0" fmla="*/ 0 w 80"/>
              <a:gd name="T1" fmla="*/ 0 h 135"/>
              <a:gd name="T2" fmla="*/ 80 w 80"/>
              <a:gd name="T3" fmla="*/ 68 h 135"/>
              <a:gd name="T4" fmla="*/ 0 w 80"/>
              <a:gd name="T5" fmla="*/ 135 h 135"/>
              <a:gd name="T6" fmla="*/ 0 w 80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135">
                <a:moveTo>
                  <a:pt x="0" y="0"/>
                </a:moveTo>
                <a:lnTo>
                  <a:pt x="80" y="68"/>
                </a:lnTo>
                <a:lnTo>
                  <a:pt x="0" y="135"/>
                </a:lnTo>
                <a:lnTo>
                  <a:pt x="0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endParaRPr lang="ko-KR" altLang="en-US" sz="1662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5701274" y="4760826"/>
            <a:ext cx="2785697" cy="1251438"/>
          </a:xfrm>
          <a:custGeom>
            <a:avLst/>
            <a:gdLst>
              <a:gd name="T0" fmla="*/ 402 w 804"/>
              <a:gd name="T1" fmla="*/ 282 h 360"/>
              <a:gd name="T2" fmla="*/ 79 w 804"/>
              <a:gd name="T3" fmla="*/ 0 h 360"/>
              <a:gd name="T4" fmla="*/ 0 w 804"/>
              <a:gd name="T5" fmla="*/ 0 h 360"/>
              <a:gd name="T6" fmla="*/ 402 w 804"/>
              <a:gd name="T7" fmla="*/ 360 h 360"/>
              <a:gd name="T8" fmla="*/ 804 w 804"/>
              <a:gd name="T9" fmla="*/ 0 h 360"/>
              <a:gd name="T10" fmla="*/ 726 w 804"/>
              <a:gd name="T11" fmla="*/ 0 h 360"/>
              <a:gd name="T12" fmla="*/ 402 w 804"/>
              <a:gd name="T13" fmla="*/ 28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4" h="360">
                <a:moveTo>
                  <a:pt x="402" y="282"/>
                </a:moveTo>
                <a:cubicBezTo>
                  <a:pt x="237" y="282"/>
                  <a:pt x="100" y="159"/>
                  <a:pt x="79" y="0"/>
                </a:cubicBezTo>
                <a:cubicBezTo>
                  <a:pt x="0" y="0"/>
                  <a:pt x="0" y="0"/>
                  <a:pt x="0" y="0"/>
                </a:cubicBezTo>
                <a:cubicBezTo>
                  <a:pt x="22" y="202"/>
                  <a:pt x="194" y="360"/>
                  <a:pt x="402" y="360"/>
                </a:cubicBezTo>
                <a:cubicBezTo>
                  <a:pt x="610" y="360"/>
                  <a:pt x="782" y="202"/>
                  <a:pt x="804" y="0"/>
                </a:cubicBezTo>
                <a:cubicBezTo>
                  <a:pt x="726" y="0"/>
                  <a:pt x="726" y="0"/>
                  <a:pt x="726" y="0"/>
                </a:cubicBezTo>
                <a:cubicBezTo>
                  <a:pt x="704" y="159"/>
                  <a:pt x="567" y="282"/>
                  <a:pt x="402" y="282"/>
                </a:cubicBezTo>
                <a:close/>
              </a:path>
            </a:pathLst>
          </a:custGeom>
          <a:solidFill>
            <a:srgbClr val="6361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latinLnBrk="0">
              <a:spcBef>
                <a:spcPts val="171"/>
              </a:spcBef>
              <a:tabLst>
                <a:tab pos="60873" algn="l"/>
                <a:tab pos="97396" algn="l"/>
              </a:tabLst>
            </a:pPr>
            <a:endParaRPr lang="ko-KR" altLang="en-US" sz="1704" b="1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5701274" y="1469839"/>
            <a:ext cx="2716823" cy="1277042"/>
          </a:xfrm>
          <a:custGeom>
            <a:avLst/>
            <a:gdLst>
              <a:gd name="T0" fmla="*/ 401 w 803"/>
              <a:gd name="T1" fmla="*/ 78 h 357"/>
              <a:gd name="T2" fmla="*/ 724 w 803"/>
              <a:gd name="T3" fmla="*/ 357 h 357"/>
              <a:gd name="T4" fmla="*/ 803 w 803"/>
              <a:gd name="T5" fmla="*/ 357 h 357"/>
              <a:gd name="T6" fmla="*/ 401 w 803"/>
              <a:gd name="T7" fmla="*/ 0 h 357"/>
              <a:gd name="T8" fmla="*/ 0 w 803"/>
              <a:gd name="T9" fmla="*/ 357 h 357"/>
              <a:gd name="T10" fmla="*/ 78 w 803"/>
              <a:gd name="T11" fmla="*/ 357 h 357"/>
              <a:gd name="T12" fmla="*/ 401 w 803"/>
              <a:gd name="T13" fmla="*/ 78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3" h="357">
                <a:moveTo>
                  <a:pt x="401" y="78"/>
                </a:moveTo>
                <a:cubicBezTo>
                  <a:pt x="565" y="78"/>
                  <a:pt x="701" y="200"/>
                  <a:pt x="724" y="357"/>
                </a:cubicBezTo>
                <a:cubicBezTo>
                  <a:pt x="803" y="357"/>
                  <a:pt x="803" y="357"/>
                  <a:pt x="803" y="357"/>
                </a:cubicBezTo>
                <a:cubicBezTo>
                  <a:pt x="779" y="157"/>
                  <a:pt x="608" y="0"/>
                  <a:pt x="401" y="0"/>
                </a:cubicBezTo>
                <a:cubicBezTo>
                  <a:pt x="194" y="0"/>
                  <a:pt x="23" y="157"/>
                  <a:pt x="0" y="357"/>
                </a:cubicBezTo>
                <a:cubicBezTo>
                  <a:pt x="78" y="357"/>
                  <a:pt x="78" y="357"/>
                  <a:pt x="78" y="357"/>
                </a:cubicBezTo>
                <a:cubicBezTo>
                  <a:pt x="101" y="200"/>
                  <a:pt x="237" y="78"/>
                  <a:pt x="401" y="78"/>
                </a:cubicBezTo>
                <a:close/>
              </a:path>
            </a:pathLst>
          </a:custGeom>
          <a:solidFill>
            <a:srgbClr val="6361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latinLnBrk="0">
              <a:spcBef>
                <a:spcPts val="171"/>
              </a:spcBef>
              <a:tabLst>
                <a:tab pos="60873" algn="l"/>
                <a:tab pos="97396" algn="l"/>
              </a:tabLst>
            </a:pPr>
            <a:endParaRPr lang="ko-KR" altLang="en-US" sz="1704" b="1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67799" y="3136449"/>
            <a:ext cx="39837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또한 </a:t>
            </a:r>
            <a:r>
              <a:rPr lang="en-US" altLang="ko-KR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2010~2017 </a:t>
            </a:r>
            <a:r>
              <a:rPr lang="ko-KR" altLang="en-US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연도별로 통계를 내어서</a:t>
            </a:r>
            <a:endParaRPr lang="en-US" altLang="ko-KR" sz="16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3E3D4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연도별 가장 많은 정지와 취소 처분에</a:t>
            </a:r>
            <a:endParaRPr lang="en-US" altLang="ko-KR" sz="16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3E3D4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대해서 보기 쉽게 표를 </a:t>
            </a:r>
            <a:r>
              <a:rPr lang="ko-KR" altLang="en-US" sz="16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설정해놨습니다</a:t>
            </a:r>
            <a:r>
              <a:rPr lang="en-US" altLang="ko-KR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  <a:endParaRPr lang="ko-KR" altLang="en-US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3E3D4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smtClean="0"/>
              <a:t>데이터 분석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315" y="1860382"/>
            <a:ext cx="1648129" cy="3923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66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71526" y="2619802"/>
            <a:ext cx="30009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800" b="1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8BE4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T</a:t>
            </a:r>
            <a:r>
              <a:rPr lang="en-US" altLang="ko-KR" sz="4800" b="1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hank you</a:t>
            </a:r>
            <a:endParaRPr lang="ko-KR" altLang="en-US" sz="4800" b="1" spc="-10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3373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8809" y="1505766"/>
            <a:ext cx="1986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0" b="1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8BE4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C</a:t>
            </a:r>
            <a:r>
              <a:rPr lang="en-US" altLang="ko-KR" sz="3600" b="1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ontents</a:t>
            </a:r>
            <a:endParaRPr lang="ko-KR" altLang="en-US" sz="3600" b="1" spc="-10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18" name="그룹 17"/>
          <p:cNvGrpSpPr/>
          <p:nvPr/>
        </p:nvGrpSpPr>
        <p:grpSpPr>
          <a:xfrm>
            <a:off x="3113799" y="2474594"/>
            <a:ext cx="3270665" cy="523220"/>
            <a:chOff x="3040783" y="2550794"/>
            <a:chExt cx="3270665" cy="523220"/>
          </a:xfrm>
        </p:grpSpPr>
        <p:sp>
          <p:nvSpPr>
            <p:cNvPr id="3" name="TextBox 2"/>
            <p:cNvSpPr txBox="1"/>
            <p:nvPr/>
          </p:nvSpPr>
          <p:spPr>
            <a:xfrm>
              <a:off x="3510681" y="2581572"/>
              <a:ext cx="28007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b="1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데이터 분석의 목적</a:t>
              </a:r>
              <a:endParaRPr lang="ko-KR" altLang="en-US" sz="24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040783" y="2550794"/>
              <a:ext cx="38183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2800" b="1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8BE4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</a:t>
              </a:r>
              <a:endParaRPr lang="ko-KR" altLang="en-US" sz="2800" b="1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8BE4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3113799" y="3077844"/>
            <a:ext cx="2270391" cy="523220"/>
            <a:chOff x="3040783" y="3112769"/>
            <a:chExt cx="2270391" cy="523220"/>
          </a:xfrm>
        </p:grpSpPr>
        <p:sp>
          <p:nvSpPr>
            <p:cNvPr id="9" name="TextBox 8"/>
            <p:cNvSpPr txBox="1"/>
            <p:nvPr/>
          </p:nvSpPr>
          <p:spPr>
            <a:xfrm>
              <a:off x="3510681" y="3143547"/>
              <a:ext cx="18004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b="1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데이터 수집</a:t>
              </a:r>
              <a:endParaRPr lang="ko-KR" altLang="en-US" sz="24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40783" y="3112769"/>
              <a:ext cx="38183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2800" b="1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8BE4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2</a:t>
              </a:r>
              <a:endParaRPr lang="ko-KR" altLang="en-US" sz="2800" b="1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8BE4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113799" y="3681094"/>
            <a:ext cx="381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b="1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8BE4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</a:t>
            </a:r>
            <a:endParaRPr lang="ko-KR" altLang="en-US" sz="2800" b="1" spc="-10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F8BE4A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83696" y="4315122"/>
            <a:ext cx="18004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데이터 분석</a:t>
            </a:r>
            <a:endParaRPr lang="ko-KR" altLang="en-US" sz="2400" b="1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08990" y="4315122"/>
            <a:ext cx="391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b="1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8BE4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4</a:t>
            </a:r>
            <a:endParaRPr lang="ko-KR" altLang="en-US" sz="2800" b="1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F8BE4A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83696" y="3681094"/>
            <a:ext cx="2108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데이터 </a:t>
            </a:r>
            <a:r>
              <a:rPr lang="ko-KR" altLang="en-US" sz="2400" b="1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전처리</a:t>
            </a:r>
            <a:endParaRPr lang="ko-KR" altLang="en-US" sz="2400" b="1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5464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smtClean="0"/>
              <a:t>데이터 분석의 목적</a:t>
            </a:r>
            <a:endParaRPr lang="ko-KR" altLang="en-US" dirty="0"/>
          </a:p>
        </p:txBody>
      </p:sp>
      <p:sp>
        <p:nvSpPr>
          <p:cNvPr id="30" name="직사각형 29"/>
          <p:cNvSpPr/>
          <p:nvPr/>
        </p:nvSpPr>
        <p:spPr>
          <a:xfrm>
            <a:off x="714829" y="3576865"/>
            <a:ext cx="1548674" cy="420914"/>
          </a:xfrm>
          <a:prstGeom prst="rect">
            <a:avLst/>
          </a:prstGeom>
          <a:solidFill>
            <a:srgbClr val="CE71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직사각형 48"/>
          <p:cNvSpPr/>
          <p:nvPr/>
        </p:nvSpPr>
        <p:spPr>
          <a:xfrm>
            <a:off x="2263504" y="3576865"/>
            <a:ext cx="1548674" cy="42091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직사각형 49"/>
          <p:cNvSpPr/>
          <p:nvPr/>
        </p:nvSpPr>
        <p:spPr>
          <a:xfrm>
            <a:off x="3812179" y="3576865"/>
            <a:ext cx="1548674" cy="420914"/>
          </a:xfrm>
          <a:prstGeom prst="rect">
            <a:avLst/>
          </a:prstGeom>
          <a:solidFill>
            <a:srgbClr val="CE71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직사각형 50"/>
          <p:cNvSpPr/>
          <p:nvPr/>
        </p:nvSpPr>
        <p:spPr>
          <a:xfrm>
            <a:off x="5360853" y="3576865"/>
            <a:ext cx="1548674" cy="42091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6909527" y="3576865"/>
            <a:ext cx="1548674" cy="420914"/>
          </a:xfrm>
          <a:prstGeom prst="rect">
            <a:avLst/>
          </a:prstGeom>
          <a:solidFill>
            <a:srgbClr val="CE71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022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타원 113"/>
          <p:cNvSpPr/>
          <p:nvPr/>
        </p:nvSpPr>
        <p:spPr>
          <a:xfrm>
            <a:off x="649801" y="3056709"/>
            <a:ext cx="1962770" cy="1696452"/>
          </a:xfrm>
          <a:prstGeom prst="ellipse">
            <a:avLst/>
          </a:prstGeom>
          <a:solidFill>
            <a:srgbClr val="CE712C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latinLnBrk="0">
              <a:spcBef>
                <a:spcPts val="171"/>
              </a:spcBef>
              <a:tabLst>
                <a:tab pos="60873" algn="l"/>
                <a:tab pos="97396" algn="l"/>
              </a:tabLst>
            </a:pPr>
            <a:r>
              <a:rPr lang="ko-KR" altLang="en-US" sz="1846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운전면허 행정처분</a:t>
            </a:r>
            <a:endParaRPr lang="en-US" altLang="ko-KR" sz="1846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 latinLnBrk="0">
              <a:spcBef>
                <a:spcPts val="171"/>
              </a:spcBef>
              <a:tabLst>
                <a:tab pos="60873" algn="l"/>
                <a:tab pos="97396" algn="l"/>
              </a:tabLst>
            </a:pPr>
            <a:r>
              <a:rPr lang="ko-KR" altLang="en-US" sz="1846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데이터</a:t>
            </a:r>
            <a:endParaRPr lang="ko-KR" altLang="en-US" sz="1846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846663" y="3317741"/>
            <a:ext cx="6043338" cy="9276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>
              <a:spcBef>
                <a:spcPts val="171"/>
              </a:spcBef>
              <a:tabLst>
                <a:tab pos="60873" algn="l"/>
                <a:tab pos="97396" algn="l"/>
              </a:tabLst>
            </a:pPr>
            <a:r>
              <a:rPr lang="ko-KR" altLang="en-US" sz="1662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평소에 운전을 하면서 운전면허 취소 관련해 대해 </a:t>
            </a:r>
            <a:endParaRPr lang="en-US" altLang="ko-KR" sz="1662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 latinLnBrk="0">
              <a:spcBef>
                <a:spcPts val="171"/>
              </a:spcBef>
              <a:tabLst>
                <a:tab pos="60873" algn="l"/>
                <a:tab pos="97396" algn="l"/>
              </a:tabLst>
            </a:pPr>
            <a:r>
              <a:rPr lang="ko-KR" altLang="en-US" sz="1662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취소 된 사유</a:t>
            </a:r>
            <a:r>
              <a:rPr lang="en-US" altLang="ko-KR" sz="1662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1662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그에 대한 통계를 알고 싶어서 조사하게 되었습니다</a:t>
            </a:r>
            <a:r>
              <a:rPr lang="en-US" altLang="ko-KR" sz="1662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  <a:r>
              <a:rPr lang="ko-KR" altLang="en-US" sz="1662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ko-KR" altLang="en-US" sz="2585" b="1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smtClean="0"/>
              <a:t>데이터 분석의 목적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4637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smtClean="0"/>
              <a:t>데이터 수집</a:t>
            </a:r>
            <a:endParaRPr lang="ko-KR" altLang="en-US" dirty="0"/>
          </a:p>
        </p:txBody>
      </p:sp>
      <p:sp>
        <p:nvSpPr>
          <p:cNvPr id="30" name="직사각형 29"/>
          <p:cNvSpPr/>
          <p:nvPr/>
        </p:nvSpPr>
        <p:spPr>
          <a:xfrm>
            <a:off x="714829" y="3576865"/>
            <a:ext cx="1548674" cy="420914"/>
          </a:xfrm>
          <a:prstGeom prst="rect">
            <a:avLst/>
          </a:prstGeom>
          <a:solidFill>
            <a:srgbClr val="CE71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직사각형 48"/>
          <p:cNvSpPr/>
          <p:nvPr/>
        </p:nvSpPr>
        <p:spPr>
          <a:xfrm>
            <a:off x="2263504" y="3576865"/>
            <a:ext cx="1548674" cy="42091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직사각형 49"/>
          <p:cNvSpPr/>
          <p:nvPr/>
        </p:nvSpPr>
        <p:spPr>
          <a:xfrm>
            <a:off x="3812179" y="3576865"/>
            <a:ext cx="1548674" cy="420914"/>
          </a:xfrm>
          <a:prstGeom prst="rect">
            <a:avLst/>
          </a:prstGeom>
          <a:solidFill>
            <a:srgbClr val="CE71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직사각형 50"/>
          <p:cNvSpPr/>
          <p:nvPr/>
        </p:nvSpPr>
        <p:spPr>
          <a:xfrm>
            <a:off x="5360853" y="3576865"/>
            <a:ext cx="1548674" cy="42091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6909527" y="3576865"/>
            <a:ext cx="1548674" cy="420914"/>
          </a:xfrm>
          <a:prstGeom prst="rect">
            <a:avLst/>
          </a:prstGeom>
          <a:solidFill>
            <a:srgbClr val="CE71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92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err="1" smtClean="0"/>
              <a:t>데이터수</a:t>
            </a:r>
            <a:r>
              <a:rPr lang="ko-KR" altLang="en-US" dirty="0" err="1" smtClean="0"/>
              <a:t>집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45" y="1525951"/>
            <a:ext cx="4448796" cy="3057952"/>
          </a:xfrm>
          <a:prstGeom prst="rect">
            <a:avLst/>
          </a:prstGeom>
        </p:spPr>
      </p:pic>
      <p:sp>
        <p:nvSpPr>
          <p:cNvPr id="30" name="Freeform 7"/>
          <p:cNvSpPr>
            <a:spLocks/>
          </p:cNvSpPr>
          <p:nvPr/>
        </p:nvSpPr>
        <p:spPr bwMode="auto">
          <a:xfrm>
            <a:off x="5701274" y="5095677"/>
            <a:ext cx="2785697" cy="1251438"/>
          </a:xfrm>
          <a:custGeom>
            <a:avLst/>
            <a:gdLst>
              <a:gd name="T0" fmla="*/ 402 w 804"/>
              <a:gd name="T1" fmla="*/ 282 h 360"/>
              <a:gd name="T2" fmla="*/ 79 w 804"/>
              <a:gd name="T3" fmla="*/ 0 h 360"/>
              <a:gd name="T4" fmla="*/ 0 w 804"/>
              <a:gd name="T5" fmla="*/ 0 h 360"/>
              <a:gd name="T6" fmla="*/ 402 w 804"/>
              <a:gd name="T7" fmla="*/ 360 h 360"/>
              <a:gd name="T8" fmla="*/ 804 w 804"/>
              <a:gd name="T9" fmla="*/ 0 h 360"/>
              <a:gd name="T10" fmla="*/ 726 w 804"/>
              <a:gd name="T11" fmla="*/ 0 h 360"/>
              <a:gd name="T12" fmla="*/ 402 w 804"/>
              <a:gd name="T13" fmla="*/ 28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4" h="360">
                <a:moveTo>
                  <a:pt x="402" y="282"/>
                </a:moveTo>
                <a:cubicBezTo>
                  <a:pt x="237" y="282"/>
                  <a:pt x="100" y="159"/>
                  <a:pt x="79" y="0"/>
                </a:cubicBezTo>
                <a:cubicBezTo>
                  <a:pt x="0" y="0"/>
                  <a:pt x="0" y="0"/>
                  <a:pt x="0" y="0"/>
                </a:cubicBezTo>
                <a:cubicBezTo>
                  <a:pt x="22" y="202"/>
                  <a:pt x="194" y="360"/>
                  <a:pt x="402" y="360"/>
                </a:cubicBezTo>
                <a:cubicBezTo>
                  <a:pt x="610" y="360"/>
                  <a:pt x="782" y="202"/>
                  <a:pt x="804" y="0"/>
                </a:cubicBezTo>
                <a:cubicBezTo>
                  <a:pt x="726" y="0"/>
                  <a:pt x="726" y="0"/>
                  <a:pt x="726" y="0"/>
                </a:cubicBezTo>
                <a:cubicBezTo>
                  <a:pt x="704" y="159"/>
                  <a:pt x="567" y="282"/>
                  <a:pt x="402" y="282"/>
                </a:cubicBezTo>
                <a:close/>
              </a:path>
            </a:pathLst>
          </a:custGeom>
          <a:solidFill>
            <a:srgbClr val="6361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latinLnBrk="0">
              <a:spcBef>
                <a:spcPts val="171"/>
              </a:spcBef>
              <a:tabLst>
                <a:tab pos="60873" algn="l"/>
                <a:tab pos="97396" algn="l"/>
              </a:tabLst>
            </a:pPr>
            <a:endParaRPr lang="ko-KR" altLang="en-US" sz="1704" b="1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9" name="Freeform 8"/>
          <p:cNvSpPr>
            <a:spLocks/>
          </p:cNvSpPr>
          <p:nvPr/>
        </p:nvSpPr>
        <p:spPr bwMode="auto">
          <a:xfrm>
            <a:off x="5701274" y="1469839"/>
            <a:ext cx="2716823" cy="1277042"/>
          </a:xfrm>
          <a:custGeom>
            <a:avLst/>
            <a:gdLst>
              <a:gd name="T0" fmla="*/ 401 w 803"/>
              <a:gd name="T1" fmla="*/ 78 h 357"/>
              <a:gd name="T2" fmla="*/ 724 w 803"/>
              <a:gd name="T3" fmla="*/ 357 h 357"/>
              <a:gd name="T4" fmla="*/ 803 w 803"/>
              <a:gd name="T5" fmla="*/ 357 h 357"/>
              <a:gd name="T6" fmla="*/ 401 w 803"/>
              <a:gd name="T7" fmla="*/ 0 h 357"/>
              <a:gd name="T8" fmla="*/ 0 w 803"/>
              <a:gd name="T9" fmla="*/ 357 h 357"/>
              <a:gd name="T10" fmla="*/ 78 w 803"/>
              <a:gd name="T11" fmla="*/ 357 h 357"/>
              <a:gd name="T12" fmla="*/ 401 w 803"/>
              <a:gd name="T13" fmla="*/ 78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3" h="357">
                <a:moveTo>
                  <a:pt x="401" y="78"/>
                </a:moveTo>
                <a:cubicBezTo>
                  <a:pt x="565" y="78"/>
                  <a:pt x="701" y="200"/>
                  <a:pt x="724" y="357"/>
                </a:cubicBezTo>
                <a:cubicBezTo>
                  <a:pt x="803" y="357"/>
                  <a:pt x="803" y="357"/>
                  <a:pt x="803" y="357"/>
                </a:cubicBezTo>
                <a:cubicBezTo>
                  <a:pt x="779" y="157"/>
                  <a:pt x="608" y="0"/>
                  <a:pt x="401" y="0"/>
                </a:cubicBezTo>
                <a:cubicBezTo>
                  <a:pt x="194" y="0"/>
                  <a:pt x="23" y="157"/>
                  <a:pt x="0" y="357"/>
                </a:cubicBezTo>
                <a:cubicBezTo>
                  <a:pt x="78" y="357"/>
                  <a:pt x="78" y="357"/>
                  <a:pt x="78" y="357"/>
                </a:cubicBezTo>
                <a:cubicBezTo>
                  <a:pt x="101" y="200"/>
                  <a:pt x="237" y="78"/>
                  <a:pt x="401" y="78"/>
                </a:cubicBezTo>
                <a:close/>
              </a:path>
            </a:pathLst>
          </a:custGeom>
          <a:solidFill>
            <a:srgbClr val="6361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latinLnBrk="0">
              <a:spcBef>
                <a:spcPts val="171"/>
              </a:spcBef>
              <a:tabLst>
                <a:tab pos="60873" algn="l"/>
                <a:tab pos="97396" algn="l"/>
              </a:tabLst>
            </a:pPr>
            <a:endParaRPr lang="ko-KR" altLang="en-US" sz="1704" b="1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57143" y="3136449"/>
            <a:ext cx="340509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data.go.kr</a:t>
            </a:r>
            <a:r>
              <a:rPr lang="ko-KR" altLang="en-US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에서</a:t>
            </a:r>
            <a:r>
              <a:rPr lang="en-US" altLang="ko-KR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왼쪽 표와 같이</a:t>
            </a:r>
            <a:endParaRPr lang="en-US" altLang="ko-KR" sz="16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3E3D4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데이터를 수집하였고</a:t>
            </a:r>
            <a:r>
              <a:rPr lang="en-US" altLang="ko-KR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</a:p>
          <a:p>
            <a:pPr algn="ctr"/>
            <a:r>
              <a:rPr lang="en-US" altLang="ko-KR" sz="16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Str</a:t>
            </a:r>
            <a:r>
              <a:rPr lang="en-US" altLang="ko-KR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en-US" altLang="ko-KR" sz="16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df_source</a:t>
            </a:r>
            <a:r>
              <a:rPr lang="en-US" altLang="ko-KR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 </a:t>
            </a:r>
            <a:r>
              <a:rPr lang="ko-KR" altLang="en-US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를 입력하여 데이터</a:t>
            </a:r>
            <a:endParaRPr lang="en-US" altLang="ko-KR" sz="16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3E3D4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수집을 확인할 수 있습니다</a:t>
            </a:r>
            <a:r>
              <a:rPr lang="en-US" altLang="ko-KR" sz="16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3E3D4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  <a:endParaRPr lang="ko-KR" altLang="en-US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3E3D4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5" y="4973471"/>
            <a:ext cx="5407616" cy="143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0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smtClean="0"/>
              <a:t>데이터 </a:t>
            </a:r>
            <a:r>
              <a:rPr lang="ko-KR" altLang="en-US" dirty="0" smtClean="0"/>
              <a:t>전처리</a:t>
            </a:r>
            <a:endParaRPr lang="ko-KR" altLang="en-US" dirty="0"/>
          </a:p>
        </p:txBody>
      </p:sp>
      <p:sp>
        <p:nvSpPr>
          <p:cNvPr id="30" name="직사각형 29"/>
          <p:cNvSpPr/>
          <p:nvPr/>
        </p:nvSpPr>
        <p:spPr>
          <a:xfrm>
            <a:off x="714829" y="3576865"/>
            <a:ext cx="1548674" cy="420914"/>
          </a:xfrm>
          <a:prstGeom prst="rect">
            <a:avLst/>
          </a:prstGeom>
          <a:solidFill>
            <a:srgbClr val="CE71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직사각형 48"/>
          <p:cNvSpPr/>
          <p:nvPr/>
        </p:nvSpPr>
        <p:spPr>
          <a:xfrm>
            <a:off x="2263504" y="3576865"/>
            <a:ext cx="1548674" cy="42091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직사각형 49"/>
          <p:cNvSpPr/>
          <p:nvPr/>
        </p:nvSpPr>
        <p:spPr>
          <a:xfrm>
            <a:off x="3812179" y="3576865"/>
            <a:ext cx="1548674" cy="420914"/>
          </a:xfrm>
          <a:prstGeom prst="rect">
            <a:avLst/>
          </a:prstGeom>
          <a:solidFill>
            <a:srgbClr val="CE71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직사각형 50"/>
          <p:cNvSpPr/>
          <p:nvPr/>
        </p:nvSpPr>
        <p:spPr>
          <a:xfrm>
            <a:off x="5360853" y="3576865"/>
            <a:ext cx="1548674" cy="42091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6909527" y="3576865"/>
            <a:ext cx="1548674" cy="420914"/>
          </a:xfrm>
          <a:prstGeom prst="rect">
            <a:avLst/>
          </a:prstGeom>
          <a:solidFill>
            <a:srgbClr val="CE71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222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smtClean="0"/>
              <a:t>데이터 전처리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03" y="1887855"/>
            <a:ext cx="3330942" cy="3019846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2112" y="1964065"/>
            <a:ext cx="3715268" cy="2943636"/>
          </a:xfrm>
          <a:prstGeom prst="rect">
            <a:avLst/>
          </a:prstGeom>
        </p:spPr>
      </p:pic>
      <p:sp>
        <p:nvSpPr>
          <p:cNvPr id="10" name="Freeform 5"/>
          <p:cNvSpPr>
            <a:spLocks/>
          </p:cNvSpPr>
          <p:nvPr/>
        </p:nvSpPr>
        <p:spPr bwMode="auto">
          <a:xfrm>
            <a:off x="4530863" y="3435883"/>
            <a:ext cx="117231" cy="197827"/>
          </a:xfrm>
          <a:custGeom>
            <a:avLst/>
            <a:gdLst>
              <a:gd name="T0" fmla="*/ 0 w 80"/>
              <a:gd name="T1" fmla="*/ 0 h 135"/>
              <a:gd name="T2" fmla="*/ 80 w 80"/>
              <a:gd name="T3" fmla="*/ 68 h 135"/>
              <a:gd name="T4" fmla="*/ 0 w 80"/>
              <a:gd name="T5" fmla="*/ 135 h 135"/>
              <a:gd name="T6" fmla="*/ 0 w 80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135">
                <a:moveTo>
                  <a:pt x="0" y="0"/>
                </a:moveTo>
                <a:lnTo>
                  <a:pt x="80" y="68"/>
                </a:lnTo>
                <a:lnTo>
                  <a:pt x="0" y="135"/>
                </a:lnTo>
                <a:lnTo>
                  <a:pt x="0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endParaRPr lang="ko-KR" altLang="en-US" sz="1662"/>
          </a:p>
        </p:txBody>
      </p:sp>
    </p:spTree>
    <p:extLst>
      <p:ext uri="{BB962C8B-B14F-4D97-AF65-F5344CB8AC3E}">
        <p14:creationId xmlns:p14="http://schemas.microsoft.com/office/powerpoint/2010/main" val="409853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smtClean="0"/>
              <a:t>데이터 분석</a:t>
            </a:r>
            <a:endParaRPr lang="ko-KR" altLang="en-US" dirty="0"/>
          </a:p>
        </p:txBody>
      </p:sp>
      <p:sp>
        <p:nvSpPr>
          <p:cNvPr id="30" name="직사각형 29"/>
          <p:cNvSpPr/>
          <p:nvPr/>
        </p:nvSpPr>
        <p:spPr>
          <a:xfrm>
            <a:off x="714829" y="3576865"/>
            <a:ext cx="1548674" cy="420914"/>
          </a:xfrm>
          <a:prstGeom prst="rect">
            <a:avLst/>
          </a:prstGeom>
          <a:solidFill>
            <a:srgbClr val="CE71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직사각형 48"/>
          <p:cNvSpPr/>
          <p:nvPr/>
        </p:nvSpPr>
        <p:spPr>
          <a:xfrm>
            <a:off x="2263504" y="3576865"/>
            <a:ext cx="1548674" cy="42091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직사각형 49"/>
          <p:cNvSpPr/>
          <p:nvPr/>
        </p:nvSpPr>
        <p:spPr>
          <a:xfrm>
            <a:off x="3812179" y="3576865"/>
            <a:ext cx="1548674" cy="420914"/>
          </a:xfrm>
          <a:prstGeom prst="rect">
            <a:avLst/>
          </a:prstGeom>
          <a:solidFill>
            <a:srgbClr val="CE71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직사각형 50"/>
          <p:cNvSpPr/>
          <p:nvPr/>
        </p:nvSpPr>
        <p:spPr>
          <a:xfrm>
            <a:off x="5360853" y="3576865"/>
            <a:ext cx="1548674" cy="42091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6909527" y="3576865"/>
            <a:ext cx="1548674" cy="420914"/>
          </a:xfrm>
          <a:prstGeom prst="rect">
            <a:avLst/>
          </a:prstGeom>
          <a:solidFill>
            <a:srgbClr val="CE71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83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</TotalTime>
  <Words>136</Words>
  <Application>Microsoft Office PowerPoint</Application>
  <PresentationFormat>화면 슬라이드 쇼(4:3)</PresentationFormat>
  <Paragraphs>41</Paragraphs>
  <Slides>12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나눔바른고딕</vt:lpstr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</dc:creator>
  <cp:lastModifiedBy>Admin</cp:lastModifiedBy>
  <cp:revision>19</cp:revision>
  <dcterms:created xsi:type="dcterms:W3CDTF">2016-06-24T06:48:53Z</dcterms:created>
  <dcterms:modified xsi:type="dcterms:W3CDTF">2019-06-17T05:56:22Z</dcterms:modified>
</cp:coreProperties>
</file>