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8" r:id="rId2"/>
    <p:sldId id="256" r:id="rId3"/>
    <p:sldId id="263" r:id="rId4"/>
    <p:sldId id="272" r:id="rId5"/>
    <p:sldId id="275" r:id="rId6"/>
    <p:sldId id="273" r:id="rId7"/>
    <p:sldId id="274" r:id="rId8"/>
    <p:sldId id="277" r:id="rId9"/>
    <p:sldId id="276" r:id="rId10"/>
    <p:sldId id="278" r:id="rId11"/>
    <p:sldId id="279" r:id="rId12"/>
    <p:sldId id="280" r:id="rId13"/>
    <p:sldId id="267" r:id="rId1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16" autoAdjust="0"/>
    <p:restoredTop sz="81649" autoAdjust="0"/>
  </p:normalViewPr>
  <p:slideViewPr>
    <p:cSldViewPr snapToGrid="0" showGuides="1">
      <p:cViewPr varScale="1">
        <p:scale>
          <a:sx n="94" d="100"/>
          <a:sy n="94" d="100"/>
        </p:scale>
        <p:origin x="1164" y="84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857553-39D8-4E34-BFA6-4CD362D24C9A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E13A8-3302-48BA-9706-CF8F9227D6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5839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안녕하세요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야구에 대한 </a:t>
            </a:r>
            <a:r>
              <a:rPr lang="en-US" altLang="ko-KR" dirty="0" smtClean="0"/>
              <a:t>R </a:t>
            </a:r>
            <a:r>
              <a:rPr lang="ko-KR" altLang="en-US" dirty="0" smtClean="0"/>
              <a:t>데이터 분석을 발표할 </a:t>
            </a:r>
            <a:r>
              <a:rPr lang="ko-KR" altLang="en-US" dirty="0" err="1" smtClean="0"/>
              <a:t>박주상입니다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E13A8-3302-48BA-9706-CF8F9227D610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75615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위 코드를 통해 데이터 형식으로 수치를 변경한 후 현재 각 데이터에 </a:t>
            </a:r>
            <a:r>
              <a:rPr lang="ko-KR" altLang="en-US" dirty="0" err="1" smtClean="0"/>
              <a:t>행열이름이</a:t>
            </a:r>
            <a:r>
              <a:rPr lang="ko-KR" altLang="en-US" dirty="0" smtClean="0"/>
              <a:t> 정해지지 않았으므로 </a:t>
            </a:r>
            <a:r>
              <a:rPr lang="ko-KR" altLang="en-US" dirty="0" err="1" smtClean="0"/>
              <a:t>로우네임과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컬럼네임을</a:t>
            </a:r>
            <a:r>
              <a:rPr lang="ko-KR" altLang="en-US" dirty="0" smtClean="0"/>
              <a:t> 통해 </a:t>
            </a:r>
            <a:r>
              <a:rPr lang="ko-KR" altLang="en-US" dirty="0" err="1" smtClean="0"/>
              <a:t>행열값을</a:t>
            </a:r>
            <a:r>
              <a:rPr lang="ko-KR" altLang="en-US" dirty="0" smtClean="0"/>
              <a:t> 넣어줍니다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E13A8-3302-48BA-9706-CF8F9227D610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8154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 데이터를 </a:t>
            </a:r>
            <a:r>
              <a:rPr lang="ko-KR" altLang="en-US" dirty="0" err="1" smtClean="0"/>
              <a:t>바그래프로</a:t>
            </a:r>
            <a:r>
              <a:rPr lang="ko-KR" altLang="en-US" dirty="0" smtClean="0"/>
              <a:t> 나타낸 결과 상위팀일수록 </a:t>
            </a:r>
            <a:r>
              <a:rPr lang="ko-KR" altLang="en-US" dirty="0" err="1" smtClean="0"/>
              <a:t>타격비율이</a:t>
            </a:r>
            <a:r>
              <a:rPr lang="ko-KR" altLang="en-US" dirty="0" smtClean="0"/>
              <a:t> 지표가 높은 것과 두산이 타율에 비해 </a:t>
            </a:r>
            <a:r>
              <a:rPr lang="en-US" altLang="ko-KR" dirty="0" smtClean="0"/>
              <a:t>3</a:t>
            </a:r>
            <a:r>
              <a:rPr lang="ko-KR" altLang="en-US" dirty="0" err="1" smtClean="0"/>
              <a:t>루타</a:t>
            </a:r>
            <a:r>
              <a:rPr lang="en-US" altLang="ko-KR" dirty="0" smtClean="0"/>
              <a:t>,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즉 </a:t>
            </a:r>
            <a:r>
              <a:rPr lang="ko-KR" altLang="en-US" baseline="0" dirty="0" err="1" smtClean="0"/>
              <a:t>장타비율이</a:t>
            </a:r>
            <a:r>
              <a:rPr lang="ko-KR" altLang="en-US" baseline="0" dirty="0" smtClean="0"/>
              <a:t> 적음을 알 수 </a:t>
            </a:r>
            <a:r>
              <a:rPr lang="ko-KR" altLang="en-US" baseline="0" dirty="0" err="1" smtClean="0"/>
              <a:t>있씁니다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E13A8-3302-48BA-9706-CF8F9227D610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4615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이번 데이터 분석을 통해 뉴스에서만 보던 타격 지표를 직접 처리해봄으로써 신기함과 재미를 느꼈으며 수많은 데이터를 빠른 시간에 정리가 가능하다는 것과 보기 쉬운 그래프를 지원하는 점에서 앞으로</a:t>
            </a:r>
            <a:r>
              <a:rPr lang="ko-KR" altLang="en-US" baseline="0" dirty="0" smtClean="0"/>
              <a:t> 이 프로그램을 더욱 심화하여 배워두면 </a:t>
            </a:r>
            <a:r>
              <a:rPr lang="en-US" altLang="ko-KR" baseline="0" dirty="0" smtClean="0"/>
              <a:t>4</a:t>
            </a:r>
            <a:r>
              <a:rPr lang="ko-KR" altLang="en-US" baseline="0" dirty="0" smtClean="0"/>
              <a:t>차산업혁명시대에 많은 도움이 </a:t>
            </a:r>
            <a:r>
              <a:rPr lang="ko-KR" altLang="en-US" baseline="0" dirty="0" err="1" smtClean="0"/>
              <a:t>될꺼라는</a:t>
            </a:r>
            <a:r>
              <a:rPr lang="ko-KR" altLang="en-US" baseline="0" dirty="0" smtClean="0"/>
              <a:t> 생각이 들었습니다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E13A8-3302-48BA-9706-CF8F9227D610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15877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E13A8-3302-48BA-9706-CF8F9227D610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8159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목차로는 데이터 선정 이유와 데이터 분석결과순으로 발표하겠습니다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E13A8-3302-48BA-9706-CF8F9227D610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5905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데이터 선정이유 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최근 야구에 대한 관심이 증가하여 야구를 즐겨보던 중 이 주제에 대한 데이터를 분석하면 </a:t>
            </a:r>
            <a:r>
              <a:rPr lang="ko-KR" altLang="en-US" dirty="0" err="1" smtClean="0"/>
              <a:t>재밌을</a:t>
            </a:r>
            <a:r>
              <a:rPr lang="ko-KR" altLang="en-US" dirty="0" smtClean="0"/>
              <a:t> 것 같다는 생각이 들었으며</a:t>
            </a:r>
            <a:r>
              <a:rPr lang="en-US" altLang="ko-KR" dirty="0" smtClean="0"/>
              <a:t> </a:t>
            </a:r>
            <a:r>
              <a:rPr lang="ko-KR" altLang="en-US" dirty="0" smtClean="0"/>
              <a:t>평소 뉴스를 통해 통계</a:t>
            </a:r>
            <a:r>
              <a:rPr lang="en-US" altLang="ko-KR" dirty="0" smtClean="0"/>
              <a:t>, </a:t>
            </a:r>
            <a:r>
              <a:rPr lang="ko-KR" altLang="en-US" dirty="0" smtClean="0"/>
              <a:t>분석된 자료를 많이 봐와서 익숙하기도 하고 이러한 지표들이 텍스트로만</a:t>
            </a:r>
            <a:r>
              <a:rPr lang="ko-KR" altLang="en-US" baseline="0" dirty="0" smtClean="0"/>
              <a:t> 나타나있는 자료만 많고 그래프형식으로 정리된 자료는 많이 없어 한눈에 보기 쉽게끔 정리하고자 하여 이 주제를 선정하게 되었습니다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E13A8-3302-48BA-9706-CF8F9227D610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9207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데이터 분석입니다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먼저 </a:t>
            </a:r>
            <a:r>
              <a:rPr lang="en-US" altLang="ko-KR" dirty="0" smtClean="0"/>
              <a:t>csv</a:t>
            </a:r>
            <a:r>
              <a:rPr lang="ko-KR" altLang="en-US" dirty="0" smtClean="0"/>
              <a:t>파일을 불러온 후 그래프 사용을 위한 인스톨을 하였습니다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속성값은 아래와 같은 속성값이며 오른쪽은 데이터 값</a:t>
            </a:r>
            <a:r>
              <a:rPr lang="ko-KR" altLang="en-US" baseline="0" dirty="0" smtClean="0"/>
              <a:t> 중 일부분을 나타내고 있습니다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E13A8-3302-48BA-9706-CF8F9227D610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3196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/>
              <a:t>타자의 주요 지표를 말씀드리겠습니다</a:t>
            </a:r>
            <a:r>
              <a:rPr lang="en-US" altLang="ko-KR" dirty="0" smtClean="0"/>
              <a:t>.  </a:t>
            </a:r>
            <a:r>
              <a:rPr lang="ko-KR" altLang="en-US" dirty="0" smtClean="0"/>
              <a:t>먼저 맨 위의 </a:t>
            </a:r>
            <a:r>
              <a:rPr lang="ko-KR" altLang="en-US" dirty="0" err="1" smtClean="0"/>
              <a:t>장타율</a:t>
            </a:r>
            <a:r>
              <a:rPr lang="ko-KR" altLang="en-US" dirty="0" smtClean="0"/>
              <a:t> 계산법을 토대로 분석하였습니다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한 루당 </a:t>
            </a:r>
            <a:r>
              <a:rPr lang="en-US" altLang="ko-KR" dirty="0" smtClean="0"/>
              <a:t>1</a:t>
            </a:r>
            <a:r>
              <a:rPr lang="ko-KR" altLang="en-US" dirty="0" smtClean="0"/>
              <a:t>의 값을 나타내며 홈런의 경우 </a:t>
            </a:r>
            <a:r>
              <a:rPr lang="en-US" altLang="ko-KR" dirty="0" smtClean="0"/>
              <a:t>4</a:t>
            </a:r>
            <a:r>
              <a:rPr lang="ko-KR" altLang="en-US" dirty="0" smtClean="0"/>
              <a:t>의 값을 나타내고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이러한 타격 지표를 타수로 나눈 값이 </a:t>
            </a:r>
            <a:r>
              <a:rPr lang="ko-KR" altLang="en-US" dirty="0" err="1" smtClean="0"/>
              <a:t>장타율</a:t>
            </a:r>
            <a:r>
              <a:rPr lang="ko-KR" altLang="en-US" dirty="0" smtClean="0"/>
              <a:t> 이며 아래와 같은 결과가 나타났습니다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E13A8-3302-48BA-9706-CF8F9227D610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718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 smtClean="0"/>
              <a:t>출루율은</a:t>
            </a:r>
            <a:r>
              <a:rPr lang="ko-KR" altLang="en-US" dirty="0" smtClean="0"/>
              <a:t> 안타와 볼넷</a:t>
            </a:r>
            <a:r>
              <a:rPr lang="en-US" altLang="ko-KR" dirty="0" smtClean="0"/>
              <a:t>,</a:t>
            </a:r>
            <a:r>
              <a:rPr lang="ko-KR" altLang="en-US" dirty="0" smtClean="0"/>
              <a:t>사구를</a:t>
            </a:r>
            <a:r>
              <a:rPr lang="ko-KR" altLang="en-US" baseline="0" dirty="0" smtClean="0"/>
              <a:t> 더한 값을 타수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볼넷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사구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희생플라이의 값으로 나눈 것으로 안타</a:t>
            </a:r>
            <a:r>
              <a:rPr lang="en-US" altLang="ko-KR" baseline="0" dirty="0" smtClean="0"/>
              <a:t>, 2</a:t>
            </a:r>
            <a:r>
              <a:rPr lang="ko-KR" altLang="en-US" baseline="0" dirty="0" err="1" smtClean="0"/>
              <a:t>루타</a:t>
            </a:r>
            <a:r>
              <a:rPr lang="en-US" altLang="ko-KR" baseline="0" dirty="0" smtClean="0"/>
              <a:t>, 3</a:t>
            </a:r>
            <a:r>
              <a:rPr lang="ko-KR" altLang="en-US" baseline="0" dirty="0" err="1" smtClean="0"/>
              <a:t>루타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홈런을 더한 값을 총 </a:t>
            </a:r>
            <a:r>
              <a:rPr lang="ko-KR" altLang="en-US" baseline="0" dirty="0" err="1" smtClean="0"/>
              <a:t>안타수로</a:t>
            </a:r>
            <a:r>
              <a:rPr lang="ko-KR" altLang="en-US" baseline="0" dirty="0" smtClean="0"/>
              <a:t> 나타냈고 볼넷과 고의</a:t>
            </a:r>
            <a:r>
              <a:rPr lang="en-US" altLang="ko-KR" baseline="0" dirty="0" smtClean="0"/>
              <a:t>4</a:t>
            </a:r>
            <a:r>
              <a:rPr lang="ko-KR" altLang="en-US" baseline="0" dirty="0" smtClean="0"/>
              <a:t>구를 더한 값을 볼넷으로 나타내어 계산하였습니다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위 </a:t>
            </a:r>
            <a:r>
              <a:rPr lang="ko-KR" altLang="en-US" baseline="0" dirty="0" err="1" smtClean="0"/>
              <a:t>장타율과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출루율을</a:t>
            </a:r>
            <a:r>
              <a:rPr lang="ko-KR" altLang="en-US" baseline="0" dirty="0" smtClean="0"/>
              <a:t> 더한 값이 </a:t>
            </a:r>
            <a:r>
              <a:rPr lang="en-US" altLang="ko-KR" baseline="0" dirty="0" smtClean="0"/>
              <a:t>OPS</a:t>
            </a:r>
            <a:r>
              <a:rPr lang="ko-KR" altLang="en-US" baseline="0" dirty="0" smtClean="0"/>
              <a:t>이며 아래와 같은 결과값이 나왔습니다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E13A8-3302-48BA-9706-CF8F9227D610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4513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 smtClean="0"/>
              <a:t>장타율과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출루율의</a:t>
            </a:r>
            <a:r>
              <a:rPr lang="ko-KR" altLang="en-US" dirty="0" smtClean="0"/>
              <a:t> 관계그래프로 </a:t>
            </a:r>
            <a:r>
              <a:rPr lang="en-US" altLang="ko-KR" dirty="0" smtClean="0"/>
              <a:t>x</a:t>
            </a:r>
            <a:r>
              <a:rPr lang="ko-KR" altLang="en-US" dirty="0" smtClean="0"/>
              <a:t>축을 </a:t>
            </a:r>
            <a:r>
              <a:rPr lang="ko-KR" altLang="en-US" dirty="0" err="1" smtClean="0"/>
              <a:t>장타율</a:t>
            </a:r>
            <a:r>
              <a:rPr lang="en-US" altLang="ko-KR" dirty="0" smtClean="0"/>
              <a:t>,</a:t>
            </a:r>
            <a:r>
              <a:rPr lang="en-US" altLang="ko-KR" baseline="0" dirty="0" smtClean="0"/>
              <a:t> y</a:t>
            </a:r>
            <a:r>
              <a:rPr lang="ko-KR" altLang="en-US" baseline="0" dirty="0" smtClean="0"/>
              <a:t>축을 </a:t>
            </a:r>
            <a:r>
              <a:rPr lang="ko-KR" altLang="en-US" baseline="0" dirty="0" err="1" smtClean="0"/>
              <a:t>출루율로</a:t>
            </a:r>
            <a:r>
              <a:rPr lang="ko-KR" altLang="en-US" baseline="0" dirty="0" smtClean="0"/>
              <a:t> 두어 </a:t>
            </a:r>
            <a:r>
              <a:rPr lang="ko-KR" altLang="en-US" baseline="0" dirty="0" err="1" smtClean="0"/>
              <a:t>산점도</a:t>
            </a:r>
            <a:r>
              <a:rPr lang="ko-KR" altLang="en-US" baseline="0" dirty="0" smtClean="0"/>
              <a:t> 그래프를 나타낸 결과 </a:t>
            </a:r>
            <a:r>
              <a:rPr lang="ko-KR" altLang="en-US" baseline="0" dirty="0" err="1" smtClean="0"/>
              <a:t>장타율이</a:t>
            </a:r>
            <a:r>
              <a:rPr lang="ko-KR" altLang="en-US" baseline="0" dirty="0" smtClean="0"/>
              <a:t> 높을수록 </a:t>
            </a:r>
            <a:r>
              <a:rPr lang="ko-KR" altLang="en-US" baseline="0" dirty="0" err="1" smtClean="0"/>
              <a:t>출루율이</a:t>
            </a:r>
            <a:r>
              <a:rPr lang="ko-KR" altLang="en-US" baseline="0" dirty="0" smtClean="0"/>
              <a:t> 높다는 결과가 나왔습니다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E13A8-3302-48BA-9706-CF8F9227D610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00805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위와 같은 방식으로 </a:t>
            </a:r>
            <a:r>
              <a:rPr lang="ko-KR" altLang="en-US" dirty="0" err="1" smtClean="0"/>
              <a:t>득점권</a:t>
            </a:r>
            <a:r>
              <a:rPr lang="ko-KR" altLang="en-US" dirty="0" smtClean="0"/>
              <a:t> 타율과 타점의 관계 그래프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나타내었을때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x</a:t>
            </a:r>
            <a:r>
              <a:rPr lang="ko-KR" altLang="en-US" baseline="0" dirty="0" smtClean="0"/>
              <a:t>축이 상승하면 </a:t>
            </a:r>
            <a:r>
              <a:rPr lang="en-US" altLang="ko-KR" baseline="0" dirty="0" smtClean="0"/>
              <a:t>y</a:t>
            </a:r>
            <a:r>
              <a:rPr lang="ko-KR" altLang="en-US" baseline="0" dirty="0" smtClean="0"/>
              <a:t>축도 가치 상승하는 형태가 나타났습니다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E13A8-3302-48BA-9706-CF8F9227D610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04645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마지막으로 순위별 타격 지표에 대해 말씀드리겠습니다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제가 선택한 데이터는 두산</a:t>
            </a:r>
            <a:r>
              <a:rPr lang="en-US" altLang="ko-KR" dirty="0" smtClean="0"/>
              <a:t>,</a:t>
            </a:r>
            <a:r>
              <a:rPr lang="ko-KR" altLang="en-US" dirty="0" smtClean="0"/>
              <a:t>넥센</a:t>
            </a:r>
            <a:r>
              <a:rPr lang="en-US" altLang="ko-KR" dirty="0" smtClean="0"/>
              <a:t>,</a:t>
            </a:r>
            <a:r>
              <a:rPr lang="ko-KR" altLang="en-US" dirty="0" smtClean="0"/>
              <a:t>삼성으로 각각 최종순위 상</a:t>
            </a:r>
            <a:r>
              <a:rPr lang="en-US" altLang="ko-KR" dirty="0" smtClean="0"/>
              <a:t>, </a:t>
            </a:r>
            <a:r>
              <a:rPr lang="ko-KR" altLang="en-US" dirty="0" smtClean="0"/>
              <a:t>중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하인 팀을 한 팀씩 선정한 후 안타</a:t>
            </a:r>
            <a:r>
              <a:rPr lang="en-US" altLang="ko-KR" dirty="0" smtClean="0"/>
              <a:t>, 2</a:t>
            </a:r>
            <a:r>
              <a:rPr lang="ko-KR" altLang="en-US" dirty="0" err="1" smtClean="0"/>
              <a:t>루타</a:t>
            </a:r>
            <a:r>
              <a:rPr lang="en-US" altLang="ko-KR" dirty="0" smtClean="0"/>
              <a:t>, 3</a:t>
            </a:r>
            <a:r>
              <a:rPr lang="ko-KR" altLang="en-US" dirty="0" err="1" smtClean="0"/>
              <a:t>루타</a:t>
            </a:r>
            <a:r>
              <a:rPr lang="en-US" altLang="ko-KR" dirty="0" smtClean="0"/>
              <a:t>,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홈런의 합을 그래프로 나타내어 각 팀의 타격 성향과 순위에 따른 타격 성적을 분석해보겠습니다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먼저 빈 테이블을 데이터프레임으로 생성합니다</a:t>
            </a:r>
            <a:r>
              <a:rPr lang="en-US" altLang="ko-KR" baseline="0" dirty="0" smtClean="0"/>
              <a:t>.</a:t>
            </a:r>
            <a:r>
              <a:rPr lang="ko-KR" altLang="en-US" baseline="0" dirty="0" smtClean="0"/>
              <a:t> 그 후 </a:t>
            </a:r>
            <a:r>
              <a:rPr lang="ko-KR" altLang="en-US" baseline="0" dirty="0" err="1" smtClean="0"/>
              <a:t>팀별</a:t>
            </a:r>
            <a:r>
              <a:rPr lang="ko-KR" altLang="en-US" baseline="0" dirty="0" smtClean="0"/>
              <a:t> 안타</a:t>
            </a:r>
            <a:r>
              <a:rPr lang="en-US" altLang="ko-KR" baseline="0" dirty="0" smtClean="0"/>
              <a:t>, 2</a:t>
            </a:r>
            <a:r>
              <a:rPr lang="ko-KR" altLang="en-US" baseline="0" dirty="0" err="1" smtClean="0"/>
              <a:t>루타</a:t>
            </a:r>
            <a:r>
              <a:rPr lang="en-US" altLang="ko-KR" baseline="0" dirty="0" smtClean="0"/>
              <a:t>, 3</a:t>
            </a:r>
            <a:r>
              <a:rPr lang="ko-KR" altLang="en-US" baseline="0" dirty="0" err="1" smtClean="0"/>
              <a:t>루타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홈런의 집계치를 추가하고 </a:t>
            </a:r>
            <a:r>
              <a:rPr lang="ko-KR" altLang="en-US" baseline="0" dirty="0" err="1" smtClean="0"/>
              <a:t>행열을</a:t>
            </a:r>
            <a:r>
              <a:rPr lang="ko-KR" altLang="en-US" baseline="0" dirty="0" smtClean="0"/>
              <a:t> 만들었습니다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이 때 </a:t>
            </a:r>
            <a:r>
              <a:rPr lang="ko-KR" altLang="en-US" baseline="0" dirty="0" err="1" smtClean="0"/>
              <a:t>문자형으로</a:t>
            </a:r>
            <a:r>
              <a:rPr lang="ko-KR" altLang="en-US" baseline="0" dirty="0" smtClean="0"/>
              <a:t> 자동 변환되는데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E13A8-3302-48BA-9706-CF8F9227D610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1673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944CD-E4D6-40D0-A32D-4B0E14289BC0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DCE93-BCB0-4249-BD70-8698B516BC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197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944CD-E4D6-40D0-A32D-4B0E14289BC0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DCE93-BCB0-4249-BD70-8698B516BC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9523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944CD-E4D6-40D0-A32D-4B0E14289BC0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DCE93-BCB0-4249-BD70-8698B516BC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8729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30" r="104" b="2238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직사각형 7"/>
          <p:cNvSpPr/>
          <p:nvPr userDrawn="1"/>
        </p:nvSpPr>
        <p:spPr>
          <a:xfrm>
            <a:off x="0" y="6528317"/>
            <a:ext cx="12191999" cy="3429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 userDrawn="1"/>
        </p:nvSpPr>
        <p:spPr>
          <a:xfrm>
            <a:off x="1" y="292100"/>
            <a:ext cx="533400" cy="3429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 userDrawn="1"/>
        </p:nvSpPr>
        <p:spPr>
          <a:xfrm>
            <a:off x="2073755" y="292100"/>
            <a:ext cx="10118245" cy="3429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4532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944CD-E4D6-40D0-A32D-4B0E14289BC0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DCE93-BCB0-4249-BD70-8698B516BC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3673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944CD-E4D6-40D0-A32D-4B0E14289BC0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DCE93-BCB0-4249-BD70-8698B516BC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0734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944CD-E4D6-40D0-A32D-4B0E14289BC0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DCE93-BCB0-4249-BD70-8698B516BC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8899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944CD-E4D6-40D0-A32D-4B0E14289BC0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DCE93-BCB0-4249-BD70-8698B516BC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1700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944CD-E4D6-40D0-A32D-4B0E14289BC0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DCE93-BCB0-4249-BD70-8698B516BC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2382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944CD-E4D6-40D0-A32D-4B0E14289BC0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DCE93-BCB0-4249-BD70-8698B516BC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3694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944CD-E4D6-40D0-A32D-4B0E14289BC0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DCE93-BCB0-4249-BD70-8698B516BC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3061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944CD-E4D6-40D0-A32D-4B0E14289BC0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DCE93-BCB0-4249-BD70-8698B516BC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6870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4570294" y="2137094"/>
            <a:ext cx="3132348" cy="2957602"/>
            <a:chOff x="2415801" y="1591579"/>
            <a:chExt cx="4176464" cy="3943467"/>
          </a:xfrm>
        </p:grpSpPr>
        <p:cxnSp>
          <p:nvCxnSpPr>
            <p:cNvPr id="5" name="직선 연결선 4"/>
            <p:cNvCxnSpPr/>
            <p:nvPr/>
          </p:nvCxnSpPr>
          <p:spPr>
            <a:xfrm>
              <a:off x="2415801" y="1591579"/>
              <a:ext cx="4176464" cy="0"/>
            </a:xfrm>
            <a:prstGeom prst="line">
              <a:avLst/>
            </a:prstGeom>
            <a:ln w="47625">
              <a:solidFill>
                <a:srgbClr val="2287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직선 연결선 5"/>
            <p:cNvCxnSpPr/>
            <p:nvPr/>
          </p:nvCxnSpPr>
          <p:spPr>
            <a:xfrm>
              <a:off x="2415801" y="2045940"/>
              <a:ext cx="4176464" cy="0"/>
            </a:xfrm>
            <a:prstGeom prst="line">
              <a:avLst/>
            </a:prstGeom>
            <a:ln w="22225">
              <a:solidFill>
                <a:srgbClr val="2287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>
              <a:off x="2415801" y="4281249"/>
              <a:ext cx="4176464" cy="0"/>
            </a:xfrm>
            <a:prstGeom prst="line">
              <a:avLst/>
            </a:prstGeom>
            <a:ln w="76200">
              <a:solidFill>
                <a:srgbClr val="2287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3427550" y="1591579"/>
              <a:ext cx="184281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500" b="1" dirty="0" smtClean="0">
                  <a:ln>
                    <a:solidFill>
                      <a:srgbClr val="92D050">
                        <a:alpha val="0"/>
                      </a:srgbClr>
                    </a:solidFill>
                  </a:ln>
                  <a:solidFill>
                    <a:srgbClr val="85A644"/>
                  </a:solidFill>
                  <a:latin typeface="Yoon 윤고딕 540_TT" pitchFamily="18" charset="-127"/>
                  <a:ea typeface="Yoon 윤고딕 540_TT" pitchFamily="18" charset="-127"/>
                </a:rPr>
                <a:t>R </a:t>
              </a:r>
              <a:r>
                <a:rPr lang="ko-KR" altLang="en-US" sz="1500" b="1" dirty="0" smtClean="0">
                  <a:ln>
                    <a:solidFill>
                      <a:srgbClr val="92D050">
                        <a:alpha val="0"/>
                      </a:srgbClr>
                    </a:solidFill>
                  </a:ln>
                  <a:solidFill>
                    <a:srgbClr val="85A644"/>
                  </a:solidFill>
                  <a:latin typeface="Yoon 윤고딕 540_TT" pitchFamily="18" charset="-127"/>
                  <a:ea typeface="Yoon 윤고딕 540_TT" pitchFamily="18" charset="-127"/>
                </a:rPr>
                <a:t>데이터 분석</a:t>
              </a:r>
              <a:endParaRPr lang="ko-KR" altLang="en-US" sz="1500" b="1" dirty="0">
                <a:ln>
                  <a:solidFill>
                    <a:srgbClr val="92D050">
                      <a:alpha val="0"/>
                    </a:srgbClr>
                  </a:solidFill>
                </a:ln>
                <a:solidFill>
                  <a:srgbClr val="85A644"/>
                </a:solidFill>
                <a:latin typeface="Yoon 윤고딕 540_TT" pitchFamily="18" charset="-127"/>
                <a:ea typeface="Yoon 윤고딕 540_TT" pitchFamily="18" charset="-127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19521" y="2446052"/>
              <a:ext cx="2360048" cy="1231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5400" b="1" dirty="0" smtClean="0">
                  <a:ln>
                    <a:solidFill>
                      <a:srgbClr val="002060">
                        <a:alpha val="0"/>
                      </a:srgbClr>
                    </a:solidFill>
                  </a:ln>
                  <a:solidFill>
                    <a:schemeClr val="tx2">
                      <a:lumMod val="75000"/>
                    </a:schemeClr>
                  </a:solidFill>
                  <a:latin typeface="Yoon 윤고딕 540_TT" pitchFamily="18" charset="-127"/>
                  <a:ea typeface="Yoon 윤고딕 540_TT" pitchFamily="18" charset="-127"/>
                </a:rPr>
                <a:t>야구</a:t>
              </a:r>
              <a:r>
                <a:rPr lang="en-US" altLang="ko-KR" sz="5400" b="1" dirty="0" smtClean="0">
                  <a:ln>
                    <a:solidFill>
                      <a:srgbClr val="002060">
                        <a:alpha val="0"/>
                      </a:srgbClr>
                    </a:solidFill>
                  </a:ln>
                  <a:solidFill>
                    <a:schemeClr val="tx2">
                      <a:lumMod val="75000"/>
                    </a:schemeClr>
                  </a:solidFill>
                  <a:latin typeface="Yoon 윤고딕 540_TT" pitchFamily="18" charset="-127"/>
                  <a:ea typeface="Yoon 윤고딕 540_TT" pitchFamily="18" charset="-127"/>
                </a:rPr>
                <a:t> </a:t>
              </a:r>
              <a:endParaRPr lang="en-US" altLang="ko-KR" sz="5400" b="1" dirty="0">
                <a:ln>
                  <a:solidFill>
                    <a:srgbClr val="002060">
                      <a:alpha val="0"/>
                    </a:srgb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40_TT" pitchFamily="18" charset="-127"/>
                <a:ea typeface="Yoon 윤고딕 540_TT" pitchFamily="18" charset="-127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90878" y="4427051"/>
              <a:ext cx="3501387" cy="1107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400" b="1" dirty="0" smtClean="0">
                  <a:ln>
                    <a:solidFill>
                      <a:srgbClr val="2287E2">
                        <a:alpha val="0"/>
                      </a:srgbClr>
                    </a:solidFill>
                  </a:ln>
                  <a:solidFill>
                    <a:srgbClr val="2287E2"/>
                  </a:solidFill>
                  <a:latin typeface="Yoon 윤고딕 540_TT" pitchFamily="18" charset="-127"/>
                  <a:ea typeface="Yoon 윤고딕 540_TT" pitchFamily="18" charset="-127"/>
                </a:rPr>
                <a:t>3 – B</a:t>
              </a:r>
            </a:p>
            <a:p>
              <a:pPr algn="r"/>
              <a:r>
                <a:rPr lang="en-US" altLang="ko-KR" sz="2400" b="1" dirty="0" smtClean="0">
                  <a:ln>
                    <a:solidFill>
                      <a:srgbClr val="2287E2">
                        <a:alpha val="0"/>
                      </a:srgbClr>
                    </a:solidFill>
                  </a:ln>
                  <a:solidFill>
                    <a:srgbClr val="2287E2"/>
                  </a:solidFill>
                  <a:latin typeface="Yoon 윤고딕 540_TT" pitchFamily="18" charset="-127"/>
                  <a:ea typeface="Yoon 윤고딕 540_TT" pitchFamily="18" charset="-127"/>
                </a:rPr>
                <a:t>20142498 </a:t>
              </a:r>
              <a:r>
                <a:rPr lang="ko-KR" altLang="en-US" sz="2400" b="1" dirty="0" err="1" smtClean="0">
                  <a:ln>
                    <a:solidFill>
                      <a:srgbClr val="2287E2">
                        <a:alpha val="0"/>
                      </a:srgbClr>
                    </a:solidFill>
                  </a:ln>
                  <a:solidFill>
                    <a:srgbClr val="2287E2"/>
                  </a:solidFill>
                  <a:latin typeface="Yoon 윤고딕 540_TT" pitchFamily="18" charset="-127"/>
                  <a:ea typeface="Yoon 윤고딕 540_TT" pitchFamily="18" charset="-127"/>
                </a:rPr>
                <a:t>박주상</a:t>
              </a:r>
              <a:endParaRPr lang="en-US" altLang="ko-KR" sz="2400" b="1" dirty="0">
                <a:ln>
                  <a:solidFill>
                    <a:srgbClr val="2287E2">
                      <a:alpha val="0"/>
                    </a:srgbClr>
                  </a:solidFill>
                </a:ln>
                <a:solidFill>
                  <a:srgbClr val="2287E2"/>
                </a:solidFill>
                <a:latin typeface="Yoon 윤고딕 540_TT" pitchFamily="18" charset="-127"/>
                <a:ea typeface="Yoon 윤고딕 540_TT" pitchFamily="18" charset="-127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2775841" y="2790475"/>
              <a:ext cx="246308" cy="1600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ko-KR" altLang="en-US" sz="7200" b="1" dirty="0">
                <a:ln>
                  <a:solidFill>
                    <a:srgbClr val="002060">
                      <a:alpha val="0"/>
                    </a:srgbClr>
                  </a:solidFill>
                </a:ln>
                <a:solidFill>
                  <a:schemeClr val="tx2">
                    <a:lumMod val="75000"/>
                  </a:schemeClr>
                </a:solidFill>
                <a:latin typeface="Yoon 윤고딕 540_TT" pitchFamily="18" charset="-127"/>
                <a:ea typeface="Yoon 윤고딕 540_TT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36676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4775" y="278884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-윤고딕360" panose="02030504000101010101" pitchFamily="18" charset="-127"/>
                <a:ea typeface="-윤고딕360" panose="02030504000101010101" pitchFamily="18" charset="-127"/>
              </a:rPr>
              <a:t>02</a:t>
            </a:r>
            <a:endParaRPr lang="ko-KR" altLang="en-US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67446" y="1023850"/>
            <a:ext cx="23265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데이터 분석</a:t>
            </a:r>
            <a:endParaRPr lang="en-US" altLang="ko-KR" sz="2400" dirty="0" smtClean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  <a:p>
            <a:endParaRPr lang="en-US" altLang="ko-KR" sz="1600" dirty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63155" y="1545958"/>
            <a:ext cx="26923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(</a:t>
            </a:r>
            <a:r>
              <a:rPr lang="ko-KR" altLang="en-US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순위별 </a:t>
            </a:r>
            <a:r>
              <a:rPr lang="ko-KR" altLang="en-US" sz="2400" dirty="0" err="1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타격지표</a:t>
            </a:r>
            <a:r>
              <a:rPr lang="en-US" altLang="ko-KR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155" y="2529730"/>
            <a:ext cx="5259498" cy="558909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6364" y="2223684"/>
            <a:ext cx="3099157" cy="1068156"/>
          </a:xfrm>
          <a:prstGeom prst="rect">
            <a:avLst/>
          </a:prstGeom>
        </p:spPr>
      </p:pic>
      <p:sp>
        <p:nvSpPr>
          <p:cNvPr id="11" name="오른쪽 화살표 10"/>
          <p:cNvSpPr/>
          <p:nvPr/>
        </p:nvSpPr>
        <p:spPr>
          <a:xfrm>
            <a:off x="6304308" y="2493559"/>
            <a:ext cx="660400" cy="508000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155" y="4205902"/>
            <a:ext cx="5259498" cy="559138"/>
          </a:xfrm>
          <a:prstGeom prst="rect">
            <a:avLst/>
          </a:prstGeom>
        </p:spPr>
      </p:pic>
      <p:sp>
        <p:nvSpPr>
          <p:cNvPr id="13" name="오른쪽 화살표 12"/>
          <p:cNvSpPr/>
          <p:nvPr/>
        </p:nvSpPr>
        <p:spPr>
          <a:xfrm>
            <a:off x="6304308" y="4140031"/>
            <a:ext cx="660400" cy="508000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46364" y="4076450"/>
            <a:ext cx="3099158" cy="840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4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4775" y="278884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-윤고딕360" panose="02030504000101010101" pitchFamily="18" charset="-127"/>
                <a:ea typeface="-윤고딕360" panose="02030504000101010101" pitchFamily="18" charset="-127"/>
              </a:rPr>
              <a:t>02</a:t>
            </a:r>
            <a:endParaRPr lang="ko-KR" altLang="en-US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67446" y="1023850"/>
            <a:ext cx="23265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데이터 분석</a:t>
            </a:r>
            <a:endParaRPr lang="en-US" altLang="ko-KR" sz="2400" dirty="0" smtClean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  <a:p>
            <a:endParaRPr lang="en-US" altLang="ko-KR" sz="1600" dirty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63155" y="1545958"/>
            <a:ext cx="26923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(</a:t>
            </a:r>
            <a:r>
              <a:rPr lang="ko-KR" altLang="en-US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순위별 </a:t>
            </a:r>
            <a:r>
              <a:rPr lang="ko-KR" altLang="en-US" sz="2400" dirty="0" err="1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타격지표</a:t>
            </a:r>
            <a:r>
              <a:rPr lang="en-US" altLang="ko-KR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765" y="4081462"/>
            <a:ext cx="4598500" cy="795338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4718" y="2874957"/>
            <a:ext cx="6178465" cy="3429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14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4775" y="278884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-윤고딕360" panose="02030504000101010101" pitchFamily="18" charset="-127"/>
                <a:ea typeface="-윤고딕360" panose="02030504000101010101" pitchFamily="18" charset="-127"/>
              </a:rPr>
              <a:t>03</a:t>
            </a:r>
            <a:endParaRPr lang="ko-KR" altLang="en-US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67446" y="1023850"/>
            <a:ext cx="23265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결론</a:t>
            </a:r>
            <a:endParaRPr lang="en-US" altLang="ko-KR" sz="1600" dirty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293635" y="2257158"/>
            <a:ext cx="1090268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ko-KR" sz="2400" dirty="0" smtClean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  <a:p>
            <a:pPr marL="457200" indent="-457200">
              <a:buAutoNum type="arabicParenR"/>
            </a:pPr>
            <a:r>
              <a:rPr lang="ko-KR" altLang="en-US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뉴스에서만 보던 타격 지표를 직접 해봄으로 인한 재미</a:t>
            </a:r>
            <a:endParaRPr lang="en-US" altLang="ko-KR" sz="2400" dirty="0" smtClean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  <a:p>
            <a:pPr marL="457200" indent="-457200">
              <a:buAutoNum type="arabicParenR"/>
            </a:pPr>
            <a:endParaRPr lang="en-US" altLang="ko-KR" sz="2400" dirty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  <a:p>
            <a:pPr marL="457200" indent="-457200">
              <a:buAutoNum type="arabicParenR"/>
            </a:pPr>
            <a:r>
              <a:rPr lang="ko-KR" altLang="en-US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수 많은 데이터를 빠른 시간에 정리가 가능</a:t>
            </a:r>
            <a:endParaRPr lang="en-US" altLang="ko-KR" sz="2400" dirty="0" smtClean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  <a:p>
            <a:pPr marL="457200" indent="-457200">
              <a:buAutoNum type="arabicParenR"/>
            </a:pPr>
            <a:endParaRPr lang="en-US" altLang="ko-KR" sz="2400" dirty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  <a:p>
            <a:pPr marL="457200" indent="-457200">
              <a:buAutoNum type="arabicParenR"/>
            </a:pPr>
            <a:r>
              <a:rPr lang="ko-KR" altLang="en-US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보기 쉬운 그래프를 지원</a:t>
            </a:r>
            <a:r>
              <a:rPr lang="en-US" altLang="ko-KR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 </a:t>
            </a:r>
            <a:r>
              <a:rPr lang="ko-KR" altLang="en-US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 </a:t>
            </a:r>
            <a:endParaRPr lang="en-US" altLang="ko-KR" sz="2400" dirty="0" smtClean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5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0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0" y="5047905"/>
            <a:ext cx="6647689" cy="1352895"/>
          </a:xfrm>
          <a:prstGeom prst="rect">
            <a:avLst/>
          </a:prstGeom>
          <a:solidFill>
            <a:schemeClr val="tx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375459" y="4958253"/>
            <a:ext cx="62722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2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YOU!!</a:t>
            </a:r>
            <a:endParaRPr lang="ko-KR" altLang="en-US" sz="72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06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" y="0"/>
            <a:ext cx="3874454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067439" y="2131290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60" panose="02030504000101010101" pitchFamily="18" charset="-127"/>
                <a:ea typeface="-윤고딕360" panose="02030504000101010101" pitchFamily="18" charset="-127"/>
              </a:rPr>
              <a:t>목차</a:t>
            </a:r>
            <a:endParaRPr lang="ko-KR" altLang="en-US" sz="40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grpSp>
        <p:nvGrpSpPr>
          <p:cNvPr id="22" name="그룹 21"/>
          <p:cNvGrpSpPr/>
          <p:nvPr/>
        </p:nvGrpSpPr>
        <p:grpSpPr>
          <a:xfrm>
            <a:off x="1236901" y="3059668"/>
            <a:ext cx="2239025" cy="369332"/>
            <a:chOff x="576759" y="2296526"/>
            <a:chExt cx="2239025" cy="369332"/>
          </a:xfrm>
        </p:grpSpPr>
        <p:sp>
          <p:nvSpPr>
            <p:cNvPr id="7" name="TextBox 6"/>
            <p:cNvSpPr txBox="1"/>
            <p:nvPr/>
          </p:nvSpPr>
          <p:spPr>
            <a:xfrm>
              <a:off x="576759" y="2296526"/>
              <a:ext cx="444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-윤고딕360" panose="02030504000101010101" pitchFamily="18" charset="-127"/>
                  <a:ea typeface="-윤고딕360" panose="02030504000101010101" pitchFamily="18" charset="-127"/>
                </a:rPr>
                <a:t>01</a:t>
              </a:r>
              <a:endPara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60" panose="02030504000101010101" pitchFamily="18" charset="-127"/>
                <a:ea typeface="-윤고딕360" panose="02030504000101010101" pitchFamily="18" charset="-127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03081" y="2296526"/>
              <a:ext cx="19127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-윤고딕360" panose="02030504000101010101" pitchFamily="18" charset="-127"/>
                  <a:ea typeface="-윤고딕360" panose="02030504000101010101" pitchFamily="18" charset="-127"/>
                </a:rPr>
                <a:t>데이터 선정 이유</a:t>
              </a:r>
              <a:endPara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60" panose="02030504000101010101" pitchFamily="18" charset="-127"/>
                <a:ea typeface="-윤고딕360" panose="02030504000101010101" pitchFamily="18" charset="-127"/>
              </a:endParaRPr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1236901" y="3878685"/>
            <a:ext cx="1721256" cy="369332"/>
            <a:chOff x="576759" y="3051268"/>
            <a:chExt cx="1721256" cy="369332"/>
          </a:xfrm>
        </p:grpSpPr>
        <p:sp>
          <p:nvSpPr>
            <p:cNvPr id="11" name="TextBox 10"/>
            <p:cNvSpPr txBox="1"/>
            <p:nvPr/>
          </p:nvSpPr>
          <p:spPr>
            <a:xfrm>
              <a:off x="576759" y="3051268"/>
              <a:ext cx="444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-윤고딕360" panose="02030504000101010101" pitchFamily="18" charset="-127"/>
                  <a:ea typeface="-윤고딕360" panose="02030504000101010101" pitchFamily="18" charset="-127"/>
                </a:rPr>
                <a:t>02</a:t>
              </a:r>
              <a:endPara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60" panose="02030504000101010101" pitchFamily="18" charset="-127"/>
                <a:ea typeface="-윤고딕360" panose="02030504000101010101" pitchFamily="18" charset="-127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03081" y="3051268"/>
              <a:ext cx="13949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-윤고딕360" panose="02030504000101010101" pitchFamily="18" charset="-127"/>
                  <a:ea typeface="-윤고딕360" panose="02030504000101010101" pitchFamily="18" charset="-127"/>
                </a:rPr>
                <a:t>데이터 분석</a:t>
              </a:r>
              <a:endPara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60" panose="02030504000101010101" pitchFamily="18" charset="-127"/>
                <a:ea typeface="-윤고딕360" panose="02030504000101010101" pitchFamily="18" charset="-127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580560" y="4697702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60" panose="02030504000101010101" pitchFamily="18" charset="-127"/>
                <a:ea typeface="-윤고딕360" panose="02030504000101010101" pitchFamily="18" charset="-127"/>
              </a:rPr>
              <a:t> </a:t>
            </a:r>
            <a:r>
              <a:rPr lang="ko-KR" altLang="en-US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60" panose="02030504000101010101" pitchFamily="18" charset="-127"/>
                <a:ea typeface="-윤고딕360" panose="02030504000101010101" pitchFamily="18" charset="-127"/>
              </a:rPr>
              <a:t>결론</a:t>
            </a:r>
            <a:endParaRPr lang="ko-KR" altLang="en-US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36901" y="4697702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-윤고딕360" panose="02030504000101010101" pitchFamily="18" charset="-127"/>
                <a:ea typeface="-윤고딕360" panose="02030504000101010101" pitchFamily="18" charset="-127"/>
              </a:rPr>
              <a:t>03</a:t>
            </a:r>
            <a:endParaRPr lang="ko-KR" altLang="en-US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1871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4775" y="278884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-윤고딕360" panose="02030504000101010101" pitchFamily="18" charset="-127"/>
                <a:ea typeface="-윤고딕360" panose="02030504000101010101" pitchFamily="18" charset="-127"/>
              </a:rPr>
              <a:t>01</a:t>
            </a:r>
            <a:endParaRPr lang="ko-KR" altLang="en-US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576304" y="1328650"/>
            <a:ext cx="11039392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데이터 선정 이유</a:t>
            </a:r>
            <a:endParaRPr lang="en-US" altLang="ko-KR" sz="2400" dirty="0" smtClean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  <a:p>
            <a:endParaRPr lang="en-US" altLang="ko-KR" sz="1600" dirty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  <a:p>
            <a:endParaRPr lang="en-US" altLang="ko-KR" sz="2000" dirty="0" smtClean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ko-KR" altLang="en-US" sz="20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최근 야구에 대한 관심 증가</a:t>
            </a:r>
            <a:endParaRPr lang="en-US" altLang="ko-KR" sz="2000" dirty="0" smtClean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endParaRPr lang="en-US" altLang="ko-KR" sz="2000" dirty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ko-KR" altLang="en-US" sz="20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타자들의 타격 지표 간의 관계에 대한 궁금증</a:t>
            </a:r>
            <a:endParaRPr lang="en-US" altLang="ko-KR" sz="2000" dirty="0" smtClean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endParaRPr lang="en-US" altLang="ko-KR" sz="2000" dirty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ko-KR" altLang="en-US" sz="20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평소 데이터 통계로만 나와있는 지표를 실제로 계산하고 싶은 생각 </a:t>
            </a:r>
            <a:r>
              <a:rPr lang="en-US" altLang="ko-KR" sz="20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(OPS = </a:t>
            </a:r>
            <a:r>
              <a:rPr lang="ko-KR" altLang="en-US" sz="2000" dirty="0" err="1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출루율</a:t>
            </a:r>
            <a:r>
              <a:rPr lang="ko-KR" altLang="en-US" sz="20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 </a:t>
            </a:r>
            <a:r>
              <a:rPr lang="en-US" altLang="ko-KR" sz="20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+ </a:t>
            </a:r>
            <a:r>
              <a:rPr lang="ko-KR" altLang="en-US" sz="2000" dirty="0" err="1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장타율</a:t>
            </a:r>
            <a:r>
              <a:rPr lang="en-US" altLang="ko-KR" sz="2000" dirty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 ,</a:t>
            </a:r>
            <a:r>
              <a:rPr lang="en-US" altLang="ko-KR" sz="20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 </a:t>
            </a:r>
            <a:r>
              <a:rPr lang="ko-KR" altLang="en-US" sz="20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타율 </a:t>
            </a:r>
            <a:r>
              <a:rPr lang="en-US" altLang="ko-KR" sz="20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= </a:t>
            </a:r>
            <a:r>
              <a:rPr lang="ko-KR" altLang="en-US" sz="20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안타 개수 </a:t>
            </a:r>
            <a:r>
              <a:rPr lang="en-US" altLang="ko-KR" sz="20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/ </a:t>
            </a:r>
            <a:r>
              <a:rPr lang="ko-KR" altLang="en-US" sz="20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타수</a:t>
            </a:r>
            <a:r>
              <a:rPr lang="en-US" altLang="ko-KR" sz="20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)</a:t>
            </a:r>
          </a:p>
          <a:p>
            <a:pPr marL="342900" indent="-342900">
              <a:buAutoNum type="arabicParenR"/>
            </a:pPr>
            <a:endParaRPr lang="en-US" altLang="ko-KR" sz="2000" dirty="0" smtClean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ko-KR" altLang="en-US" sz="20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그래프로 정리되어 있는 자료를 찾아보기 </a:t>
            </a:r>
            <a:r>
              <a:rPr lang="ko-KR" altLang="en-US" sz="2000" dirty="0" err="1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힘듬</a:t>
            </a:r>
            <a:endParaRPr lang="en-US" altLang="ko-KR" sz="2000" dirty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endParaRPr lang="en-US" altLang="ko-KR" sz="1600" dirty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02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4775" y="278884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-윤고딕360" panose="02030504000101010101" pitchFamily="18" charset="-127"/>
                <a:ea typeface="-윤고딕360" panose="02030504000101010101" pitchFamily="18" charset="-127"/>
              </a:rPr>
              <a:t>02</a:t>
            </a:r>
            <a:endParaRPr lang="ko-KR" altLang="en-US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6898327" y="1673034"/>
            <a:ext cx="28865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CSV </a:t>
            </a:r>
            <a:r>
              <a:rPr lang="ko-KR" altLang="en-US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파일 불러오기</a:t>
            </a:r>
            <a:endParaRPr lang="en-US" altLang="ko-KR" sz="2400" dirty="0" smtClean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  <a:p>
            <a:endParaRPr lang="en-US" altLang="ko-KR" sz="1600" dirty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046" y="1694697"/>
            <a:ext cx="6430881" cy="686223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467446" y="1023850"/>
            <a:ext cx="23265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데이터 분석</a:t>
            </a:r>
            <a:endParaRPr lang="en-US" altLang="ko-KR" sz="2400" dirty="0" smtClean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  <a:p>
            <a:endParaRPr lang="en-US" altLang="ko-KR" sz="1600" dirty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046" y="2578911"/>
            <a:ext cx="4692402" cy="667424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5501739" y="2666934"/>
            <a:ext cx="28865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그래프 사용하기</a:t>
            </a:r>
            <a:endParaRPr lang="en-US" altLang="ko-KR" sz="2400" dirty="0" smtClean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  <a:p>
            <a:endParaRPr lang="en-US" altLang="ko-KR" sz="1600" dirty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036" y="3736352"/>
            <a:ext cx="6114807" cy="1437662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2412711" y="5532495"/>
            <a:ext cx="28865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속성 값</a:t>
            </a:r>
            <a:endParaRPr lang="en-US" altLang="ko-KR" sz="2400" dirty="0" smtClean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  <a:p>
            <a:endParaRPr lang="en-US" altLang="ko-KR" sz="1600" dirty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84856" y="1011156"/>
            <a:ext cx="1570305" cy="522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36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4775" y="278884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-윤고딕360" panose="02030504000101010101" pitchFamily="18" charset="-127"/>
                <a:ea typeface="-윤고딕360" panose="02030504000101010101" pitchFamily="18" charset="-127"/>
              </a:rPr>
              <a:t>02</a:t>
            </a:r>
            <a:endParaRPr lang="ko-KR" altLang="en-US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67446" y="1023850"/>
            <a:ext cx="232655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데이터 분석</a:t>
            </a:r>
            <a:endParaRPr lang="en-US" altLang="ko-KR" sz="2400" dirty="0" smtClean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  <a:p>
            <a:pPr algn="ctr"/>
            <a:r>
              <a:rPr lang="en-US" altLang="ko-KR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(</a:t>
            </a:r>
            <a:r>
              <a:rPr lang="ko-KR" altLang="en-US" sz="2400" dirty="0" err="1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장타율</a:t>
            </a:r>
            <a:r>
              <a:rPr lang="en-US" altLang="ko-KR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)</a:t>
            </a:r>
          </a:p>
          <a:p>
            <a:endParaRPr lang="en-US" altLang="ko-KR" sz="1600" dirty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46" y="4332922"/>
            <a:ext cx="8907118" cy="146705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446" y="2476702"/>
            <a:ext cx="5124450" cy="1666875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9671" y="1212052"/>
            <a:ext cx="6187915" cy="383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40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4775" y="278884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-윤고딕360" panose="02030504000101010101" pitchFamily="18" charset="-127"/>
                <a:ea typeface="-윤고딕360" panose="02030504000101010101" pitchFamily="18" charset="-127"/>
              </a:rPr>
              <a:t>02</a:t>
            </a:r>
            <a:endParaRPr lang="ko-KR" altLang="en-US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61910" y="962890"/>
            <a:ext cx="22812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데이터 분석</a:t>
            </a:r>
            <a:endParaRPr lang="en-US" altLang="ko-KR" sz="2400" dirty="0" smtClean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90" y="2251622"/>
            <a:ext cx="5410955" cy="1527898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2150" y="2007623"/>
            <a:ext cx="4363059" cy="1771897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263156" y="1545958"/>
            <a:ext cx="22812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(</a:t>
            </a:r>
            <a:r>
              <a:rPr lang="ko-KR" altLang="en-US" sz="2400" dirty="0" err="1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출루율</a:t>
            </a:r>
            <a:r>
              <a:rPr lang="en-US" altLang="ko-KR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910" y="4748827"/>
            <a:ext cx="3185641" cy="1030649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24960" y="4877715"/>
            <a:ext cx="7833677" cy="772872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339990" y="4097785"/>
            <a:ext cx="22812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(OPS)</a:t>
            </a: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72372" y="1543691"/>
            <a:ext cx="5438775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5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4775" y="278884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-윤고딕360" panose="02030504000101010101" pitchFamily="18" charset="-127"/>
                <a:ea typeface="-윤고딕360" panose="02030504000101010101" pitchFamily="18" charset="-127"/>
              </a:rPr>
              <a:t>02</a:t>
            </a:r>
            <a:endParaRPr lang="ko-KR" altLang="en-US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67446" y="1023850"/>
            <a:ext cx="23265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데이터 분석</a:t>
            </a:r>
            <a:endParaRPr lang="en-US" altLang="ko-KR" sz="2400" dirty="0" smtClean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  <a:p>
            <a:endParaRPr lang="en-US" altLang="ko-KR" sz="1600" dirty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669" y="2144154"/>
            <a:ext cx="4848902" cy="3343742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3476610"/>
            <a:ext cx="5300485" cy="678830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289058" y="2708753"/>
            <a:ext cx="50098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(</a:t>
            </a:r>
            <a:r>
              <a:rPr lang="ko-KR" altLang="en-US" sz="2400" dirty="0" err="1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장타율과</a:t>
            </a:r>
            <a:r>
              <a:rPr lang="ko-KR" altLang="en-US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 </a:t>
            </a:r>
            <a:r>
              <a:rPr lang="ko-KR" altLang="en-US" sz="2400" dirty="0" err="1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출루율의</a:t>
            </a:r>
            <a:r>
              <a:rPr lang="ko-KR" altLang="en-US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 관계 그래프</a:t>
            </a:r>
            <a:r>
              <a:rPr lang="en-US" altLang="ko-KR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6823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4775" y="278884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-윤고딕360" panose="02030504000101010101" pitchFamily="18" charset="-127"/>
                <a:ea typeface="-윤고딕360" panose="02030504000101010101" pitchFamily="18" charset="-127"/>
              </a:rPr>
              <a:t>02</a:t>
            </a:r>
            <a:endParaRPr lang="ko-KR" altLang="en-US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67446" y="1023850"/>
            <a:ext cx="23265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데이터 분석</a:t>
            </a:r>
            <a:endParaRPr lang="en-US" altLang="ko-KR" sz="2400" dirty="0" smtClean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  <a:p>
            <a:endParaRPr lang="en-US" altLang="ko-KR" sz="1600" dirty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89058" y="2708753"/>
            <a:ext cx="50098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(</a:t>
            </a:r>
            <a:r>
              <a:rPr lang="ko-KR" altLang="en-US" sz="2400" dirty="0" err="1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득점권</a:t>
            </a:r>
            <a:r>
              <a:rPr lang="ko-KR" altLang="en-US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 타율과 타점의 관계 그래프</a:t>
            </a:r>
            <a:r>
              <a:rPr lang="en-US" altLang="ko-KR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0720" y="1731736"/>
            <a:ext cx="4723409" cy="4014898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58" y="3739185"/>
            <a:ext cx="6563641" cy="58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04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4775" y="278884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-윤고딕360" panose="02030504000101010101" pitchFamily="18" charset="-127"/>
                <a:ea typeface="-윤고딕360" panose="02030504000101010101" pitchFamily="18" charset="-127"/>
              </a:rPr>
              <a:t>02</a:t>
            </a:r>
            <a:endParaRPr lang="ko-KR" altLang="en-US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-윤고딕360" panose="02030504000101010101" pitchFamily="18" charset="-127"/>
              <a:ea typeface="-윤고딕360" panose="0203050400010101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67446" y="1023850"/>
            <a:ext cx="23265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데이터 분석</a:t>
            </a:r>
            <a:endParaRPr lang="en-US" altLang="ko-KR" sz="2400" dirty="0" smtClean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  <a:p>
            <a:endParaRPr lang="en-US" altLang="ko-KR" sz="1600" dirty="0">
              <a:ln>
                <a:solidFill>
                  <a:srgbClr val="F51979">
                    <a:alpha val="0"/>
                  </a:srgbClr>
                </a:solidFill>
              </a:ln>
              <a:latin typeface="-윤고딕330" panose="02030504000101010101" pitchFamily="18" charset="-127"/>
              <a:ea typeface="-윤고딕330" panose="02030504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63155" y="1545958"/>
            <a:ext cx="26923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(</a:t>
            </a:r>
            <a:r>
              <a:rPr lang="ko-KR" altLang="en-US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순위별 </a:t>
            </a:r>
            <a:r>
              <a:rPr lang="ko-KR" altLang="en-US" sz="2400" dirty="0" err="1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타격지표</a:t>
            </a:r>
            <a:r>
              <a:rPr lang="en-US" altLang="ko-KR" sz="2400" dirty="0" smtClean="0">
                <a:ln>
                  <a:solidFill>
                    <a:srgbClr val="F51979">
                      <a:alpha val="0"/>
                    </a:srgbClr>
                  </a:solidFill>
                </a:ln>
                <a:latin typeface="-윤고딕330" panose="02030504000101010101" pitchFamily="18" charset="-127"/>
                <a:ea typeface="-윤고딕330" panose="02030504000101010101" pitchFamily="18" charset="-127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446" y="2529731"/>
            <a:ext cx="9205348" cy="979543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865" y="4437047"/>
            <a:ext cx="4947210" cy="399113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0558" y="4116351"/>
            <a:ext cx="3953910" cy="1040503"/>
          </a:xfrm>
          <a:prstGeom prst="rect">
            <a:avLst/>
          </a:prstGeom>
        </p:spPr>
      </p:pic>
      <p:sp>
        <p:nvSpPr>
          <p:cNvPr id="8" name="오른쪽 화살표 7"/>
          <p:cNvSpPr/>
          <p:nvPr/>
        </p:nvSpPr>
        <p:spPr>
          <a:xfrm>
            <a:off x="5859616" y="4396407"/>
            <a:ext cx="660400" cy="508000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840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558</Words>
  <Application>Microsoft Office PowerPoint</Application>
  <PresentationFormat>와이드스크린</PresentationFormat>
  <Paragraphs>84</Paragraphs>
  <Slides>13</Slides>
  <Notes>13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Yoon 윤고딕 540_TT</vt:lpstr>
      <vt:lpstr>맑은 고딕</vt:lpstr>
      <vt:lpstr>-윤고딕330</vt:lpstr>
      <vt:lpstr>-윤고딕360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NARU YANG</dc:creator>
  <cp:lastModifiedBy>Admin</cp:lastModifiedBy>
  <cp:revision>27</cp:revision>
  <dcterms:created xsi:type="dcterms:W3CDTF">2014-03-14T14:20:33Z</dcterms:created>
  <dcterms:modified xsi:type="dcterms:W3CDTF">2019-06-13T01:59:59Z</dcterms:modified>
</cp:coreProperties>
</file>