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434" r:id="rId2"/>
    <p:sldId id="430" r:id="rId3"/>
    <p:sldId id="433" r:id="rId4"/>
    <p:sldId id="446" r:id="rId5"/>
    <p:sldId id="447" r:id="rId6"/>
    <p:sldId id="437" r:id="rId7"/>
    <p:sldId id="445" r:id="rId8"/>
    <p:sldId id="439" r:id="rId9"/>
    <p:sldId id="441" r:id="rId10"/>
    <p:sldId id="448" r:id="rId11"/>
    <p:sldId id="443" r:id="rId1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A483"/>
    <a:srgbClr val="28B4FF"/>
    <a:srgbClr val="FBA866"/>
    <a:srgbClr val="935643"/>
    <a:srgbClr val="2D419F"/>
    <a:srgbClr val="CFE8E5"/>
    <a:srgbClr val="1E2B6C"/>
    <a:srgbClr val="E64F36"/>
    <a:srgbClr val="FF6600"/>
    <a:srgbClr val="FCBA7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429" autoAdjust="0"/>
  </p:normalViewPr>
  <p:slideViewPr>
    <p:cSldViewPr snapToGrid="0">
      <p:cViewPr varScale="1">
        <p:scale>
          <a:sx n="61" d="100"/>
          <a:sy n="61" d="100"/>
        </p:scale>
        <p:origin x="-72" y="-1206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061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5EC68C-9018-4E04-8B39-5659FE5775CE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78AB1-E21A-43B6-BD14-C8BB7D805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57936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62101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2259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0596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1740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939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58030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99944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207876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10068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57052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0193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CBB81-E16C-4F23-8BF2-B0C25B06C54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BB162-8746-42C9-BFFF-D75069B6786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15580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B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194325" y="583187"/>
            <a:ext cx="11727771" cy="5533414"/>
            <a:chOff x="194325" y="583187"/>
            <a:chExt cx="11727771" cy="5533414"/>
          </a:xfrm>
        </p:grpSpPr>
        <p:sp>
          <p:nvSpPr>
            <p:cNvPr id="52" name="현 51"/>
            <p:cNvSpPr/>
            <p:nvPr/>
          </p:nvSpPr>
          <p:spPr>
            <a:xfrm>
              <a:off x="439472" y="5683287"/>
              <a:ext cx="850997" cy="155513"/>
            </a:xfrm>
            <a:prstGeom prst="chord">
              <a:avLst>
                <a:gd name="adj1" fmla="val 10812427"/>
                <a:gd name="adj2" fmla="val 21379230"/>
              </a:avLst>
            </a:prstGeom>
            <a:solidFill>
              <a:srgbClr val="28B4FF"/>
            </a:solidFill>
            <a:ln>
              <a:noFill/>
            </a:ln>
            <a:effectLst>
              <a:outerShdw blurRad="177800" dist="152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현 50"/>
            <p:cNvSpPr/>
            <p:nvPr/>
          </p:nvSpPr>
          <p:spPr>
            <a:xfrm>
              <a:off x="11071099" y="5698910"/>
              <a:ext cx="850997" cy="155513"/>
            </a:xfrm>
            <a:prstGeom prst="chord">
              <a:avLst>
                <a:gd name="adj1" fmla="val 10812427"/>
                <a:gd name="adj2" fmla="val 21379230"/>
              </a:avLst>
            </a:prstGeom>
            <a:solidFill>
              <a:srgbClr val="28B4FF"/>
            </a:solidFill>
            <a:ln>
              <a:noFill/>
            </a:ln>
            <a:effectLst>
              <a:outerShdw blurRad="177800" dist="152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직사각형 3"/>
            <p:cNvSpPr/>
            <p:nvPr/>
          </p:nvSpPr>
          <p:spPr>
            <a:xfrm>
              <a:off x="688504" y="973713"/>
              <a:ext cx="10808094" cy="2332999"/>
            </a:xfrm>
            <a:custGeom>
              <a:avLst/>
              <a:gdLst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9091 w 10749661"/>
                <a:gd name="connsiteY0" fmla="*/ 0 h 5474847"/>
                <a:gd name="connsiteX1" fmla="*/ 10749661 w 10749661"/>
                <a:gd name="connsiteY1" fmla="*/ 0 h 5474847"/>
                <a:gd name="connsiteX2" fmla="*/ 10749661 w 10749661"/>
                <a:gd name="connsiteY2" fmla="*/ 5474847 h 5474847"/>
                <a:gd name="connsiteX3" fmla="*/ 9091 w 10749661"/>
                <a:gd name="connsiteY3" fmla="*/ 5474847 h 5474847"/>
                <a:gd name="connsiteX4" fmla="*/ 9091 w 10749661"/>
                <a:gd name="connsiteY4" fmla="*/ 0 h 5474847"/>
                <a:gd name="connsiteX0" fmla="*/ 13128 w 10753698"/>
                <a:gd name="connsiteY0" fmla="*/ 0 h 5474847"/>
                <a:gd name="connsiteX1" fmla="*/ 10753698 w 10753698"/>
                <a:gd name="connsiteY1" fmla="*/ 0 h 5474847"/>
                <a:gd name="connsiteX2" fmla="*/ 10753698 w 10753698"/>
                <a:gd name="connsiteY2" fmla="*/ 5474847 h 5474847"/>
                <a:gd name="connsiteX3" fmla="*/ 13128 w 10753698"/>
                <a:gd name="connsiteY3" fmla="*/ 5474847 h 5474847"/>
                <a:gd name="connsiteX4" fmla="*/ 13128 w 10753698"/>
                <a:gd name="connsiteY4" fmla="*/ 0 h 5474847"/>
                <a:gd name="connsiteX0" fmla="*/ 13128 w 10771693"/>
                <a:gd name="connsiteY0" fmla="*/ 0 h 5474847"/>
                <a:gd name="connsiteX1" fmla="*/ 10753698 w 10771693"/>
                <a:gd name="connsiteY1" fmla="*/ 0 h 5474847"/>
                <a:gd name="connsiteX2" fmla="*/ 10753698 w 10771693"/>
                <a:gd name="connsiteY2" fmla="*/ 5474847 h 5474847"/>
                <a:gd name="connsiteX3" fmla="*/ 13128 w 10771693"/>
                <a:gd name="connsiteY3" fmla="*/ 5474847 h 5474847"/>
                <a:gd name="connsiteX4" fmla="*/ 13128 w 10771693"/>
                <a:gd name="connsiteY4" fmla="*/ 0 h 5474847"/>
                <a:gd name="connsiteX0" fmla="*/ 13128 w 10790738"/>
                <a:gd name="connsiteY0" fmla="*/ 0 h 5474847"/>
                <a:gd name="connsiteX1" fmla="*/ 10753698 w 10790738"/>
                <a:gd name="connsiteY1" fmla="*/ 0 h 5474847"/>
                <a:gd name="connsiteX2" fmla="*/ 10753698 w 10790738"/>
                <a:gd name="connsiteY2" fmla="*/ 5474847 h 5474847"/>
                <a:gd name="connsiteX3" fmla="*/ 13128 w 10790738"/>
                <a:gd name="connsiteY3" fmla="*/ 5474847 h 5474847"/>
                <a:gd name="connsiteX4" fmla="*/ 13128 w 10790738"/>
                <a:gd name="connsiteY4" fmla="*/ 0 h 5474847"/>
                <a:gd name="connsiteX0" fmla="*/ 13128 w 10790738"/>
                <a:gd name="connsiteY0" fmla="*/ 0 h 5474847"/>
                <a:gd name="connsiteX1" fmla="*/ 10753698 w 10790738"/>
                <a:gd name="connsiteY1" fmla="*/ 0 h 5474847"/>
                <a:gd name="connsiteX2" fmla="*/ 10753698 w 10790738"/>
                <a:gd name="connsiteY2" fmla="*/ 5474847 h 5474847"/>
                <a:gd name="connsiteX3" fmla="*/ 13128 w 10790738"/>
                <a:gd name="connsiteY3" fmla="*/ 5474847 h 5474847"/>
                <a:gd name="connsiteX4" fmla="*/ 13128 w 10790738"/>
                <a:gd name="connsiteY4" fmla="*/ 0 h 5474847"/>
                <a:gd name="connsiteX0" fmla="*/ 13128 w 10790738"/>
                <a:gd name="connsiteY0" fmla="*/ 0 h 5604783"/>
                <a:gd name="connsiteX1" fmla="*/ 10753698 w 10790738"/>
                <a:gd name="connsiteY1" fmla="*/ 0 h 5604783"/>
                <a:gd name="connsiteX2" fmla="*/ 10753698 w 10790738"/>
                <a:gd name="connsiteY2" fmla="*/ 5474847 h 5604783"/>
                <a:gd name="connsiteX3" fmla="*/ 13128 w 10790738"/>
                <a:gd name="connsiteY3" fmla="*/ 5474847 h 5604783"/>
                <a:gd name="connsiteX4" fmla="*/ 13128 w 10790738"/>
                <a:gd name="connsiteY4" fmla="*/ 0 h 5604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0738" h="5604783">
                  <a:moveTo>
                    <a:pt x="13128" y="0"/>
                  </a:moveTo>
                  <a:cubicBezTo>
                    <a:pt x="5425503" y="519849"/>
                    <a:pt x="5330194" y="145143"/>
                    <a:pt x="10753698" y="0"/>
                  </a:cubicBezTo>
                  <a:cubicBezTo>
                    <a:pt x="10828684" y="3038819"/>
                    <a:pt x="10769177" y="3177462"/>
                    <a:pt x="10753698" y="5474847"/>
                  </a:cubicBezTo>
                  <a:cubicBezTo>
                    <a:pt x="6598751" y="5812602"/>
                    <a:pt x="5378575" y="5373247"/>
                    <a:pt x="13128" y="5474847"/>
                  </a:cubicBezTo>
                  <a:cubicBezTo>
                    <a:pt x="77959" y="2430699"/>
                    <a:pt x="-37184" y="2549332"/>
                    <a:pt x="13128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1" name="타원 130"/>
            <p:cNvSpPr/>
            <p:nvPr/>
          </p:nvSpPr>
          <p:spPr>
            <a:xfrm>
              <a:off x="650663" y="2922057"/>
              <a:ext cx="271777" cy="271777"/>
            </a:xfrm>
            <a:prstGeom prst="ellipse">
              <a:avLst/>
            </a:prstGeom>
            <a:solidFill>
              <a:srgbClr val="28B4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30" name="타원 129"/>
            <p:cNvSpPr/>
            <p:nvPr/>
          </p:nvSpPr>
          <p:spPr>
            <a:xfrm>
              <a:off x="650663" y="1115055"/>
              <a:ext cx="271777" cy="271777"/>
            </a:xfrm>
            <a:prstGeom prst="ellipse">
              <a:avLst/>
            </a:prstGeom>
            <a:solidFill>
              <a:srgbClr val="28B4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85" name="정육면체 84"/>
            <p:cNvSpPr/>
            <p:nvPr/>
          </p:nvSpPr>
          <p:spPr>
            <a:xfrm>
              <a:off x="581665" y="583187"/>
              <a:ext cx="213678" cy="5124192"/>
            </a:xfrm>
            <a:prstGeom prst="cube">
              <a:avLst/>
            </a:prstGeom>
            <a:solidFill>
              <a:srgbClr val="CCA48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27" name="모서리가 둥근 직사각형 126"/>
            <p:cNvSpPr/>
            <p:nvPr/>
          </p:nvSpPr>
          <p:spPr>
            <a:xfrm>
              <a:off x="512036" y="1168720"/>
              <a:ext cx="352935" cy="77467"/>
            </a:xfrm>
            <a:prstGeom prst="roundRect">
              <a:avLst>
                <a:gd name="adj" fmla="val 50000"/>
              </a:avLst>
            </a:prstGeom>
            <a:solidFill>
              <a:srgbClr val="93564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28" name="모서리가 둥근 직사각형 127"/>
            <p:cNvSpPr/>
            <p:nvPr/>
          </p:nvSpPr>
          <p:spPr>
            <a:xfrm>
              <a:off x="512036" y="1246187"/>
              <a:ext cx="352935" cy="77467"/>
            </a:xfrm>
            <a:prstGeom prst="roundRect">
              <a:avLst>
                <a:gd name="adj" fmla="val 50000"/>
              </a:avLst>
            </a:prstGeom>
            <a:solidFill>
              <a:srgbClr val="93564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2" name="모서리가 둥근 직사각형 131"/>
            <p:cNvSpPr/>
            <p:nvPr/>
          </p:nvSpPr>
          <p:spPr>
            <a:xfrm>
              <a:off x="512036" y="2975722"/>
              <a:ext cx="352935" cy="77467"/>
            </a:xfrm>
            <a:prstGeom prst="roundRect">
              <a:avLst>
                <a:gd name="adj" fmla="val 50000"/>
              </a:avLst>
            </a:prstGeom>
            <a:solidFill>
              <a:srgbClr val="93564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3" name="모서리가 둥근 직사각형 132"/>
            <p:cNvSpPr/>
            <p:nvPr/>
          </p:nvSpPr>
          <p:spPr>
            <a:xfrm>
              <a:off x="512036" y="3053189"/>
              <a:ext cx="352935" cy="77467"/>
            </a:xfrm>
            <a:prstGeom prst="roundRect">
              <a:avLst>
                <a:gd name="adj" fmla="val 50000"/>
              </a:avLst>
            </a:prstGeom>
            <a:solidFill>
              <a:srgbClr val="93564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4" name="타원 133"/>
            <p:cNvSpPr/>
            <p:nvPr/>
          </p:nvSpPr>
          <p:spPr>
            <a:xfrm flipH="1">
              <a:off x="11193982" y="2922058"/>
              <a:ext cx="271777" cy="271777"/>
            </a:xfrm>
            <a:prstGeom prst="ellipse">
              <a:avLst/>
            </a:prstGeom>
            <a:solidFill>
              <a:srgbClr val="28B4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35" name="타원 134"/>
            <p:cNvSpPr/>
            <p:nvPr/>
          </p:nvSpPr>
          <p:spPr>
            <a:xfrm flipH="1">
              <a:off x="11193982" y="1115056"/>
              <a:ext cx="271777" cy="271777"/>
            </a:xfrm>
            <a:prstGeom prst="ellipse">
              <a:avLst/>
            </a:prstGeom>
            <a:solidFill>
              <a:srgbClr val="28B4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36" name="정육면체 135"/>
            <p:cNvSpPr/>
            <p:nvPr/>
          </p:nvSpPr>
          <p:spPr>
            <a:xfrm>
              <a:off x="11321079" y="583188"/>
              <a:ext cx="213678" cy="5124191"/>
            </a:xfrm>
            <a:prstGeom prst="cube">
              <a:avLst/>
            </a:prstGeom>
            <a:solidFill>
              <a:srgbClr val="CCA48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7" name="모서리가 둥근 직사각형 136"/>
            <p:cNvSpPr/>
            <p:nvPr/>
          </p:nvSpPr>
          <p:spPr>
            <a:xfrm flipH="1">
              <a:off x="11251451" y="1168721"/>
              <a:ext cx="352935" cy="77467"/>
            </a:xfrm>
            <a:prstGeom prst="roundRect">
              <a:avLst>
                <a:gd name="adj" fmla="val 50000"/>
              </a:avLst>
            </a:prstGeom>
            <a:solidFill>
              <a:srgbClr val="93564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8" name="모서리가 둥근 직사각형 137"/>
            <p:cNvSpPr/>
            <p:nvPr/>
          </p:nvSpPr>
          <p:spPr>
            <a:xfrm flipH="1">
              <a:off x="11251451" y="1246188"/>
              <a:ext cx="352935" cy="77467"/>
            </a:xfrm>
            <a:prstGeom prst="roundRect">
              <a:avLst>
                <a:gd name="adj" fmla="val 50000"/>
              </a:avLst>
            </a:prstGeom>
            <a:solidFill>
              <a:srgbClr val="93564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9" name="모서리가 둥근 직사각형 138"/>
            <p:cNvSpPr/>
            <p:nvPr/>
          </p:nvSpPr>
          <p:spPr>
            <a:xfrm flipH="1">
              <a:off x="11251451" y="2975723"/>
              <a:ext cx="352935" cy="77467"/>
            </a:xfrm>
            <a:prstGeom prst="roundRect">
              <a:avLst>
                <a:gd name="adj" fmla="val 50000"/>
              </a:avLst>
            </a:prstGeom>
            <a:solidFill>
              <a:srgbClr val="93564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0" name="모서리가 둥근 직사각형 139"/>
            <p:cNvSpPr/>
            <p:nvPr/>
          </p:nvSpPr>
          <p:spPr>
            <a:xfrm flipH="1">
              <a:off x="11251451" y="3053190"/>
              <a:ext cx="352935" cy="77467"/>
            </a:xfrm>
            <a:prstGeom prst="roundRect">
              <a:avLst>
                <a:gd name="adj" fmla="val 50000"/>
              </a:avLst>
            </a:prstGeom>
            <a:solidFill>
              <a:srgbClr val="93564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현 49"/>
            <p:cNvSpPr/>
            <p:nvPr/>
          </p:nvSpPr>
          <p:spPr>
            <a:xfrm>
              <a:off x="10825952" y="5961088"/>
              <a:ext cx="850997" cy="155513"/>
            </a:xfrm>
            <a:prstGeom prst="chord">
              <a:avLst>
                <a:gd name="adj1" fmla="val 10812427"/>
                <a:gd name="adj2" fmla="val 21379230"/>
              </a:avLst>
            </a:prstGeom>
            <a:solidFill>
              <a:srgbClr val="28B4FF"/>
            </a:solidFill>
            <a:ln>
              <a:noFill/>
            </a:ln>
            <a:effectLst>
              <a:outerShdw blurRad="177800" dist="152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현 52"/>
            <p:cNvSpPr/>
            <p:nvPr/>
          </p:nvSpPr>
          <p:spPr>
            <a:xfrm>
              <a:off x="194325" y="5945465"/>
              <a:ext cx="850997" cy="155513"/>
            </a:xfrm>
            <a:prstGeom prst="chord">
              <a:avLst>
                <a:gd name="adj1" fmla="val 10812427"/>
                <a:gd name="adj2" fmla="val 21379230"/>
              </a:avLst>
            </a:prstGeom>
            <a:solidFill>
              <a:srgbClr val="28B4FF"/>
            </a:solidFill>
            <a:ln>
              <a:noFill/>
            </a:ln>
            <a:effectLst>
              <a:outerShdw blurRad="177800" dist="152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직사각형 5"/>
          <p:cNvSpPr/>
          <p:nvPr/>
        </p:nvSpPr>
        <p:spPr>
          <a:xfrm>
            <a:off x="3007833" y="2230460"/>
            <a:ext cx="5991635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3600" b="1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 </a:t>
            </a:r>
            <a:r>
              <a:rPr lang="ko-KR" altLang="en-US" sz="3600" b="1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데이터 분석 발표 </a:t>
            </a:r>
            <a:endParaRPr lang="en-US" altLang="ko-KR" sz="3600" b="1" i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3879686" y="4753002"/>
            <a:ext cx="4585748" cy="1301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800" b="1" dirty="0" smtClean="0">
                <a:solidFill>
                  <a:schemeClr val="bg1"/>
                </a:solidFill>
              </a:rPr>
              <a:t>20150745</a:t>
            </a:r>
          </a:p>
          <a:p>
            <a:pPr algn="ctr">
              <a:lnSpc>
                <a:spcPct val="150000"/>
              </a:lnSpc>
            </a:pPr>
            <a:r>
              <a:rPr lang="ko-KR" altLang="en-US" sz="2800" b="1" dirty="0" smtClean="0">
                <a:solidFill>
                  <a:schemeClr val="bg1"/>
                </a:solidFill>
              </a:rPr>
              <a:t>윤호열</a:t>
            </a:r>
            <a:endParaRPr lang="en-US" altLang="ko-KR" sz="1600" dirty="0">
              <a:solidFill>
                <a:schemeClr val="bg1"/>
              </a:solidFill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084033" y="1392260"/>
            <a:ext cx="5991635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b="1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기말고사</a:t>
            </a:r>
            <a:endParaRPr lang="en-US" altLang="ko-KR" sz="3600" b="1" i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466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B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자유형 335"/>
          <p:cNvSpPr/>
          <p:nvPr/>
        </p:nvSpPr>
        <p:spPr>
          <a:xfrm>
            <a:off x="-3382" y="2225153"/>
            <a:ext cx="12191998" cy="4632847"/>
          </a:xfrm>
          <a:custGeom>
            <a:avLst/>
            <a:gdLst>
              <a:gd name="connsiteX0" fmla="*/ 12191998 w 12191998"/>
              <a:gd name="connsiteY0" fmla="*/ 0 h 4632847"/>
              <a:gd name="connsiteX1" fmla="*/ 12191998 w 12191998"/>
              <a:gd name="connsiteY1" fmla="*/ 2243089 h 4632847"/>
              <a:gd name="connsiteX2" fmla="*/ 12114525 w 12191998"/>
              <a:gd name="connsiteY2" fmla="*/ 2305422 h 4632847"/>
              <a:gd name="connsiteX3" fmla="*/ 12019505 w 12191998"/>
              <a:gd name="connsiteY3" fmla="*/ 2409929 h 4632847"/>
              <a:gd name="connsiteX4" fmla="*/ 11324493 w 12191998"/>
              <a:gd name="connsiteY4" fmla="*/ 3472263 h 4632847"/>
              <a:gd name="connsiteX5" fmla="*/ 10597663 w 12191998"/>
              <a:gd name="connsiteY5" fmla="*/ 4515617 h 4632847"/>
              <a:gd name="connsiteX6" fmla="*/ 10548298 w 12191998"/>
              <a:gd name="connsiteY6" fmla="*/ 4627994 h 4632847"/>
              <a:gd name="connsiteX7" fmla="*/ 10550241 w 12191998"/>
              <a:gd name="connsiteY7" fmla="*/ 4632847 h 4632847"/>
              <a:gd name="connsiteX8" fmla="*/ 0 w 12191998"/>
              <a:gd name="connsiteY8" fmla="*/ 4632847 h 4632847"/>
              <a:gd name="connsiteX9" fmla="*/ 0 w 12191998"/>
              <a:gd name="connsiteY9" fmla="*/ 4257602 h 4632847"/>
              <a:gd name="connsiteX10" fmla="*/ 11724 w 12191998"/>
              <a:gd name="connsiteY10" fmla="*/ 4245986 h 4632847"/>
              <a:gd name="connsiteX11" fmla="*/ 785447 w 12191998"/>
              <a:gd name="connsiteY11" fmla="*/ 3437094 h 4632847"/>
              <a:gd name="connsiteX12" fmla="*/ 3272416 w 12191998"/>
              <a:gd name="connsiteY12" fmla="*/ 2459613 h 4632847"/>
              <a:gd name="connsiteX13" fmla="*/ 8487511 w 12191998"/>
              <a:gd name="connsiteY13" fmla="*/ 946220 h 4632847"/>
              <a:gd name="connsiteX14" fmla="*/ 10376041 w 12191998"/>
              <a:gd name="connsiteY14" fmla="*/ 427054 h 4632847"/>
              <a:gd name="connsiteX15" fmla="*/ 11379198 w 12191998"/>
              <a:gd name="connsiteY15" fmla="*/ 169703 h 4632847"/>
              <a:gd name="connsiteX16" fmla="*/ 12119430 w 12191998"/>
              <a:gd name="connsiteY16" fmla="*/ 16747 h 4632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1998" h="4632847">
                <a:moveTo>
                  <a:pt x="12191998" y="0"/>
                </a:moveTo>
                <a:lnTo>
                  <a:pt x="12191998" y="2243089"/>
                </a:lnTo>
                <a:lnTo>
                  <a:pt x="12114525" y="2305422"/>
                </a:lnTo>
                <a:cubicBezTo>
                  <a:pt x="12081245" y="2336072"/>
                  <a:pt x="12049322" y="2370307"/>
                  <a:pt x="12019505" y="2409929"/>
                </a:cubicBezTo>
                <a:cubicBezTo>
                  <a:pt x="11780968" y="2726906"/>
                  <a:pt x="11561467" y="3121315"/>
                  <a:pt x="11324493" y="3472263"/>
                </a:cubicBezTo>
                <a:cubicBezTo>
                  <a:pt x="11087519" y="3823211"/>
                  <a:pt x="10773509" y="4294832"/>
                  <a:pt x="10597663" y="4515617"/>
                </a:cubicBezTo>
                <a:cubicBezTo>
                  <a:pt x="10553702" y="4570814"/>
                  <a:pt x="10545031" y="4605006"/>
                  <a:pt x="10548298" y="4627994"/>
                </a:cubicBezTo>
                <a:lnTo>
                  <a:pt x="10550241" y="4632847"/>
                </a:lnTo>
                <a:lnTo>
                  <a:pt x="0" y="4632847"/>
                </a:lnTo>
                <a:lnTo>
                  <a:pt x="0" y="4257602"/>
                </a:lnTo>
                <a:lnTo>
                  <a:pt x="11724" y="4245986"/>
                </a:lnTo>
                <a:cubicBezTo>
                  <a:pt x="156309" y="4095540"/>
                  <a:pt x="241998" y="3734823"/>
                  <a:pt x="785447" y="3437094"/>
                </a:cubicBezTo>
                <a:cubicBezTo>
                  <a:pt x="1328896" y="3139365"/>
                  <a:pt x="1988739" y="2874759"/>
                  <a:pt x="3272416" y="2459613"/>
                </a:cubicBezTo>
                <a:cubicBezTo>
                  <a:pt x="4556093" y="2044467"/>
                  <a:pt x="7303574" y="1284980"/>
                  <a:pt x="8487511" y="946220"/>
                </a:cubicBezTo>
                <a:cubicBezTo>
                  <a:pt x="9671448" y="607460"/>
                  <a:pt x="9894093" y="556473"/>
                  <a:pt x="10376041" y="427054"/>
                </a:cubicBezTo>
                <a:cubicBezTo>
                  <a:pt x="10857989" y="297635"/>
                  <a:pt x="11328119" y="184869"/>
                  <a:pt x="11379198" y="169703"/>
                </a:cubicBezTo>
                <a:cubicBezTo>
                  <a:pt x="11430277" y="154537"/>
                  <a:pt x="11848496" y="66151"/>
                  <a:pt x="12119430" y="1674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" name="타원 129"/>
          <p:cNvSpPr/>
          <p:nvPr/>
        </p:nvSpPr>
        <p:spPr>
          <a:xfrm>
            <a:off x="452546" y="1292853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5" name="정육면체 84"/>
          <p:cNvSpPr/>
          <p:nvPr/>
        </p:nvSpPr>
        <p:spPr>
          <a:xfrm>
            <a:off x="383548" y="760985"/>
            <a:ext cx="213678" cy="5124192"/>
          </a:xfrm>
          <a:prstGeom prst="cube">
            <a:avLst/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모서리가 둥근 직사각형 126"/>
          <p:cNvSpPr/>
          <p:nvPr/>
        </p:nvSpPr>
        <p:spPr>
          <a:xfrm>
            <a:off x="313919" y="1346518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" name="모서리가 둥근 직사각형 127"/>
          <p:cNvSpPr/>
          <p:nvPr/>
        </p:nvSpPr>
        <p:spPr>
          <a:xfrm>
            <a:off x="313919" y="1423985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타원 133"/>
          <p:cNvSpPr/>
          <p:nvPr/>
        </p:nvSpPr>
        <p:spPr>
          <a:xfrm flipH="1">
            <a:off x="11326065" y="2998256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5" name="타원 134"/>
          <p:cNvSpPr/>
          <p:nvPr/>
        </p:nvSpPr>
        <p:spPr>
          <a:xfrm flipH="1">
            <a:off x="11326065" y="1191254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6" name="정육면체 135"/>
          <p:cNvSpPr/>
          <p:nvPr/>
        </p:nvSpPr>
        <p:spPr>
          <a:xfrm>
            <a:off x="11716705" y="837186"/>
            <a:ext cx="213678" cy="5124191"/>
          </a:xfrm>
          <a:prstGeom prst="cube">
            <a:avLst/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모서리가 둥근 직사각형 136"/>
          <p:cNvSpPr/>
          <p:nvPr/>
        </p:nvSpPr>
        <p:spPr>
          <a:xfrm flipH="1">
            <a:off x="11383534" y="1244919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모서리가 둥근 직사각형 137"/>
          <p:cNvSpPr/>
          <p:nvPr/>
        </p:nvSpPr>
        <p:spPr>
          <a:xfrm flipH="1">
            <a:off x="11383534" y="1322386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9" name="모서리가 둥근 직사각형 138"/>
          <p:cNvSpPr/>
          <p:nvPr/>
        </p:nvSpPr>
        <p:spPr>
          <a:xfrm flipH="1">
            <a:off x="11383534" y="3051921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모서리가 둥근 직사각형 139"/>
          <p:cNvSpPr/>
          <p:nvPr/>
        </p:nvSpPr>
        <p:spPr>
          <a:xfrm flipH="1">
            <a:off x="11383534" y="3129388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3"/>
          <p:cNvSpPr/>
          <p:nvPr/>
        </p:nvSpPr>
        <p:spPr>
          <a:xfrm>
            <a:off x="697661" y="691908"/>
            <a:ext cx="10757845" cy="5474847"/>
          </a:xfrm>
          <a:custGeom>
            <a:avLst/>
            <a:gdLst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40570" h="5474847">
                <a:moveTo>
                  <a:pt x="0" y="0"/>
                </a:moveTo>
                <a:cubicBezTo>
                  <a:pt x="5321904" y="203200"/>
                  <a:pt x="5317066" y="145143"/>
                  <a:pt x="10740570" y="0"/>
                </a:cubicBezTo>
                <a:cubicBezTo>
                  <a:pt x="10609941" y="2405521"/>
                  <a:pt x="10624456" y="2445212"/>
                  <a:pt x="10740570" y="5474847"/>
                </a:cubicBezTo>
                <a:cubicBezTo>
                  <a:pt x="7029752" y="5416790"/>
                  <a:pt x="5365447" y="5373247"/>
                  <a:pt x="0" y="5474847"/>
                </a:cubicBezTo>
                <a:cubicBezTo>
                  <a:pt x="130628" y="2430698"/>
                  <a:pt x="130629" y="2391007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 rot="14426750" flipV="1">
            <a:off x="476070" y="6018816"/>
            <a:ext cx="293777" cy="74292"/>
          </a:xfrm>
          <a:prstGeom prst="roundRect">
            <a:avLst>
              <a:gd name="adj" fmla="val 50000"/>
            </a:avLst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3078184" y="0"/>
            <a:ext cx="5991635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i="1" dirty="0" smtClean="0">
                <a:solidFill>
                  <a:prstClr val="white"/>
                </a:solidFill>
              </a:rPr>
              <a:t>결과 및 분석 정리</a:t>
            </a:r>
            <a:endParaRPr lang="en-US" altLang="ko-KR" sz="2800" b="1" i="1" dirty="0">
              <a:solidFill>
                <a:prstClr val="white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960894" y="867908"/>
            <a:ext cx="9391973" cy="1921788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  <a:effectLst>
            <a:outerShdw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분석결과 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r>
              <a:rPr lang="ko-KR" altLang="en-US" sz="2200" dirty="0" smtClean="0">
                <a:solidFill>
                  <a:schemeClr val="bg1"/>
                </a:solidFill>
              </a:rPr>
              <a:t>경기도 수원시에 있는 공공 </a:t>
            </a:r>
            <a:r>
              <a:rPr lang="ko-KR" altLang="en-US" sz="2200" dirty="0" err="1" smtClean="0">
                <a:solidFill>
                  <a:schemeClr val="bg1"/>
                </a:solidFill>
              </a:rPr>
              <a:t>와이파이는</a:t>
            </a:r>
            <a:r>
              <a:rPr lang="ko-KR" altLang="en-US" sz="2200" dirty="0" smtClean="0">
                <a:solidFill>
                  <a:schemeClr val="bg1"/>
                </a:solidFill>
              </a:rPr>
              <a:t> 통신사 중에 </a:t>
            </a:r>
            <a:r>
              <a:rPr lang="en-US" altLang="ko-KR" sz="2200" dirty="0" err="1" smtClean="0">
                <a:solidFill>
                  <a:schemeClr val="bg1"/>
                </a:solidFill>
              </a:rPr>
              <a:t>kt</a:t>
            </a:r>
            <a:r>
              <a:rPr lang="ko-KR" altLang="en-US" sz="2200" dirty="0" smtClean="0">
                <a:solidFill>
                  <a:schemeClr val="bg1"/>
                </a:solidFill>
              </a:rPr>
              <a:t>가 가장  많이 설치되어있다</a:t>
            </a:r>
            <a:r>
              <a:rPr lang="en-US" altLang="ko-KR" sz="2200" dirty="0" smtClean="0">
                <a:solidFill>
                  <a:schemeClr val="bg1"/>
                </a:solidFill>
              </a:rPr>
              <a:t>(</a:t>
            </a:r>
            <a:r>
              <a:rPr lang="ko-KR" altLang="en-US" sz="2200" dirty="0" smtClean="0">
                <a:solidFill>
                  <a:schemeClr val="bg1"/>
                </a:solidFill>
              </a:rPr>
              <a:t>통신사를 찾아본 이유는 아무리 설치가 많이 되었다 하더라도  가입한 통신사와 다르다면 사용하지 못하기 </a:t>
            </a:r>
            <a:r>
              <a:rPr lang="ko-KR" altLang="en-US" sz="2200" dirty="0" smtClean="0">
                <a:solidFill>
                  <a:schemeClr val="bg1"/>
                </a:solidFill>
              </a:rPr>
              <a:t>때</a:t>
            </a:r>
            <a:r>
              <a:rPr lang="ko-KR" altLang="en-US" sz="2200" dirty="0" smtClean="0">
                <a:solidFill>
                  <a:schemeClr val="bg1"/>
                </a:solidFill>
              </a:rPr>
              <a:t>문이다</a:t>
            </a:r>
            <a:r>
              <a:rPr lang="en-US" altLang="ko-KR" sz="2200" dirty="0" smtClean="0">
                <a:solidFill>
                  <a:schemeClr val="bg1"/>
                </a:solidFill>
              </a:rPr>
              <a:t>)</a:t>
            </a:r>
            <a:r>
              <a:rPr lang="ko-KR" altLang="en-US" sz="2200" dirty="0" smtClean="0">
                <a:solidFill>
                  <a:schemeClr val="bg1"/>
                </a:solidFill>
              </a:rPr>
              <a:t>그래서 제가 가입한 </a:t>
            </a:r>
            <a:r>
              <a:rPr lang="en-US" altLang="ko-KR" sz="2200" dirty="0" err="1" smtClean="0">
                <a:solidFill>
                  <a:schemeClr val="bg1"/>
                </a:solidFill>
              </a:rPr>
              <a:t>kt</a:t>
            </a:r>
            <a:r>
              <a:rPr lang="ko-KR" altLang="en-US" sz="2200" dirty="0" smtClean="0">
                <a:solidFill>
                  <a:schemeClr val="bg1"/>
                </a:solidFill>
              </a:rPr>
              <a:t>통신사가 가장 많아 도움이 되었다</a:t>
            </a:r>
            <a:endParaRPr lang="en-US" altLang="ko-KR" sz="2200" dirty="0" smtClean="0">
              <a:solidFill>
                <a:schemeClr val="bg1"/>
              </a:solidFill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958311" y="2867188"/>
            <a:ext cx="9391973" cy="1394850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  <a:effectLst>
            <a:outerShdw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분석결과 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r>
              <a:rPr lang="ko-KR" altLang="en-US" sz="2200" dirty="0" smtClean="0">
                <a:solidFill>
                  <a:schemeClr val="bg1"/>
                </a:solidFill>
              </a:rPr>
              <a:t>가장 많이 설치된 위치는 실내나 건물 안보단 밖에 실외가 가장 많이 설치되어 공공 </a:t>
            </a:r>
            <a:r>
              <a:rPr lang="ko-KR" altLang="en-US" sz="2200" dirty="0" err="1" smtClean="0">
                <a:solidFill>
                  <a:schemeClr val="bg1"/>
                </a:solidFill>
              </a:rPr>
              <a:t>와이파이를</a:t>
            </a:r>
            <a:r>
              <a:rPr lang="ko-KR" altLang="en-US" sz="2200" dirty="0" smtClean="0">
                <a:solidFill>
                  <a:schemeClr val="bg1"/>
                </a:solidFill>
              </a:rPr>
              <a:t> 사용할 때 내부에서 찾기보단 외부에서 찾는 것이 더 효율적이라는 것을 알게 되었다 </a:t>
            </a:r>
            <a:endParaRPr lang="en-US" altLang="ko-KR" sz="2200" dirty="0" smtClean="0">
              <a:solidFill>
                <a:schemeClr val="bg1"/>
              </a:solidFill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955727" y="4429935"/>
            <a:ext cx="9391973" cy="1503335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  <a:effectLst>
            <a:outerShdw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분석결과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r>
              <a:rPr lang="ko-KR" altLang="en-US" sz="2200" dirty="0" smtClean="0">
                <a:solidFill>
                  <a:schemeClr val="bg1"/>
                </a:solidFill>
              </a:rPr>
              <a:t>그리고 시설물에 가장 많이 설치된 곳은 지역문화시설물로 도서관</a:t>
            </a:r>
            <a:r>
              <a:rPr lang="en-US" altLang="ko-KR" sz="2200" dirty="0" smtClean="0">
                <a:solidFill>
                  <a:schemeClr val="bg1"/>
                </a:solidFill>
              </a:rPr>
              <a:t>,</a:t>
            </a:r>
            <a:r>
              <a:rPr lang="ko-KR" altLang="en-US" sz="2200" dirty="0" smtClean="0">
                <a:solidFill>
                  <a:schemeClr val="bg1"/>
                </a:solidFill>
              </a:rPr>
              <a:t>박물관</a:t>
            </a:r>
            <a:r>
              <a:rPr lang="en-US" altLang="ko-KR" sz="2200" dirty="0" smtClean="0">
                <a:solidFill>
                  <a:schemeClr val="bg1"/>
                </a:solidFill>
              </a:rPr>
              <a:t>, </a:t>
            </a:r>
            <a:r>
              <a:rPr lang="ko-KR" altLang="en-US" sz="2200" dirty="0" smtClean="0">
                <a:solidFill>
                  <a:schemeClr val="bg1"/>
                </a:solidFill>
              </a:rPr>
              <a:t>영화관 등으로 공공 </a:t>
            </a:r>
            <a:r>
              <a:rPr lang="ko-KR" altLang="en-US" sz="2200" dirty="0" err="1" smtClean="0">
                <a:solidFill>
                  <a:schemeClr val="bg1"/>
                </a:solidFill>
              </a:rPr>
              <a:t>와이파이를</a:t>
            </a:r>
            <a:r>
              <a:rPr lang="ko-KR" altLang="en-US" sz="2200" dirty="0" smtClean="0">
                <a:solidFill>
                  <a:schemeClr val="bg1"/>
                </a:solidFill>
              </a:rPr>
              <a:t> 사용하기 위에선 이 결과물에 나온 장소로 가야 많은 범위 내에서 사용할 수 있다는 사실을 알게 되었다</a:t>
            </a:r>
            <a:endParaRPr lang="en-US" altLang="ko-KR" sz="2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360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439472" y="583187"/>
            <a:ext cx="11482624" cy="5271236"/>
            <a:chOff x="439472" y="583187"/>
            <a:chExt cx="11482624" cy="5271236"/>
          </a:xfrm>
        </p:grpSpPr>
        <p:sp>
          <p:nvSpPr>
            <p:cNvPr id="52" name="현 51"/>
            <p:cNvSpPr/>
            <p:nvPr/>
          </p:nvSpPr>
          <p:spPr>
            <a:xfrm>
              <a:off x="439472" y="5683287"/>
              <a:ext cx="850997" cy="155513"/>
            </a:xfrm>
            <a:prstGeom prst="chord">
              <a:avLst>
                <a:gd name="adj1" fmla="val 10812427"/>
                <a:gd name="adj2" fmla="val 21379230"/>
              </a:avLst>
            </a:prstGeom>
            <a:solidFill>
              <a:srgbClr val="28B4FF"/>
            </a:solidFill>
            <a:ln>
              <a:noFill/>
            </a:ln>
            <a:effectLst>
              <a:outerShdw blurRad="177800" dist="152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현 50"/>
            <p:cNvSpPr/>
            <p:nvPr/>
          </p:nvSpPr>
          <p:spPr>
            <a:xfrm>
              <a:off x="11071099" y="5698910"/>
              <a:ext cx="850997" cy="155513"/>
            </a:xfrm>
            <a:prstGeom prst="chord">
              <a:avLst>
                <a:gd name="adj1" fmla="val 10812427"/>
                <a:gd name="adj2" fmla="val 21379230"/>
              </a:avLst>
            </a:prstGeom>
            <a:solidFill>
              <a:srgbClr val="28B4FF"/>
            </a:solidFill>
            <a:ln>
              <a:noFill/>
            </a:ln>
            <a:effectLst>
              <a:outerShdw blurRad="177800" dist="152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직사각형 3"/>
            <p:cNvSpPr/>
            <p:nvPr/>
          </p:nvSpPr>
          <p:spPr>
            <a:xfrm>
              <a:off x="688504" y="973713"/>
              <a:ext cx="10808094" cy="2332999"/>
            </a:xfrm>
            <a:custGeom>
              <a:avLst/>
              <a:gdLst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9091 w 10749661"/>
                <a:gd name="connsiteY0" fmla="*/ 0 h 5474847"/>
                <a:gd name="connsiteX1" fmla="*/ 10749661 w 10749661"/>
                <a:gd name="connsiteY1" fmla="*/ 0 h 5474847"/>
                <a:gd name="connsiteX2" fmla="*/ 10749661 w 10749661"/>
                <a:gd name="connsiteY2" fmla="*/ 5474847 h 5474847"/>
                <a:gd name="connsiteX3" fmla="*/ 9091 w 10749661"/>
                <a:gd name="connsiteY3" fmla="*/ 5474847 h 5474847"/>
                <a:gd name="connsiteX4" fmla="*/ 9091 w 10749661"/>
                <a:gd name="connsiteY4" fmla="*/ 0 h 5474847"/>
                <a:gd name="connsiteX0" fmla="*/ 13128 w 10753698"/>
                <a:gd name="connsiteY0" fmla="*/ 0 h 5474847"/>
                <a:gd name="connsiteX1" fmla="*/ 10753698 w 10753698"/>
                <a:gd name="connsiteY1" fmla="*/ 0 h 5474847"/>
                <a:gd name="connsiteX2" fmla="*/ 10753698 w 10753698"/>
                <a:gd name="connsiteY2" fmla="*/ 5474847 h 5474847"/>
                <a:gd name="connsiteX3" fmla="*/ 13128 w 10753698"/>
                <a:gd name="connsiteY3" fmla="*/ 5474847 h 5474847"/>
                <a:gd name="connsiteX4" fmla="*/ 13128 w 10753698"/>
                <a:gd name="connsiteY4" fmla="*/ 0 h 5474847"/>
                <a:gd name="connsiteX0" fmla="*/ 13128 w 10771693"/>
                <a:gd name="connsiteY0" fmla="*/ 0 h 5474847"/>
                <a:gd name="connsiteX1" fmla="*/ 10753698 w 10771693"/>
                <a:gd name="connsiteY1" fmla="*/ 0 h 5474847"/>
                <a:gd name="connsiteX2" fmla="*/ 10753698 w 10771693"/>
                <a:gd name="connsiteY2" fmla="*/ 5474847 h 5474847"/>
                <a:gd name="connsiteX3" fmla="*/ 13128 w 10771693"/>
                <a:gd name="connsiteY3" fmla="*/ 5474847 h 5474847"/>
                <a:gd name="connsiteX4" fmla="*/ 13128 w 10771693"/>
                <a:gd name="connsiteY4" fmla="*/ 0 h 5474847"/>
                <a:gd name="connsiteX0" fmla="*/ 13128 w 10790738"/>
                <a:gd name="connsiteY0" fmla="*/ 0 h 5474847"/>
                <a:gd name="connsiteX1" fmla="*/ 10753698 w 10790738"/>
                <a:gd name="connsiteY1" fmla="*/ 0 h 5474847"/>
                <a:gd name="connsiteX2" fmla="*/ 10753698 w 10790738"/>
                <a:gd name="connsiteY2" fmla="*/ 5474847 h 5474847"/>
                <a:gd name="connsiteX3" fmla="*/ 13128 w 10790738"/>
                <a:gd name="connsiteY3" fmla="*/ 5474847 h 5474847"/>
                <a:gd name="connsiteX4" fmla="*/ 13128 w 10790738"/>
                <a:gd name="connsiteY4" fmla="*/ 0 h 5474847"/>
                <a:gd name="connsiteX0" fmla="*/ 13128 w 10790738"/>
                <a:gd name="connsiteY0" fmla="*/ 0 h 5474847"/>
                <a:gd name="connsiteX1" fmla="*/ 10753698 w 10790738"/>
                <a:gd name="connsiteY1" fmla="*/ 0 h 5474847"/>
                <a:gd name="connsiteX2" fmla="*/ 10753698 w 10790738"/>
                <a:gd name="connsiteY2" fmla="*/ 5474847 h 5474847"/>
                <a:gd name="connsiteX3" fmla="*/ 13128 w 10790738"/>
                <a:gd name="connsiteY3" fmla="*/ 5474847 h 5474847"/>
                <a:gd name="connsiteX4" fmla="*/ 13128 w 10790738"/>
                <a:gd name="connsiteY4" fmla="*/ 0 h 5474847"/>
                <a:gd name="connsiteX0" fmla="*/ 13128 w 10790738"/>
                <a:gd name="connsiteY0" fmla="*/ 0 h 5604783"/>
                <a:gd name="connsiteX1" fmla="*/ 10753698 w 10790738"/>
                <a:gd name="connsiteY1" fmla="*/ 0 h 5604783"/>
                <a:gd name="connsiteX2" fmla="*/ 10753698 w 10790738"/>
                <a:gd name="connsiteY2" fmla="*/ 5474847 h 5604783"/>
                <a:gd name="connsiteX3" fmla="*/ 13128 w 10790738"/>
                <a:gd name="connsiteY3" fmla="*/ 5474847 h 5604783"/>
                <a:gd name="connsiteX4" fmla="*/ 13128 w 10790738"/>
                <a:gd name="connsiteY4" fmla="*/ 0 h 5604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0738" h="5604783">
                  <a:moveTo>
                    <a:pt x="13128" y="0"/>
                  </a:moveTo>
                  <a:cubicBezTo>
                    <a:pt x="5425503" y="519849"/>
                    <a:pt x="5330194" y="145143"/>
                    <a:pt x="10753698" y="0"/>
                  </a:cubicBezTo>
                  <a:cubicBezTo>
                    <a:pt x="10828684" y="3038819"/>
                    <a:pt x="10769177" y="3177462"/>
                    <a:pt x="10753698" y="5474847"/>
                  </a:cubicBezTo>
                  <a:cubicBezTo>
                    <a:pt x="6598751" y="5812602"/>
                    <a:pt x="5378575" y="5373247"/>
                    <a:pt x="13128" y="5474847"/>
                  </a:cubicBezTo>
                  <a:cubicBezTo>
                    <a:pt x="77959" y="2430699"/>
                    <a:pt x="-37184" y="2549332"/>
                    <a:pt x="13128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1" name="타원 130"/>
            <p:cNvSpPr/>
            <p:nvPr/>
          </p:nvSpPr>
          <p:spPr>
            <a:xfrm>
              <a:off x="650663" y="2922057"/>
              <a:ext cx="271777" cy="271777"/>
            </a:xfrm>
            <a:prstGeom prst="ellipse">
              <a:avLst/>
            </a:prstGeom>
            <a:solidFill>
              <a:srgbClr val="28B4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30" name="타원 129"/>
            <p:cNvSpPr/>
            <p:nvPr/>
          </p:nvSpPr>
          <p:spPr>
            <a:xfrm>
              <a:off x="650663" y="1115055"/>
              <a:ext cx="271777" cy="271777"/>
            </a:xfrm>
            <a:prstGeom prst="ellipse">
              <a:avLst/>
            </a:prstGeom>
            <a:solidFill>
              <a:srgbClr val="28B4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85" name="정육면체 84"/>
            <p:cNvSpPr/>
            <p:nvPr/>
          </p:nvSpPr>
          <p:spPr>
            <a:xfrm>
              <a:off x="581665" y="583187"/>
              <a:ext cx="213678" cy="5124192"/>
            </a:xfrm>
            <a:prstGeom prst="cube">
              <a:avLst/>
            </a:prstGeom>
            <a:solidFill>
              <a:srgbClr val="CCA48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27" name="모서리가 둥근 직사각형 126"/>
            <p:cNvSpPr/>
            <p:nvPr/>
          </p:nvSpPr>
          <p:spPr>
            <a:xfrm>
              <a:off x="512036" y="1168720"/>
              <a:ext cx="352935" cy="77467"/>
            </a:xfrm>
            <a:prstGeom prst="roundRect">
              <a:avLst>
                <a:gd name="adj" fmla="val 50000"/>
              </a:avLst>
            </a:prstGeom>
            <a:solidFill>
              <a:srgbClr val="93564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28" name="모서리가 둥근 직사각형 127"/>
            <p:cNvSpPr/>
            <p:nvPr/>
          </p:nvSpPr>
          <p:spPr>
            <a:xfrm>
              <a:off x="512036" y="1246187"/>
              <a:ext cx="352935" cy="77467"/>
            </a:xfrm>
            <a:prstGeom prst="roundRect">
              <a:avLst>
                <a:gd name="adj" fmla="val 50000"/>
              </a:avLst>
            </a:prstGeom>
            <a:solidFill>
              <a:srgbClr val="93564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2" name="모서리가 둥근 직사각형 131"/>
            <p:cNvSpPr/>
            <p:nvPr/>
          </p:nvSpPr>
          <p:spPr>
            <a:xfrm>
              <a:off x="512036" y="2975722"/>
              <a:ext cx="352935" cy="77467"/>
            </a:xfrm>
            <a:prstGeom prst="roundRect">
              <a:avLst>
                <a:gd name="adj" fmla="val 50000"/>
              </a:avLst>
            </a:prstGeom>
            <a:solidFill>
              <a:srgbClr val="93564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3" name="모서리가 둥근 직사각형 132"/>
            <p:cNvSpPr/>
            <p:nvPr/>
          </p:nvSpPr>
          <p:spPr>
            <a:xfrm>
              <a:off x="512036" y="3053189"/>
              <a:ext cx="352935" cy="77467"/>
            </a:xfrm>
            <a:prstGeom prst="roundRect">
              <a:avLst>
                <a:gd name="adj" fmla="val 50000"/>
              </a:avLst>
            </a:prstGeom>
            <a:solidFill>
              <a:srgbClr val="93564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4" name="타원 133"/>
            <p:cNvSpPr/>
            <p:nvPr/>
          </p:nvSpPr>
          <p:spPr>
            <a:xfrm flipH="1">
              <a:off x="11193982" y="2922058"/>
              <a:ext cx="271777" cy="271777"/>
            </a:xfrm>
            <a:prstGeom prst="ellipse">
              <a:avLst/>
            </a:prstGeom>
            <a:solidFill>
              <a:srgbClr val="28B4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35" name="타원 134"/>
            <p:cNvSpPr/>
            <p:nvPr/>
          </p:nvSpPr>
          <p:spPr>
            <a:xfrm flipH="1">
              <a:off x="11193982" y="1115056"/>
              <a:ext cx="271777" cy="271777"/>
            </a:xfrm>
            <a:prstGeom prst="ellipse">
              <a:avLst/>
            </a:prstGeom>
            <a:solidFill>
              <a:srgbClr val="28B4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36" name="정육면체 135"/>
            <p:cNvSpPr/>
            <p:nvPr/>
          </p:nvSpPr>
          <p:spPr>
            <a:xfrm>
              <a:off x="11321079" y="583188"/>
              <a:ext cx="213678" cy="5124191"/>
            </a:xfrm>
            <a:prstGeom prst="cube">
              <a:avLst/>
            </a:prstGeom>
            <a:solidFill>
              <a:srgbClr val="CCA48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7" name="모서리가 둥근 직사각형 136"/>
            <p:cNvSpPr/>
            <p:nvPr/>
          </p:nvSpPr>
          <p:spPr>
            <a:xfrm flipH="1">
              <a:off x="11251451" y="1168721"/>
              <a:ext cx="352935" cy="77467"/>
            </a:xfrm>
            <a:prstGeom prst="roundRect">
              <a:avLst>
                <a:gd name="adj" fmla="val 50000"/>
              </a:avLst>
            </a:prstGeom>
            <a:solidFill>
              <a:srgbClr val="93564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8" name="모서리가 둥근 직사각형 137"/>
            <p:cNvSpPr/>
            <p:nvPr/>
          </p:nvSpPr>
          <p:spPr>
            <a:xfrm flipH="1">
              <a:off x="11251451" y="1246188"/>
              <a:ext cx="352935" cy="77467"/>
            </a:xfrm>
            <a:prstGeom prst="roundRect">
              <a:avLst>
                <a:gd name="adj" fmla="val 50000"/>
              </a:avLst>
            </a:prstGeom>
            <a:solidFill>
              <a:srgbClr val="93564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9" name="모서리가 둥근 직사각형 138"/>
            <p:cNvSpPr/>
            <p:nvPr/>
          </p:nvSpPr>
          <p:spPr>
            <a:xfrm flipH="1">
              <a:off x="11251451" y="2975723"/>
              <a:ext cx="352935" cy="77467"/>
            </a:xfrm>
            <a:prstGeom prst="roundRect">
              <a:avLst>
                <a:gd name="adj" fmla="val 50000"/>
              </a:avLst>
            </a:prstGeom>
            <a:solidFill>
              <a:srgbClr val="93564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0" name="모서리가 둥근 직사각형 139"/>
            <p:cNvSpPr/>
            <p:nvPr/>
          </p:nvSpPr>
          <p:spPr>
            <a:xfrm flipH="1">
              <a:off x="11251451" y="3053190"/>
              <a:ext cx="352935" cy="77467"/>
            </a:xfrm>
            <a:prstGeom prst="roundRect">
              <a:avLst>
                <a:gd name="adj" fmla="val 50000"/>
              </a:avLst>
            </a:prstGeom>
            <a:solidFill>
              <a:srgbClr val="93564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" name="직사각형 5"/>
          <p:cNvSpPr/>
          <p:nvPr/>
        </p:nvSpPr>
        <p:spPr>
          <a:xfrm>
            <a:off x="2664933" y="1531960"/>
            <a:ext cx="5991635" cy="1178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5400" b="1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끝</a:t>
            </a:r>
            <a:endParaRPr lang="en-US" altLang="ko-KR" sz="5400" b="1" i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466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B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그룹 33"/>
          <p:cNvGrpSpPr/>
          <p:nvPr/>
        </p:nvGrpSpPr>
        <p:grpSpPr>
          <a:xfrm>
            <a:off x="-27187" y="-104446"/>
            <a:ext cx="12241924" cy="6793554"/>
            <a:chOff x="-27187" y="-104446"/>
            <a:chExt cx="12241924" cy="6793554"/>
          </a:xfrm>
        </p:grpSpPr>
        <p:sp>
          <p:nvSpPr>
            <p:cNvPr id="4" name="직사각형 3"/>
            <p:cNvSpPr/>
            <p:nvPr/>
          </p:nvSpPr>
          <p:spPr>
            <a:xfrm>
              <a:off x="689202" y="1085610"/>
              <a:ext cx="10757845" cy="5474847"/>
            </a:xfrm>
            <a:custGeom>
              <a:avLst/>
              <a:gdLst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  <a:gd name="connsiteX0" fmla="*/ 0 w 10740570"/>
                <a:gd name="connsiteY0" fmla="*/ 0 h 5474847"/>
                <a:gd name="connsiteX1" fmla="*/ 10740570 w 10740570"/>
                <a:gd name="connsiteY1" fmla="*/ 0 h 5474847"/>
                <a:gd name="connsiteX2" fmla="*/ 10740570 w 10740570"/>
                <a:gd name="connsiteY2" fmla="*/ 5474847 h 5474847"/>
                <a:gd name="connsiteX3" fmla="*/ 0 w 10740570"/>
                <a:gd name="connsiteY3" fmla="*/ 5474847 h 5474847"/>
                <a:gd name="connsiteX4" fmla="*/ 0 w 10740570"/>
                <a:gd name="connsiteY4" fmla="*/ 0 h 547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40570" h="5474847">
                  <a:moveTo>
                    <a:pt x="0" y="0"/>
                  </a:moveTo>
                  <a:cubicBezTo>
                    <a:pt x="5321904" y="203200"/>
                    <a:pt x="5317066" y="145143"/>
                    <a:pt x="10740570" y="0"/>
                  </a:cubicBezTo>
                  <a:cubicBezTo>
                    <a:pt x="10609941" y="2405521"/>
                    <a:pt x="10624456" y="2445212"/>
                    <a:pt x="10740570" y="5474847"/>
                  </a:cubicBezTo>
                  <a:cubicBezTo>
                    <a:pt x="7029752" y="5416790"/>
                    <a:pt x="5365447" y="5373247"/>
                    <a:pt x="0" y="5474847"/>
                  </a:cubicBezTo>
                  <a:cubicBezTo>
                    <a:pt x="130628" y="2430698"/>
                    <a:pt x="130629" y="2391007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모서리가 둥근 직사각형 11"/>
            <p:cNvSpPr/>
            <p:nvPr/>
          </p:nvSpPr>
          <p:spPr>
            <a:xfrm rot="19600143" flipH="1">
              <a:off x="334902" y="-80512"/>
              <a:ext cx="86240" cy="1244807"/>
            </a:xfrm>
            <a:prstGeom prst="roundRect">
              <a:avLst>
                <a:gd name="adj" fmla="val 50000"/>
              </a:avLst>
            </a:prstGeom>
            <a:solidFill>
              <a:srgbClr val="CCA483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/>
          </p:nvSpPr>
          <p:spPr>
            <a:xfrm>
              <a:off x="786784" y="1180811"/>
              <a:ext cx="247650" cy="247650"/>
            </a:xfrm>
            <a:prstGeom prst="ellipse">
              <a:avLst/>
            </a:prstGeom>
            <a:solidFill>
              <a:srgbClr val="28B4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" name="그룹 4"/>
            <p:cNvGrpSpPr/>
            <p:nvPr/>
          </p:nvGrpSpPr>
          <p:grpSpPr>
            <a:xfrm rot="8787913">
              <a:off x="609156" y="962547"/>
              <a:ext cx="293777" cy="341326"/>
              <a:chOff x="542314" y="578285"/>
              <a:chExt cx="293777" cy="341326"/>
            </a:xfrm>
          </p:grpSpPr>
          <p:sp>
            <p:nvSpPr>
              <p:cNvPr id="9" name="모서리가 둥근 직사각형 8"/>
              <p:cNvSpPr/>
              <p:nvPr/>
            </p:nvSpPr>
            <p:spPr>
              <a:xfrm rot="7200000">
                <a:off x="540728" y="688028"/>
                <a:ext cx="293777" cy="74292"/>
              </a:xfrm>
              <a:prstGeom prst="roundRect">
                <a:avLst>
                  <a:gd name="adj" fmla="val 50000"/>
                </a:avLst>
              </a:prstGeom>
              <a:solidFill>
                <a:srgbClr val="CCA483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모서리가 둥근 직사각형 9"/>
              <p:cNvSpPr/>
              <p:nvPr/>
            </p:nvSpPr>
            <p:spPr>
              <a:xfrm rot="3600000">
                <a:off x="540727" y="692186"/>
                <a:ext cx="293777" cy="74292"/>
              </a:xfrm>
              <a:prstGeom prst="roundRect">
                <a:avLst>
                  <a:gd name="adj" fmla="val 50000"/>
                </a:avLst>
              </a:prstGeom>
              <a:solidFill>
                <a:srgbClr val="CCA483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" name="그룹 2"/>
              <p:cNvGrpSpPr/>
              <p:nvPr/>
            </p:nvGrpSpPr>
            <p:grpSpPr>
              <a:xfrm>
                <a:off x="542314" y="699793"/>
                <a:ext cx="293777" cy="219818"/>
                <a:chOff x="475843" y="526942"/>
                <a:chExt cx="426720" cy="315649"/>
              </a:xfrm>
            </p:grpSpPr>
            <p:sp>
              <p:nvSpPr>
                <p:cNvPr id="2" name="모서리가 둥근 직사각형 1"/>
                <p:cNvSpPr/>
                <p:nvPr/>
              </p:nvSpPr>
              <p:spPr>
                <a:xfrm>
                  <a:off x="475843" y="735911"/>
                  <a:ext cx="426720" cy="1066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A483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" name="모서리가 둥근 직사각형 6"/>
                <p:cNvSpPr/>
                <p:nvPr/>
              </p:nvSpPr>
              <p:spPr>
                <a:xfrm>
                  <a:off x="475843" y="629231"/>
                  <a:ext cx="426720" cy="1066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A483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" name="모서리가 둥근 직사각형 7"/>
                <p:cNvSpPr/>
                <p:nvPr/>
              </p:nvSpPr>
              <p:spPr>
                <a:xfrm>
                  <a:off x="475843" y="526942"/>
                  <a:ext cx="426720" cy="1066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A483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3" name="그룹 12"/>
            <p:cNvGrpSpPr/>
            <p:nvPr/>
          </p:nvGrpSpPr>
          <p:grpSpPr>
            <a:xfrm rot="273976" flipH="1">
              <a:off x="11170487" y="-104446"/>
              <a:ext cx="661552" cy="1505941"/>
              <a:chOff x="2657042" y="3062739"/>
              <a:chExt cx="661552" cy="1505941"/>
            </a:xfrm>
          </p:grpSpPr>
          <p:sp>
            <p:nvSpPr>
              <p:cNvPr id="14" name="모서리가 둥근 직사각형 13"/>
              <p:cNvSpPr/>
              <p:nvPr/>
            </p:nvSpPr>
            <p:spPr>
              <a:xfrm rot="19600143" flipH="1">
                <a:off x="2657042" y="3062739"/>
                <a:ext cx="86240" cy="1244807"/>
              </a:xfrm>
              <a:prstGeom prst="roundRect">
                <a:avLst>
                  <a:gd name="adj" fmla="val 50000"/>
                </a:avLst>
              </a:prstGeom>
              <a:solidFill>
                <a:srgbClr val="CCA483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타원 14"/>
              <p:cNvSpPr/>
              <p:nvPr/>
            </p:nvSpPr>
            <p:spPr>
              <a:xfrm>
                <a:off x="3070944" y="4321030"/>
                <a:ext cx="247650" cy="247650"/>
              </a:xfrm>
              <a:prstGeom prst="ellipse">
                <a:avLst/>
              </a:prstGeom>
              <a:solidFill>
                <a:srgbClr val="28B4FF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" name="그룹 15"/>
              <p:cNvGrpSpPr/>
              <p:nvPr/>
            </p:nvGrpSpPr>
            <p:grpSpPr>
              <a:xfrm rot="8787913">
                <a:off x="2931296" y="4105798"/>
                <a:ext cx="293777" cy="341326"/>
                <a:chOff x="542314" y="578285"/>
                <a:chExt cx="293777" cy="341326"/>
              </a:xfrm>
            </p:grpSpPr>
            <p:sp>
              <p:nvSpPr>
                <p:cNvPr id="17" name="모서리가 둥근 직사각형 16"/>
                <p:cNvSpPr/>
                <p:nvPr/>
              </p:nvSpPr>
              <p:spPr>
                <a:xfrm rot="7200000">
                  <a:off x="540728" y="688028"/>
                  <a:ext cx="293777" cy="742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A483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모서리가 둥근 직사각형 17"/>
                <p:cNvSpPr/>
                <p:nvPr/>
              </p:nvSpPr>
              <p:spPr>
                <a:xfrm rot="3600000">
                  <a:off x="540727" y="692186"/>
                  <a:ext cx="293777" cy="742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A483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9" name="그룹 18"/>
                <p:cNvGrpSpPr/>
                <p:nvPr/>
              </p:nvGrpSpPr>
              <p:grpSpPr>
                <a:xfrm>
                  <a:off x="542314" y="699793"/>
                  <a:ext cx="293777" cy="219818"/>
                  <a:chOff x="475843" y="526942"/>
                  <a:chExt cx="426720" cy="315649"/>
                </a:xfrm>
              </p:grpSpPr>
              <p:sp>
                <p:nvSpPr>
                  <p:cNvPr id="20" name="모서리가 둥근 직사각형 19"/>
                  <p:cNvSpPr/>
                  <p:nvPr/>
                </p:nvSpPr>
                <p:spPr>
                  <a:xfrm>
                    <a:off x="475843" y="735911"/>
                    <a:ext cx="426720" cy="1066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CCA483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" name="모서리가 둥근 직사각형 20"/>
                  <p:cNvSpPr/>
                  <p:nvPr/>
                </p:nvSpPr>
                <p:spPr>
                  <a:xfrm>
                    <a:off x="475843" y="629231"/>
                    <a:ext cx="426720" cy="1066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CCA483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" name="모서리가 둥근 직사각형 21"/>
                  <p:cNvSpPr/>
                  <p:nvPr/>
                </p:nvSpPr>
                <p:spPr>
                  <a:xfrm>
                    <a:off x="475843" y="526942"/>
                    <a:ext cx="426720" cy="1066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CCA483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  <p:grpSp>
          <p:nvGrpSpPr>
            <p:cNvPr id="33" name="그룹 32"/>
            <p:cNvGrpSpPr/>
            <p:nvPr/>
          </p:nvGrpSpPr>
          <p:grpSpPr>
            <a:xfrm>
              <a:off x="-27187" y="6202776"/>
              <a:ext cx="1077473" cy="477365"/>
              <a:chOff x="-27187" y="6202776"/>
              <a:chExt cx="1077473" cy="477365"/>
            </a:xfrm>
          </p:grpSpPr>
          <p:sp>
            <p:nvSpPr>
              <p:cNvPr id="24" name="모서리가 둥근 직사각형 23"/>
              <p:cNvSpPr/>
              <p:nvPr/>
            </p:nvSpPr>
            <p:spPr>
              <a:xfrm rot="3774530" flipH="1" flipV="1">
                <a:off x="325693" y="6241021"/>
                <a:ext cx="86240" cy="792000"/>
              </a:xfrm>
              <a:prstGeom prst="roundRect">
                <a:avLst>
                  <a:gd name="adj" fmla="val 50000"/>
                </a:avLst>
              </a:prstGeom>
              <a:solidFill>
                <a:srgbClr val="CCA483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타원 24"/>
              <p:cNvSpPr/>
              <p:nvPr/>
            </p:nvSpPr>
            <p:spPr>
              <a:xfrm flipV="1">
                <a:off x="802636" y="6202776"/>
                <a:ext cx="247650" cy="247650"/>
              </a:xfrm>
              <a:prstGeom prst="ellipse">
                <a:avLst/>
              </a:prstGeom>
              <a:solidFill>
                <a:srgbClr val="28B4FF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6" name="그룹 25"/>
              <p:cNvGrpSpPr/>
              <p:nvPr/>
            </p:nvGrpSpPr>
            <p:grpSpPr>
              <a:xfrm rot="14426750" flipV="1">
                <a:off x="609156" y="6263945"/>
                <a:ext cx="293777" cy="341326"/>
                <a:chOff x="542314" y="578285"/>
                <a:chExt cx="293777" cy="341326"/>
              </a:xfrm>
            </p:grpSpPr>
            <p:sp>
              <p:nvSpPr>
                <p:cNvPr id="27" name="모서리가 둥근 직사각형 26"/>
                <p:cNvSpPr/>
                <p:nvPr/>
              </p:nvSpPr>
              <p:spPr>
                <a:xfrm rot="7200000">
                  <a:off x="540728" y="688028"/>
                  <a:ext cx="293777" cy="742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A483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" name="모서리가 둥근 직사각형 27"/>
                <p:cNvSpPr/>
                <p:nvPr/>
              </p:nvSpPr>
              <p:spPr>
                <a:xfrm rot="3600000">
                  <a:off x="540727" y="692186"/>
                  <a:ext cx="293777" cy="742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A483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9" name="그룹 28"/>
                <p:cNvGrpSpPr/>
                <p:nvPr/>
              </p:nvGrpSpPr>
              <p:grpSpPr>
                <a:xfrm>
                  <a:off x="542314" y="699793"/>
                  <a:ext cx="293777" cy="219818"/>
                  <a:chOff x="475843" y="526942"/>
                  <a:chExt cx="426720" cy="315649"/>
                </a:xfrm>
              </p:grpSpPr>
              <p:sp>
                <p:nvSpPr>
                  <p:cNvPr id="30" name="모서리가 둥근 직사각형 29"/>
                  <p:cNvSpPr/>
                  <p:nvPr/>
                </p:nvSpPr>
                <p:spPr>
                  <a:xfrm>
                    <a:off x="475843" y="735911"/>
                    <a:ext cx="426720" cy="1066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CCA483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" name="모서리가 둥근 직사각형 30"/>
                  <p:cNvSpPr/>
                  <p:nvPr/>
                </p:nvSpPr>
                <p:spPr>
                  <a:xfrm>
                    <a:off x="475843" y="629231"/>
                    <a:ext cx="426720" cy="1066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CCA483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2" name="모서리가 둥근 직사각형 31"/>
                  <p:cNvSpPr/>
                  <p:nvPr/>
                </p:nvSpPr>
                <p:spPr>
                  <a:xfrm>
                    <a:off x="475843" y="526942"/>
                    <a:ext cx="426720" cy="1066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CCA483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  <p:grpSp>
          <p:nvGrpSpPr>
            <p:cNvPr id="35" name="그룹 34"/>
            <p:cNvGrpSpPr/>
            <p:nvPr/>
          </p:nvGrpSpPr>
          <p:grpSpPr>
            <a:xfrm flipH="1">
              <a:off x="11118214" y="6230793"/>
              <a:ext cx="1096523" cy="458315"/>
              <a:chOff x="-27187" y="6221826"/>
              <a:chExt cx="1096523" cy="458315"/>
            </a:xfrm>
          </p:grpSpPr>
          <p:sp>
            <p:nvSpPr>
              <p:cNvPr id="36" name="모서리가 둥근 직사각형 35"/>
              <p:cNvSpPr/>
              <p:nvPr/>
            </p:nvSpPr>
            <p:spPr>
              <a:xfrm rot="3774530" flipH="1" flipV="1">
                <a:off x="325693" y="6241021"/>
                <a:ext cx="86240" cy="792000"/>
              </a:xfrm>
              <a:prstGeom prst="roundRect">
                <a:avLst>
                  <a:gd name="adj" fmla="val 50000"/>
                </a:avLst>
              </a:prstGeom>
              <a:solidFill>
                <a:srgbClr val="CCA483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타원 36"/>
              <p:cNvSpPr/>
              <p:nvPr/>
            </p:nvSpPr>
            <p:spPr>
              <a:xfrm flipV="1">
                <a:off x="821686" y="6221826"/>
                <a:ext cx="247650" cy="247650"/>
              </a:xfrm>
              <a:prstGeom prst="ellipse">
                <a:avLst/>
              </a:prstGeom>
              <a:solidFill>
                <a:srgbClr val="28B4FF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8" name="그룹 37"/>
              <p:cNvGrpSpPr/>
              <p:nvPr/>
            </p:nvGrpSpPr>
            <p:grpSpPr>
              <a:xfrm rot="14426750" flipV="1">
                <a:off x="609156" y="6263945"/>
                <a:ext cx="293777" cy="341326"/>
                <a:chOff x="542314" y="578285"/>
                <a:chExt cx="293777" cy="341326"/>
              </a:xfrm>
            </p:grpSpPr>
            <p:sp>
              <p:nvSpPr>
                <p:cNvPr id="39" name="모서리가 둥근 직사각형 38"/>
                <p:cNvSpPr/>
                <p:nvPr/>
              </p:nvSpPr>
              <p:spPr>
                <a:xfrm rot="7200000">
                  <a:off x="540728" y="688028"/>
                  <a:ext cx="293777" cy="742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A483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모서리가 둥근 직사각형 39"/>
                <p:cNvSpPr/>
                <p:nvPr/>
              </p:nvSpPr>
              <p:spPr>
                <a:xfrm rot="3600000">
                  <a:off x="540727" y="692186"/>
                  <a:ext cx="293777" cy="742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A483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1" name="그룹 40"/>
                <p:cNvGrpSpPr/>
                <p:nvPr/>
              </p:nvGrpSpPr>
              <p:grpSpPr>
                <a:xfrm>
                  <a:off x="542314" y="699793"/>
                  <a:ext cx="293777" cy="219818"/>
                  <a:chOff x="475843" y="526942"/>
                  <a:chExt cx="426720" cy="315649"/>
                </a:xfrm>
              </p:grpSpPr>
              <p:sp>
                <p:nvSpPr>
                  <p:cNvPr id="42" name="모서리가 둥근 직사각형 41"/>
                  <p:cNvSpPr/>
                  <p:nvPr/>
                </p:nvSpPr>
                <p:spPr>
                  <a:xfrm>
                    <a:off x="475843" y="735911"/>
                    <a:ext cx="426720" cy="1066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CCA483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3" name="모서리가 둥근 직사각형 42"/>
                  <p:cNvSpPr/>
                  <p:nvPr/>
                </p:nvSpPr>
                <p:spPr>
                  <a:xfrm>
                    <a:off x="475843" y="629231"/>
                    <a:ext cx="426720" cy="1066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CCA483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" name="모서리가 둥근 직사각형 43"/>
                  <p:cNvSpPr/>
                  <p:nvPr/>
                </p:nvSpPr>
                <p:spPr>
                  <a:xfrm>
                    <a:off x="475843" y="526942"/>
                    <a:ext cx="426720" cy="1066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CCA483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  <p:grpSp>
        <p:nvGrpSpPr>
          <p:cNvPr id="86" name="그룹 85"/>
          <p:cNvGrpSpPr/>
          <p:nvPr/>
        </p:nvGrpSpPr>
        <p:grpSpPr>
          <a:xfrm>
            <a:off x="955039" y="2436674"/>
            <a:ext cx="7303884" cy="731929"/>
            <a:chOff x="990600" y="3175715"/>
            <a:chExt cx="4355191" cy="1190171"/>
          </a:xfrm>
        </p:grpSpPr>
        <p:sp>
          <p:nvSpPr>
            <p:cNvPr id="87" name="양쪽 모서리가 둥근 사각형 86"/>
            <p:cNvSpPr/>
            <p:nvPr/>
          </p:nvSpPr>
          <p:spPr>
            <a:xfrm rot="16200000" flipH="1">
              <a:off x="695002" y="3479738"/>
              <a:ext cx="1181746" cy="590550"/>
            </a:xfrm>
            <a:prstGeom prst="round2SameRect">
              <a:avLst>
                <a:gd name="adj1" fmla="val 32796"/>
                <a:gd name="adj2" fmla="val 0"/>
              </a:avLst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모서리가 둥근 직사각형 87"/>
            <p:cNvSpPr/>
            <p:nvPr/>
          </p:nvSpPr>
          <p:spPr>
            <a:xfrm>
              <a:off x="990600" y="3175715"/>
              <a:ext cx="4355191" cy="1190171"/>
            </a:xfrm>
            <a:prstGeom prst="roundRect">
              <a:avLst/>
            </a:prstGeom>
            <a:noFill/>
            <a:ln w="28575">
              <a:solidFill>
                <a:srgbClr val="8A6E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98" name="그룹 97"/>
          <p:cNvGrpSpPr/>
          <p:nvPr/>
        </p:nvGrpSpPr>
        <p:grpSpPr>
          <a:xfrm>
            <a:off x="954155" y="4254032"/>
            <a:ext cx="7304768" cy="792479"/>
            <a:chOff x="990600" y="3175715"/>
            <a:chExt cx="4355191" cy="1190171"/>
          </a:xfrm>
        </p:grpSpPr>
        <p:sp>
          <p:nvSpPr>
            <p:cNvPr id="99" name="양쪽 모서리가 둥근 사각형 98"/>
            <p:cNvSpPr/>
            <p:nvPr/>
          </p:nvSpPr>
          <p:spPr>
            <a:xfrm rot="16200000" flipH="1">
              <a:off x="695002" y="3479738"/>
              <a:ext cx="1181746" cy="590550"/>
            </a:xfrm>
            <a:prstGeom prst="round2SameRect">
              <a:avLst>
                <a:gd name="adj1" fmla="val 32796"/>
                <a:gd name="adj2" fmla="val 0"/>
              </a:avLst>
            </a:prstGeom>
            <a:solidFill>
              <a:srgbClr val="FB7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모서리가 둥근 직사각형 99"/>
            <p:cNvSpPr/>
            <p:nvPr/>
          </p:nvSpPr>
          <p:spPr>
            <a:xfrm>
              <a:off x="990600" y="3175715"/>
              <a:ext cx="4355191" cy="1190171"/>
            </a:xfrm>
            <a:prstGeom prst="roundRect">
              <a:avLst/>
            </a:prstGeom>
            <a:noFill/>
            <a:ln w="28575">
              <a:solidFill>
                <a:srgbClr val="8A6E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7" name="그룹 106"/>
          <p:cNvGrpSpPr/>
          <p:nvPr/>
        </p:nvGrpSpPr>
        <p:grpSpPr>
          <a:xfrm>
            <a:off x="938876" y="5235837"/>
            <a:ext cx="7320047" cy="730686"/>
            <a:chOff x="990600" y="3175715"/>
            <a:chExt cx="4355191" cy="1190171"/>
          </a:xfrm>
        </p:grpSpPr>
        <p:sp>
          <p:nvSpPr>
            <p:cNvPr id="108" name="양쪽 모서리가 둥근 사각형 107"/>
            <p:cNvSpPr/>
            <p:nvPr/>
          </p:nvSpPr>
          <p:spPr>
            <a:xfrm rot="16200000" flipH="1">
              <a:off x="695002" y="3479738"/>
              <a:ext cx="1181746" cy="590550"/>
            </a:xfrm>
            <a:prstGeom prst="round2SameRect">
              <a:avLst>
                <a:gd name="adj1" fmla="val 32796"/>
                <a:gd name="adj2" fmla="val 0"/>
              </a:avLst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" name="모서리가 둥근 직사각형 108"/>
            <p:cNvSpPr/>
            <p:nvPr/>
          </p:nvSpPr>
          <p:spPr>
            <a:xfrm>
              <a:off x="990600" y="3175715"/>
              <a:ext cx="4355191" cy="1190171"/>
            </a:xfrm>
            <a:prstGeom prst="roundRect">
              <a:avLst/>
            </a:prstGeom>
            <a:noFill/>
            <a:ln w="28575">
              <a:solidFill>
                <a:srgbClr val="8A6E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7" name="직사각형 116"/>
          <p:cNvSpPr/>
          <p:nvPr/>
        </p:nvSpPr>
        <p:spPr>
          <a:xfrm>
            <a:off x="2585978" y="4205896"/>
            <a:ext cx="63875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/>
              <a:t>데이터 처리 과정과 분석</a:t>
            </a:r>
            <a:endParaRPr lang="ko-KR" altLang="en-US" sz="3600" dirty="0"/>
          </a:p>
        </p:txBody>
      </p:sp>
      <p:sp>
        <p:nvSpPr>
          <p:cNvPr id="122" name="직사각형 121"/>
          <p:cNvSpPr/>
          <p:nvPr/>
        </p:nvSpPr>
        <p:spPr>
          <a:xfrm>
            <a:off x="6637674" y="3185423"/>
            <a:ext cx="4914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 smtClean="0">
                <a:solidFill>
                  <a:schemeClr val="bg1"/>
                </a:solidFill>
              </a:rPr>
              <a:t>02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2614393" y="2296241"/>
            <a:ext cx="4251365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/>
              <a:t>데이터 수집</a:t>
            </a:r>
            <a:endParaRPr lang="ko-KR" altLang="en-US" sz="3600" dirty="0"/>
          </a:p>
        </p:txBody>
      </p:sp>
      <p:sp>
        <p:nvSpPr>
          <p:cNvPr id="126" name="직사각형 125"/>
          <p:cNvSpPr/>
          <p:nvPr/>
        </p:nvSpPr>
        <p:spPr>
          <a:xfrm>
            <a:off x="2578727" y="5139515"/>
            <a:ext cx="50774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/>
              <a:t>결과 및 분석 정리</a:t>
            </a:r>
            <a:endParaRPr lang="ko-KR" altLang="en-US" sz="3600" dirty="0"/>
          </a:p>
        </p:txBody>
      </p:sp>
      <p:sp>
        <p:nvSpPr>
          <p:cNvPr id="6" name="직사각형 5"/>
          <p:cNvSpPr/>
          <p:nvPr/>
        </p:nvSpPr>
        <p:spPr>
          <a:xfrm>
            <a:off x="3078184" y="0"/>
            <a:ext cx="5991635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i="1" dirty="0" smtClean="0">
                <a:solidFill>
                  <a:prstClr val="white"/>
                </a:solidFill>
              </a:rPr>
              <a:t>목차</a:t>
            </a:r>
            <a:endParaRPr lang="en-US" altLang="ko-KR" sz="2800" b="1" i="1" dirty="0">
              <a:solidFill>
                <a:prstClr val="white"/>
              </a:solidFill>
            </a:endParaRPr>
          </a:p>
        </p:txBody>
      </p:sp>
      <p:grpSp>
        <p:nvGrpSpPr>
          <p:cNvPr id="57" name="그룹 56"/>
          <p:cNvGrpSpPr/>
          <p:nvPr/>
        </p:nvGrpSpPr>
        <p:grpSpPr>
          <a:xfrm>
            <a:off x="952459" y="3348495"/>
            <a:ext cx="7303884" cy="731929"/>
            <a:chOff x="990600" y="3175715"/>
            <a:chExt cx="4355191" cy="1190171"/>
          </a:xfrm>
        </p:grpSpPr>
        <p:sp>
          <p:nvSpPr>
            <p:cNvPr id="58" name="양쪽 모서리가 둥근 사각형 57"/>
            <p:cNvSpPr/>
            <p:nvPr/>
          </p:nvSpPr>
          <p:spPr>
            <a:xfrm rot="16200000" flipH="1">
              <a:off x="695002" y="3479738"/>
              <a:ext cx="1181746" cy="590550"/>
            </a:xfrm>
            <a:prstGeom prst="round2SameRect">
              <a:avLst>
                <a:gd name="adj1" fmla="val 32796"/>
                <a:gd name="adj2" fmla="val 0"/>
              </a:avLst>
            </a:prstGeom>
            <a:solidFill>
              <a:srgbClr val="8CD3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모서리가 둥근 직사각형 58"/>
            <p:cNvSpPr/>
            <p:nvPr/>
          </p:nvSpPr>
          <p:spPr>
            <a:xfrm>
              <a:off x="990600" y="3175715"/>
              <a:ext cx="4355191" cy="1190171"/>
            </a:xfrm>
            <a:prstGeom prst="roundRect">
              <a:avLst/>
            </a:prstGeom>
            <a:noFill/>
            <a:ln w="28575">
              <a:solidFill>
                <a:srgbClr val="8A6E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0" name="직사각형 59"/>
          <p:cNvSpPr/>
          <p:nvPr/>
        </p:nvSpPr>
        <p:spPr>
          <a:xfrm>
            <a:off x="2611813" y="3239039"/>
            <a:ext cx="58502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/>
              <a:t>데이터 분석을 위한 전처리</a:t>
            </a:r>
            <a:endParaRPr lang="ko-KR" altLang="en-US" sz="3600" dirty="0"/>
          </a:p>
        </p:txBody>
      </p:sp>
      <p:grpSp>
        <p:nvGrpSpPr>
          <p:cNvPr id="61" name="그룹 60"/>
          <p:cNvGrpSpPr/>
          <p:nvPr/>
        </p:nvGrpSpPr>
        <p:grpSpPr>
          <a:xfrm>
            <a:off x="967954" y="1519691"/>
            <a:ext cx="7303884" cy="731929"/>
            <a:chOff x="990600" y="3175715"/>
            <a:chExt cx="4355191" cy="1190171"/>
          </a:xfrm>
        </p:grpSpPr>
        <p:sp>
          <p:nvSpPr>
            <p:cNvPr id="62" name="양쪽 모서리가 둥근 사각형 61"/>
            <p:cNvSpPr/>
            <p:nvPr/>
          </p:nvSpPr>
          <p:spPr>
            <a:xfrm rot="16200000" flipH="1">
              <a:off x="695002" y="3479738"/>
              <a:ext cx="1181746" cy="590550"/>
            </a:xfrm>
            <a:prstGeom prst="round2SameRect">
              <a:avLst>
                <a:gd name="adj1" fmla="val 32796"/>
                <a:gd name="adj2" fmla="val 0"/>
              </a:avLst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모서리가 둥근 직사각형 62"/>
            <p:cNvSpPr/>
            <p:nvPr/>
          </p:nvSpPr>
          <p:spPr>
            <a:xfrm>
              <a:off x="990600" y="3175715"/>
              <a:ext cx="4355191" cy="1190171"/>
            </a:xfrm>
            <a:prstGeom prst="roundRect">
              <a:avLst/>
            </a:prstGeom>
            <a:noFill/>
            <a:ln w="28575">
              <a:solidFill>
                <a:srgbClr val="8A6E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4" name="직사각형 63"/>
          <p:cNvSpPr/>
          <p:nvPr/>
        </p:nvSpPr>
        <p:spPr>
          <a:xfrm>
            <a:off x="2642809" y="1425752"/>
            <a:ext cx="42513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/>
              <a:t>데이터분석의 목적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12999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B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자유형 335"/>
          <p:cNvSpPr/>
          <p:nvPr/>
        </p:nvSpPr>
        <p:spPr>
          <a:xfrm>
            <a:off x="-3229" y="2225153"/>
            <a:ext cx="12191998" cy="4632847"/>
          </a:xfrm>
          <a:custGeom>
            <a:avLst/>
            <a:gdLst>
              <a:gd name="connsiteX0" fmla="*/ 12191998 w 12191998"/>
              <a:gd name="connsiteY0" fmla="*/ 0 h 4632847"/>
              <a:gd name="connsiteX1" fmla="*/ 12191998 w 12191998"/>
              <a:gd name="connsiteY1" fmla="*/ 2243089 h 4632847"/>
              <a:gd name="connsiteX2" fmla="*/ 12114525 w 12191998"/>
              <a:gd name="connsiteY2" fmla="*/ 2305422 h 4632847"/>
              <a:gd name="connsiteX3" fmla="*/ 12019505 w 12191998"/>
              <a:gd name="connsiteY3" fmla="*/ 2409929 h 4632847"/>
              <a:gd name="connsiteX4" fmla="*/ 11324493 w 12191998"/>
              <a:gd name="connsiteY4" fmla="*/ 3472263 h 4632847"/>
              <a:gd name="connsiteX5" fmla="*/ 10597663 w 12191998"/>
              <a:gd name="connsiteY5" fmla="*/ 4515617 h 4632847"/>
              <a:gd name="connsiteX6" fmla="*/ 10548298 w 12191998"/>
              <a:gd name="connsiteY6" fmla="*/ 4627994 h 4632847"/>
              <a:gd name="connsiteX7" fmla="*/ 10550241 w 12191998"/>
              <a:gd name="connsiteY7" fmla="*/ 4632847 h 4632847"/>
              <a:gd name="connsiteX8" fmla="*/ 0 w 12191998"/>
              <a:gd name="connsiteY8" fmla="*/ 4632847 h 4632847"/>
              <a:gd name="connsiteX9" fmla="*/ 0 w 12191998"/>
              <a:gd name="connsiteY9" fmla="*/ 4257602 h 4632847"/>
              <a:gd name="connsiteX10" fmla="*/ 11724 w 12191998"/>
              <a:gd name="connsiteY10" fmla="*/ 4245986 h 4632847"/>
              <a:gd name="connsiteX11" fmla="*/ 785447 w 12191998"/>
              <a:gd name="connsiteY11" fmla="*/ 3437094 h 4632847"/>
              <a:gd name="connsiteX12" fmla="*/ 3272416 w 12191998"/>
              <a:gd name="connsiteY12" fmla="*/ 2459613 h 4632847"/>
              <a:gd name="connsiteX13" fmla="*/ 8487511 w 12191998"/>
              <a:gd name="connsiteY13" fmla="*/ 946220 h 4632847"/>
              <a:gd name="connsiteX14" fmla="*/ 10376041 w 12191998"/>
              <a:gd name="connsiteY14" fmla="*/ 427054 h 4632847"/>
              <a:gd name="connsiteX15" fmla="*/ 11379198 w 12191998"/>
              <a:gd name="connsiteY15" fmla="*/ 169703 h 4632847"/>
              <a:gd name="connsiteX16" fmla="*/ 12119430 w 12191998"/>
              <a:gd name="connsiteY16" fmla="*/ 16747 h 4632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1998" h="4632847">
                <a:moveTo>
                  <a:pt x="12191998" y="0"/>
                </a:moveTo>
                <a:lnTo>
                  <a:pt x="12191998" y="2243089"/>
                </a:lnTo>
                <a:lnTo>
                  <a:pt x="12114525" y="2305422"/>
                </a:lnTo>
                <a:cubicBezTo>
                  <a:pt x="12081245" y="2336072"/>
                  <a:pt x="12049322" y="2370307"/>
                  <a:pt x="12019505" y="2409929"/>
                </a:cubicBezTo>
                <a:cubicBezTo>
                  <a:pt x="11780968" y="2726906"/>
                  <a:pt x="11561467" y="3121315"/>
                  <a:pt x="11324493" y="3472263"/>
                </a:cubicBezTo>
                <a:cubicBezTo>
                  <a:pt x="11087519" y="3823211"/>
                  <a:pt x="10773509" y="4294832"/>
                  <a:pt x="10597663" y="4515617"/>
                </a:cubicBezTo>
                <a:cubicBezTo>
                  <a:pt x="10553702" y="4570814"/>
                  <a:pt x="10545031" y="4605006"/>
                  <a:pt x="10548298" y="4627994"/>
                </a:cubicBezTo>
                <a:lnTo>
                  <a:pt x="10550241" y="4632847"/>
                </a:lnTo>
                <a:lnTo>
                  <a:pt x="0" y="4632847"/>
                </a:lnTo>
                <a:lnTo>
                  <a:pt x="0" y="4257602"/>
                </a:lnTo>
                <a:lnTo>
                  <a:pt x="11724" y="4245986"/>
                </a:lnTo>
                <a:cubicBezTo>
                  <a:pt x="156309" y="4095540"/>
                  <a:pt x="241998" y="3734823"/>
                  <a:pt x="785447" y="3437094"/>
                </a:cubicBezTo>
                <a:cubicBezTo>
                  <a:pt x="1328896" y="3139365"/>
                  <a:pt x="1988739" y="2874759"/>
                  <a:pt x="3272416" y="2459613"/>
                </a:cubicBezTo>
                <a:cubicBezTo>
                  <a:pt x="4556093" y="2044467"/>
                  <a:pt x="7303574" y="1284980"/>
                  <a:pt x="8487511" y="946220"/>
                </a:cubicBezTo>
                <a:cubicBezTo>
                  <a:pt x="9671448" y="607460"/>
                  <a:pt x="9894093" y="556473"/>
                  <a:pt x="10376041" y="427054"/>
                </a:cubicBezTo>
                <a:cubicBezTo>
                  <a:pt x="10857989" y="297635"/>
                  <a:pt x="11328119" y="184869"/>
                  <a:pt x="11379198" y="169703"/>
                </a:cubicBezTo>
                <a:cubicBezTo>
                  <a:pt x="11430277" y="154537"/>
                  <a:pt x="11848496" y="66151"/>
                  <a:pt x="12119430" y="1674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" name="타원 130"/>
          <p:cNvSpPr/>
          <p:nvPr/>
        </p:nvSpPr>
        <p:spPr>
          <a:xfrm>
            <a:off x="444232" y="3099855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0" name="타원 129"/>
          <p:cNvSpPr/>
          <p:nvPr/>
        </p:nvSpPr>
        <p:spPr>
          <a:xfrm>
            <a:off x="444232" y="1292853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5" name="정육면체 84"/>
          <p:cNvSpPr/>
          <p:nvPr/>
        </p:nvSpPr>
        <p:spPr>
          <a:xfrm>
            <a:off x="375234" y="760985"/>
            <a:ext cx="213678" cy="5124192"/>
          </a:xfrm>
          <a:prstGeom prst="cube">
            <a:avLst/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모서리가 둥근 직사각형 126"/>
          <p:cNvSpPr/>
          <p:nvPr/>
        </p:nvSpPr>
        <p:spPr>
          <a:xfrm>
            <a:off x="305605" y="1346518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" name="모서리가 둥근 직사각형 127"/>
          <p:cNvSpPr/>
          <p:nvPr/>
        </p:nvSpPr>
        <p:spPr>
          <a:xfrm>
            <a:off x="305605" y="1423985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" name="모서리가 둥근 직사각형 131"/>
          <p:cNvSpPr/>
          <p:nvPr/>
        </p:nvSpPr>
        <p:spPr>
          <a:xfrm>
            <a:off x="305605" y="3153520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3" name="모서리가 둥근 직사각형 132"/>
          <p:cNvSpPr/>
          <p:nvPr/>
        </p:nvSpPr>
        <p:spPr>
          <a:xfrm>
            <a:off x="305605" y="3230987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타원 133"/>
          <p:cNvSpPr/>
          <p:nvPr/>
        </p:nvSpPr>
        <p:spPr>
          <a:xfrm flipH="1">
            <a:off x="11317751" y="2998256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5" name="타원 134"/>
          <p:cNvSpPr/>
          <p:nvPr/>
        </p:nvSpPr>
        <p:spPr>
          <a:xfrm flipH="1">
            <a:off x="11317751" y="1191254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6" name="정육면체 135"/>
          <p:cNvSpPr/>
          <p:nvPr/>
        </p:nvSpPr>
        <p:spPr>
          <a:xfrm>
            <a:off x="11708391" y="837186"/>
            <a:ext cx="213678" cy="5124191"/>
          </a:xfrm>
          <a:prstGeom prst="cube">
            <a:avLst/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모서리가 둥근 직사각형 136"/>
          <p:cNvSpPr/>
          <p:nvPr/>
        </p:nvSpPr>
        <p:spPr>
          <a:xfrm flipH="1">
            <a:off x="11375220" y="1244919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모서리가 둥근 직사각형 137"/>
          <p:cNvSpPr/>
          <p:nvPr/>
        </p:nvSpPr>
        <p:spPr>
          <a:xfrm flipH="1">
            <a:off x="11375220" y="1322386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9" name="모서리가 둥근 직사각형 138"/>
          <p:cNvSpPr/>
          <p:nvPr/>
        </p:nvSpPr>
        <p:spPr>
          <a:xfrm flipH="1">
            <a:off x="11375220" y="3051921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모서리가 둥근 직사각형 139"/>
          <p:cNvSpPr/>
          <p:nvPr/>
        </p:nvSpPr>
        <p:spPr>
          <a:xfrm flipH="1">
            <a:off x="11375220" y="3129388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3"/>
          <p:cNvSpPr/>
          <p:nvPr/>
        </p:nvSpPr>
        <p:spPr>
          <a:xfrm>
            <a:off x="659978" y="692099"/>
            <a:ext cx="10757845" cy="5474847"/>
          </a:xfrm>
          <a:custGeom>
            <a:avLst/>
            <a:gdLst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40570" h="5474847">
                <a:moveTo>
                  <a:pt x="0" y="0"/>
                </a:moveTo>
                <a:cubicBezTo>
                  <a:pt x="5321904" y="203200"/>
                  <a:pt x="5317066" y="145143"/>
                  <a:pt x="10740570" y="0"/>
                </a:cubicBezTo>
                <a:cubicBezTo>
                  <a:pt x="10609941" y="2405521"/>
                  <a:pt x="10624456" y="2445212"/>
                  <a:pt x="10740570" y="5474847"/>
                </a:cubicBezTo>
                <a:cubicBezTo>
                  <a:pt x="7029752" y="5416790"/>
                  <a:pt x="5365447" y="5373247"/>
                  <a:pt x="0" y="5474847"/>
                </a:cubicBezTo>
                <a:cubicBezTo>
                  <a:pt x="130628" y="2430698"/>
                  <a:pt x="130629" y="2391007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 rot="14426750" flipV="1">
            <a:off x="467756" y="6018816"/>
            <a:ext cx="293777" cy="74292"/>
          </a:xfrm>
          <a:prstGeom prst="roundRect">
            <a:avLst>
              <a:gd name="adj" fmla="val 50000"/>
            </a:avLst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3078184" y="0"/>
            <a:ext cx="5991635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i="1" dirty="0" smtClean="0">
                <a:solidFill>
                  <a:prstClr val="white"/>
                </a:solidFill>
              </a:rPr>
              <a:t>데이터 분석의 목적</a:t>
            </a:r>
            <a:endParaRPr lang="en-US" altLang="ko-KR" sz="2800" b="1" i="1" dirty="0">
              <a:solidFill>
                <a:prstClr val="white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4271" y="1119712"/>
            <a:ext cx="4281903" cy="3528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1116" y="1089185"/>
            <a:ext cx="4201578" cy="3584412"/>
          </a:xfrm>
          <a:prstGeom prst="rect">
            <a:avLst/>
          </a:prstGeom>
        </p:spPr>
      </p:pic>
      <p:sp>
        <p:nvSpPr>
          <p:cNvPr id="26" name="직사각형 25"/>
          <p:cNvSpPr/>
          <p:nvPr/>
        </p:nvSpPr>
        <p:spPr>
          <a:xfrm>
            <a:off x="1612053" y="4710324"/>
            <a:ext cx="2419273" cy="1335241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  <a:effectLst>
            <a:outerShdw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/>
              <a:t>와이파이의 </a:t>
            </a:r>
            <a:r>
              <a:rPr lang="ko-KR" altLang="en-US" sz="1400" dirty="0" smtClean="0"/>
              <a:t>장점은 </a:t>
            </a:r>
            <a:endParaRPr lang="en-US" altLang="ko-KR" sz="1400" dirty="0" smtClean="0"/>
          </a:p>
          <a:p>
            <a:pPr algn="ctr"/>
            <a:r>
              <a:rPr lang="ko-KR" altLang="en-US" sz="1400" dirty="0" smtClean="0"/>
              <a:t> </a:t>
            </a:r>
            <a:r>
              <a:rPr lang="ko-KR" altLang="en-US" sz="1400" dirty="0"/>
              <a:t>무제한의 용량을 </a:t>
            </a:r>
            <a:r>
              <a:rPr lang="en-US" altLang="ko-KR" sz="1400" dirty="0"/>
              <a:t>100</a:t>
            </a:r>
            <a:r>
              <a:rPr lang="en-US" altLang="ko-KR" sz="1400" dirty="0" smtClean="0"/>
              <a:t>%</a:t>
            </a:r>
          </a:p>
          <a:p>
            <a:pPr algn="ctr"/>
            <a:r>
              <a:rPr lang="en-US" altLang="ko-KR" sz="1400" dirty="0" smtClean="0"/>
              <a:t> </a:t>
            </a:r>
            <a:r>
              <a:rPr lang="ko-KR" altLang="en-US" sz="1400" dirty="0" err="1" smtClean="0"/>
              <a:t>무료사용</a:t>
            </a:r>
            <a:r>
              <a:rPr lang="ko-KR" altLang="en-US" sz="1400" dirty="0" smtClean="0"/>
              <a:t> 가능</a:t>
            </a:r>
            <a:endParaRPr lang="ko-KR" altLang="en-US" sz="1200" dirty="0"/>
          </a:p>
        </p:txBody>
      </p:sp>
      <p:sp>
        <p:nvSpPr>
          <p:cNvPr id="29" name="직사각형 28"/>
          <p:cNvSpPr/>
          <p:nvPr/>
        </p:nvSpPr>
        <p:spPr>
          <a:xfrm>
            <a:off x="4327959" y="4717296"/>
            <a:ext cx="2624308" cy="1335241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  <a:effectLst>
            <a:outerShdw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사진 동영상 파일 등 대용량 </a:t>
            </a:r>
            <a:endParaRPr lang="en-US" altLang="ko-KR" sz="1400" dirty="0" smtClean="0"/>
          </a:p>
          <a:p>
            <a:pPr algn="ctr"/>
            <a:r>
              <a:rPr lang="ko-KR" altLang="en-US" sz="1400" dirty="0" smtClean="0"/>
              <a:t>데이터를 보내거나 받을 때 </a:t>
            </a:r>
            <a:endParaRPr lang="en-US" altLang="ko-KR" sz="1400" dirty="0" smtClean="0"/>
          </a:p>
          <a:p>
            <a:pPr algn="ctr"/>
            <a:r>
              <a:rPr lang="ko-KR" altLang="en-US" sz="1400" dirty="0" smtClean="0"/>
              <a:t>부담 절감 </a:t>
            </a:r>
            <a:endParaRPr lang="ko-KR" altLang="en-US" sz="1400" dirty="0"/>
          </a:p>
        </p:txBody>
      </p:sp>
      <p:sp>
        <p:nvSpPr>
          <p:cNvPr id="30" name="직사각형 29"/>
          <p:cNvSpPr/>
          <p:nvPr/>
        </p:nvSpPr>
        <p:spPr>
          <a:xfrm>
            <a:off x="7242835" y="4700922"/>
            <a:ext cx="2729889" cy="1335241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  <a:effectLst>
            <a:outerShdw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비싼 요금제를 써야 </a:t>
            </a:r>
            <a:endParaRPr lang="en-US" altLang="ko-KR" sz="1400" dirty="0" smtClean="0"/>
          </a:p>
          <a:p>
            <a:pPr algn="ctr"/>
            <a:r>
              <a:rPr lang="ko-KR" altLang="en-US" sz="1400" dirty="0" err="1" smtClean="0"/>
              <a:t>데이터양이</a:t>
            </a:r>
            <a:r>
              <a:rPr lang="ko-KR" altLang="en-US" sz="1400" dirty="0" smtClean="0"/>
              <a:t> 증가하여 </a:t>
            </a:r>
            <a:endParaRPr lang="en-US" altLang="ko-KR" sz="1400" dirty="0" smtClean="0"/>
          </a:p>
          <a:p>
            <a:pPr algn="ctr"/>
            <a:r>
              <a:rPr lang="ko-KR" altLang="en-US" sz="1400" dirty="0" smtClean="0"/>
              <a:t>비용 부담 절감</a:t>
            </a:r>
            <a:endParaRPr lang="en-US" altLang="ko-KR" sz="1400" dirty="0" smtClean="0"/>
          </a:p>
        </p:txBody>
      </p:sp>
    </p:spTree>
    <p:extLst>
      <p:ext uri="{BB962C8B-B14F-4D97-AF65-F5344CB8AC3E}">
        <p14:creationId xmlns:p14="http://schemas.microsoft.com/office/powerpoint/2010/main" xmlns="" val="92360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B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자유형 335"/>
          <p:cNvSpPr/>
          <p:nvPr/>
        </p:nvSpPr>
        <p:spPr>
          <a:xfrm>
            <a:off x="5082" y="2225153"/>
            <a:ext cx="12191998" cy="4632847"/>
          </a:xfrm>
          <a:custGeom>
            <a:avLst/>
            <a:gdLst>
              <a:gd name="connsiteX0" fmla="*/ 12191998 w 12191998"/>
              <a:gd name="connsiteY0" fmla="*/ 0 h 4632847"/>
              <a:gd name="connsiteX1" fmla="*/ 12191998 w 12191998"/>
              <a:gd name="connsiteY1" fmla="*/ 2243089 h 4632847"/>
              <a:gd name="connsiteX2" fmla="*/ 12114525 w 12191998"/>
              <a:gd name="connsiteY2" fmla="*/ 2305422 h 4632847"/>
              <a:gd name="connsiteX3" fmla="*/ 12019505 w 12191998"/>
              <a:gd name="connsiteY3" fmla="*/ 2409929 h 4632847"/>
              <a:gd name="connsiteX4" fmla="*/ 11324493 w 12191998"/>
              <a:gd name="connsiteY4" fmla="*/ 3472263 h 4632847"/>
              <a:gd name="connsiteX5" fmla="*/ 10597663 w 12191998"/>
              <a:gd name="connsiteY5" fmla="*/ 4515617 h 4632847"/>
              <a:gd name="connsiteX6" fmla="*/ 10548298 w 12191998"/>
              <a:gd name="connsiteY6" fmla="*/ 4627994 h 4632847"/>
              <a:gd name="connsiteX7" fmla="*/ 10550241 w 12191998"/>
              <a:gd name="connsiteY7" fmla="*/ 4632847 h 4632847"/>
              <a:gd name="connsiteX8" fmla="*/ 0 w 12191998"/>
              <a:gd name="connsiteY8" fmla="*/ 4632847 h 4632847"/>
              <a:gd name="connsiteX9" fmla="*/ 0 w 12191998"/>
              <a:gd name="connsiteY9" fmla="*/ 4257602 h 4632847"/>
              <a:gd name="connsiteX10" fmla="*/ 11724 w 12191998"/>
              <a:gd name="connsiteY10" fmla="*/ 4245986 h 4632847"/>
              <a:gd name="connsiteX11" fmla="*/ 785447 w 12191998"/>
              <a:gd name="connsiteY11" fmla="*/ 3437094 h 4632847"/>
              <a:gd name="connsiteX12" fmla="*/ 3272416 w 12191998"/>
              <a:gd name="connsiteY12" fmla="*/ 2459613 h 4632847"/>
              <a:gd name="connsiteX13" fmla="*/ 8487511 w 12191998"/>
              <a:gd name="connsiteY13" fmla="*/ 946220 h 4632847"/>
              <a:gd name="connsiteX14" fmla="*/ 10376041 w 12191998"/>
              <a:gd name="connsiteY14" fmla="*/ 427054 h 4632847"/>
              <a:gd name="connsiteX15" fmla="*/ 11379198 w 12191998"/>
              <a:gd name="connsiteY15" fmla="*/ 169703 h 4632847"/>
              <a:gd name="connsiteX16" fmla="*/ 12119430 w 12191998"/>
              <a:gd name="connsiteY16" fmla="*/ 16747 h 4632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1998" h="4632847">
                <a:moveTo>
                  <a:pt x="12191998" y="0"/>
                </a:moveTo>
                <a:lnTo>
                  <a:pt x="12191998" y="2243089"/>
                </a:lnTo>
                <a:lnTo>
                  <a:pt x="12114525" y="2305422"/>
                </a:lnTo>
                <a:cubicBezTo>
                  <a:pt x="12081245" y="2336072"/>
                  <a:pt x="12049322" y="2370307"/>
                  <a:pt x="12019505" y="2409929"/>
                </a:cubicBezTo>
                <a:cubicBezTo>
                  <a:pt x="11780968" y="2726906"/>
                  <a:pt x="11561467" y="3121315"/>
                  <a:pt x="11324493" y="3472263"/>
                </a:cubicBezTo>
                <a:cubicBezTo>
                  <a:pt x="11087519" y="3823211"/>
                  <a:pt x="10773509" y="4294832"/>
                  <a:pt x="10597663" y="4515617"/>
                </a:cubicBezTo>
                <a:cubicBezTo>
                  <a:pt x="10553702" y="4570814"/>
                  <a:pt x="10545031" y="4605006"/>
                  <a:pt x="10548298" y="4627994"/>
                </a:cubicBezTo>
                <a:lnTo>
                  <a:pt x="10550241" y="4632847"/>
                </a:lnTo>
                <a:lnTo>
                  <a:pt x="0" y="4632847"/>
                </a:lnTo>
                <a:lnTo>
                  <a:pt x="0" y="4257602"/>
                </a:lnTo>
                <a:lnTo>
                  <a:pt x="11724" y="4245986"/>
                </a:lnTo>
                <a:cubicBezTo>
                  <a:pt x="156309" y="4095540"/>
                  <a:pt x="241998" y="3734823"/>
                  <a:pt x="785447" y="3437094"/>
                </a:cubicBezTo>
                <a:cubicBezTo>
                  <a:pt x="1328896" y="3139365"/>
                  <a:pt x="1988739" y="2874759"/>
                  <a:pt x="3272416" y="2459613"/>
                </a:cubicBezTo>
                <a:cubicBezTo>
                  <a:pt x="4556093" y="2044467"/>
                  <a:pt x="7303574" y="1284980"/>
                  <a:pt x="8487511" y="946220"/>
                </a:cubicBezTo>
                <a:cubicBezTo>
                  <a:pt x="9671448" y="607460"/>
                  <a:pt x="9894093" y="556473"/>
                  <a:pt x="10376041" y="427054"/>
                </a:cubicBezTo>
                <a:cubicBezTo>
                  <a:pt x="10857989" y="297635"/>
                  <a:pt x="11328119" y="184869"/>
                  <a:pt x="11379198" y="169703"/>
                </a:cubicBezTo>
                <a:cubicBezTo>
                  <a:pt x="11430277" y="154537"/>
                  <a:pt x="11848496" y="66151"/>
                  <a:pt x="12119430" y="1674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" name="타원 130"/>
          <p:cNvSpPr/>
          <p:nvPr/>
        </p:nvSpPr>
        <p:spPr>
          <a:xfrm>
            <a:off x="452543" y="3099855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0" name="타원 129"/>
          <p:cNvSpPr/>
          <p:nvPr/>
        </p:nvSpPr>
        <p:spPr>
          <a:xfrm>
            <a:off x="452543" y="1292853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5" name="정육면체 84"/>
          <p:cNvSpPr/>
          <p:nvPr/>
        </p:nvSpPr>
        <p:spPr>
          <a:xfrm>
            <a:off x="383545" y="760985"/>
            <a:ext cx="213678" cy="5124192"/>
          </a:xfrm>
          <a:prstGeom prst="cube">
            <a:avLst/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모서리가 둥근 직사각형 126"/>
          <p:cNvSpPr/>
          <p:nvPr/>
        </p:nvSpPr>
        <p:spPr>
          <a:xfrm>
            <a:off x="313916" y="1346518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" name="모서리가 둥근 직사각형 127"/>
          <p:cNvSpPr/>
          <p:nvPr/>
        </p:nvSpPr>
        <p:spPr>
          <a:xfrm>
            <a:off x="313916" y="1423985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" name="모서리가 둥근 직사각형 131"/>
          <p:cNvSpPr/>
          <p:nvPr/>
        </p:nvSpPr>
        <p:spPr>
          <a:xfrm>
            <a:off x="313916" y="3153520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3" name="모서리가 둥근 직사각형 132"/>
          <p:cNvSpPr/>
          <p:nvPr/>
        </p:nvSpPr>
        <p:spPr>
          <a:xfrm>
            <a:off x="313916" y="3230987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타원 133"/>
          <p:cNvSpPr/>
          <p:nvPr/>
        </p:nvSpPr>
        <p:spPr>
          <a:xfrm flipH="1">
            <a:off x="11326062" y="2998256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5" name="타원 134"/>
          <p:cNvSpPr/>
          <p:nvPr/>
        </p:nvSpPr>
        <p:spPr>
          <a:xfrm flipH="1">
            <a:off x="11326062" y="1191254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6" name="정육면체 135"/>
          <p:cNvSpPr/>
          <p:nvPr/>
        </p:nvSpPr>
        <p:spPr>
          <a:xfrm>
            <a:off x="11716702" y="837186"/>
            <a:ext cx="213678" cy="5124191"/>
          </a:xfrm>
          <a:prstGeom prst="cube">
            <a:avLst/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모서리가 둥근 직사각형 136"/>
          <p:cNvSpPr/>
          <p:nvPr/>
        </p:nvSpPr>
        <p:spPr>
          <a:xfrm flipH="1">
            <a:off x="11383531" y="1244919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모서리가 둥근 직사각형 137"/>
          <p:cNvSpPr/>
          <p:nvPr/>
        </p:nvSpPr>
        <p:spPr>
          <a:xfrm flipH="1">
            <a:off x="11383531" y="1322386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9" name="모서리가 둥근 직사각형 138"/>
          <p:cNvSpPr/>
          <p:nvPr/>
        </p:nvSpPr>
        <p:spPr>
          <a:xfrm flipH="1">
            <a:off x="11383531" y="3051921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모서리가 둥근 직사각형 139"/>
          <p:cNvSpPr/>
          <p:nvPr/>
        </p:nvSpPr>
        <p:spPr>
          <a:xfrm flipH="1">
            <a:off x="11383531" y="3129388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3"/>
          <p:cNvSpPr/>
          <p:nvPr/>
        </p:nvSpPr>
        <p:spPr>
          <a:xfrm>
            <a:off x="712406" y="704608"/>
            <a:ext cx="10757845" cy="5474847"/>
          </a:xfrm>
          <a:custGeom>
            <a:avLst/>
            <a:gdLst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40570" h="5474847">
                <a:moveTo>
                  <a:pt x="0" y="0"/>
                </a:moveTo>
                <a:cubicBezTo>
                  <a:pt x="5321904" y="203200"/>
                  <a:pt x="5317066" y="145143"/>
                  <a:pt x="10740570" y="0"/>
                </a:cubicBezTo>
                <a:cubicBezTo>
                  <a:pt x="10609941" y="2405521"/>
                  <a:pt x="10624456" y="2445212"/>
                  <a:pt x="10740570" y="5474847"/>
                </a:cubicBezTo>
                <a:cubicBezTo>
                  <a:pt x="7029752" y="5416790"/>
                  <a:pt x="5365447" y="5373247"/>
                  <a:pt x="0" y="5474847"/>
                </a:cubicBezTo>
                <a:cubicBezTo>
                  <a:pt x="130628" y="2430698"/>
                  <a:pt x="130629" y="2391007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 rot="14426750" flipV="1">
            <a:off x="476067" y="6018816"/>
            <a:ext cx="293777" cy="74292"/>
          </a:xfrm>
          <a:prstGeom prst="roundRect">
            <a:avLst>
              <a:gd name="adj" fmla="val 50000"/>
            </a:avLst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3078184" y="0"/>
            <a:ext cx="5991635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i="1" dirty="0" smtClean="0">
                <a:solidFill>
                  <a:prstClr val="white"/>
                </a:solidFill>
              </a:rPr>
              <a:t>데이터 수집</a:t>
            </a:r>
            <a:endParaRPr lang="en-US" altLang="ko-KR" sz="2800" b="1" i="1" dirty="0">
              <a:solidFill>
                <a:prstClr val="white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67523" y="1737249"/>
            <a:ext cx="5884471" cy="3961895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456841" y="1244919"/>
            <a:ext cx="660615" cy="429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/>
              <a:t>설치장소</a:t>
            </a:r>
            <a:endParaRPr lang="ko-KR" altLang="en-US" sz="1100" dirty="0"/>
          </a:p>
        </p:txBody>
      </p:sp>
      <p:sp>
        <p:nvSpPr>
          <p:cNvPr id="29" name="직사각형 28"/>
          <p:cNvSpPr/>
          <p:nvPr/>
        </p:nvSpPr>
        <p:spPr>
          <a:xfrm>
            <a:off x="2702835" y="1244919"/>
            <a:ext cx="755027" cy="429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/>
              <a:t>설치</a:t>
            </a:r>
            <a:endParaRPr lang="en-US" altLang="ko-KR" sz="1100" dirty="0" smtClean="0"/>
          </a:p>
          <a:p>
            <a:pPr algn="ctr"/>
            <a:r>
              <a:rPr lang="ko-KR" altLang="en-US" sz="1100" dirty="0" err="1" smtClean="0"/>
              <a:t>시도명</a:t>
            </a:r>
            <a:endParaRPr lang="ko-KR" altLang="en-US" sz="1100" dirty="0"/>
          </a:p>
        </p:txBody>
      </p:sp>
      <p:sp>
        <p:nvSpPr>
          <p:cNvPr id="26" name="직사각형 25"/>
          <p:cNvSpPr/>
          <p:nvPr/>
        </p:nvSpPr>
        <p:spPr>
          <a:xfrm>
            <a:off x="2060650" y="1244919"/>
            <a:ext cx="755027" cy="429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/>
              <a:t>설치장소상새</a:t>
            </a:r>
            <a:endParaRPr lang="ko-KR" altLang="en-US" sz="1100" dirty="0"/>
          </a:p>
        </p:txBody>
      </p:sp>
      <p:sp>
        <p:nvSpPr>
          <p:cNvPr id="30" name="직사각형 29"/>
          <p:cNvSpPr/>
          <p:nvPr/>
        </p:nvSpPr>
        <p:spPr>
          <a:xfrm>
            <a:off x="3334554" y="1244919"/>
            <a:ext cx="755027" cy="429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err="1" smtClean="0"/>
              <a:t>설치시</a:t>
            </a:r>
            <a:endParaRPr lang="en-US" altLang="ko-KR" sz="1100" dirty="0" smtClean="0"/>
          </a:p>
          <a:p>
            <a:pPr algn="ctr"/>
            <a:r>
              <a:rPr lang="ko-KR" altLang="en-US" sz="1100" dirty="0" err="1" smtClean="0"/>
              <a:t>군구명</a:t>
            </a:r>
            <a:endParaRPr lang="ko-KR" altLang="en-US" sz="1100" dirty="0"/>
          </a:p>
        </p:txBody>
      </p:sp>
      <p:sp>
        <p:nvSpPr>
          <p:cNvPr id="33" name="직사각형 32"/>
          <p:cNvSpPr/>
          <p:nvPr/>
        </p:nvSpPr>
        <p:spPr>
          <a:xfrm>
            <a:off x="5336571" y="1245854"/>
            <a:ext cx="750213" cy="428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/>
              <a:t>설치</a:t>
            </a:r>
            <a:endParaRPr lang="en-US" altLang="ko-KR" sz="1100" dirty="0" smtClean="0"/>
          </a:p>
          <a:p>
            <a:pPr algn="ctr"/>
            <a:r>
              <a:rPr lang="ko-KR" altLang="en-US" sz="1100" dirty="0" smtClean="0"/>
              <a:t>년도</a:t>
            </a:r>
            <a:endParaRPr lang="ko-KR" altLang="en-US" sz="1100" dirty="0"/>
          </a:p>
        </p:txBody>
      </p:sp>
      <p:sp>
        <p:nvSpPr>
          <p:cNvPr id="34" name="직사각형 33"/>
          <p:cNvSpPr/>
          <p:nvPr/>
        </p:nvSpPr>
        <p:spPr>
          <a:xfrm>
            <a:off x="6002955" y="1239864"/>
            <a:ext cx="750213" cy="4288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/>
              <a:t>서비스</a:t>
            </a:r>
            <a:endParaRPr lang="en-US" altLang="ko-KR" sz="1100" dirty="0" smtClean="0"/>
          </a:p>
          <a:p>
            <a:pPr algn="ctr"/>
            <a:r>
              <a:rPr lang="ko-KR" altLang="en-US" sz="1100" dirty="0" smtClean="0"/>
              <a:t>제공</a:t>
            </a:r>
            <a:endParaRPr lang="ko-KR" altLang="en-US" sz="1100" dirty="0"/>
          </a:p>
        </p:txBody>
      </p:sp>
      <p:sp>
        <p:nvSpPr>
          <p:cNvPr id="32" name="직사각형 31"/>
          <p:cNvSpPr/>
          <p:nvPr/>
        </p:nvSpPr>
        <p:spPr>
          <a:xfrm>
            <a:off x="4701146" y="1245854"/>
            <a:ext cx="750213" cy="428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/>
              <a:t>서비스</a:t>
            </a:r>
            <a:endParaRPr lang="en-US" altLang="ko-KR" sz="1100" dirty="0" smtClean="0"/>
          </a:p>
          <a:p>
            <a:pPr algn="ctr"/>
            <a:r>
              <a:rPr lang="ko-KR" altLang="en-US" sz="1100" dirty="0" smtClean="0"/>
              <a:t>제공</a:t>
            </a:r>
            <a:endParaRPr lang="ko-KR" altLang="en-US" sz="1100" dirty="0"/>
          </a:p>
        </p:txBody>
      </p:sp>
      <p:sp>
        <p:nvSpPr>
          <p:cNvPr id="31" name="직사각형 30"/>
          <p:cNvSpPr/>
          <p:nvPr/>
        </p:nvSpPr>
        <p:spPr>
          <a:xfrm>
            <a:off x="4050788" y="1239864"/>
            <a:ext cx="750213" cy="4288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/>
              <a:t>설치시설구분</a:t>
            </a:r>
            <a:endParaRPr lang="ko-KR" altLang="en-US" sz="1100" dirty="0"/>
          </a:p>
        </p:txBody>
      </p:sp>
      <p:sp>
        <p:nvSpPr>
          <p:cNvPr id="4" name="직사각형 3"/>
          <p:cNvSpPr/>
          <p:nvPr/>
        </p:nvSpPr>
        <p:spPr>
          <a:xfrm>
            <a:off x="7412648" y="5409631"/>
            <a:ext cx="39969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https://</a:t>
            </a:r>
            <a:r>
              <a:rPr lang="ko-KR" altLang="en-US" dirty="0" smtClean="0"/>
              <a:t>www.data.go.kr/dataset/15008330/fileData.do</a:t>
            </a:r>
            <a:endParaRPr lang="ko-KR" altLang="en-US" dirty="0"/>
          </a:p>
        </p:txBody>
      </p:sp>
      <p:sp>
        <p:nvSpPr>
          <p:cNvPr id="36" name="직사각형 35"/>
          <p:cNvSpPr/>
          <p:nvPr/>
        </p:nvSpPr>
        <p:spPr>
          <a:xfrm>
            <a:off x="7973638" y="5086958"/>
            <a:ext cx="3148969" cy="322673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  <a:effectLst>
            <a:outerShdw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공공데이터드림</a:t>
            </a:r>
            <a:endParaRPr lang="ko-KR" altLang="en-US" sz="1600" dirty="0"/>
          </a:p>
        </p:txBody>
      </p:sp>
      <p:sp>
        <p:nvSpPr>
          <p:cNvPr id="35" name="직사각형 34"/>
          <p:cNvSpPr/>
          <p:nvPr/>
        </p:nvSpPr>
        <p:spPr>
          <a:xfrm>
            <a:off x="7971055" y="1921790"/>
            <a:ext cx="3148969" cy="1005529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  <a:effectLst>
            <a:outerShdw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경기도 수원시 공공 </a:t>
            </a:r>
            <a:endParaRPr lang="en-US" altLang="ko-KR" sz="1600" dirty="0" smtClean="0"/>
          </a:p>
          <a:p>
            <a:pPr algn="ctr"/>
            <a:r>
              <a:rPr lang="ko-KR" altLang="en-US" sz="1600" dirty="0" err="1" smtClean="0"/>
              <a:t>와이파이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Excel </a:t>
            </a:r>
            <a:r>
              <a:rPr lang="en-US" altLang="ko-KR" sz="1600" dirty="0" smtClean="0"/>
              <a:t>F</a:t>
            </a:r>
            <a:r>
              <a:rPr lang="en-US" altLang="ko-KR" sz="1600" dirty="0" smtClean="0"/>
              <a:t>ile</a:t>
            </a:r>
            <a:endParaRPr lang="en-US" altLang="ko-KR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36279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B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자유형 335"/>
          <p:cNvSpPr/>
          <p:nvPr/>
        </p:nvSpPr>
        <p:spPr>
          <a:xfrm>
            <a:off x="5082" y="2225153"/>
            <a:ext cx="12191998" cy="4632847"/>
          </a:xfrm>
          <a:custGeom>
            <a:avLst/>
            <a:gdLst>
              <a:gd name="connsiteX0" fmla="*/ 12191998 w 12191998"/>
              <a:gd name="connsiteY0" fmla="*/ 0 h 4632847"/>
              <a:gd name="connsiteX1" fmla="*/ 12191998 w 12191998"/>
              <a:gd name="connsiteY1" fmla="*/ 2243089 h 4632847"/>
              <a:gd name="connsiteX2" fmla="*/ 12114525 w 12191998"/>
              <a:gd name="connsiteY2" fmla="*/ 2305422 h 4632847"/>
              <a:gd name="connsiteX3" fmla="*/ 12019505 w 12191998"/>
              <a:gd name="connsiteY3" fmla="*/ 2409929 h 4632847"/>
              <a:gd name="connsiteX4" fmla="*/ 11324493 w 12191998"/>
              <a:gd name="connsiteY4" fmla="*/ 3472263 h 4632847"/>
              <a:gd name="connsiteX5" fmla="*/ 10597663 w 12191998"/>
              <a:gd name="connsiteY5" fmla="*/ 4515617 h 4632847"/>
              <a:gd name="connsiteX6" fmla="*/ 10548298 w 12191998"/>
              <a:gd name="connsiteY6" fmla="*/ 4627994 h 4632847"/>
              <a:gd name="connsiteX7" fmla="*/ 10550241 w 12191998"/>
              <a:gd name="connsiteY7" fmla="*/ 4632847 h 4632847"/>
              <a:gd name="connsiteX8" fmla="*/ 0 w 12191998"/>
              <a:gd name="connsiteY8" fmla="*/ 4632847 h 4632847"/>
              <a:gd name="connsiteX9" fmla="*/ 0 w 12191998"/>
              <a:gd name="connsiteY9" fmla="*/ 4257602 h 4632847"/>
              <a:gd name="connsiteX10" fmla="*/ 11724 w 12191998"/>
              <a:gd name="connsiteY10" fmla="*/ 4245986 h 4632847"/>
              <a:gd name="connsiteX11" fmla="*/ 785447 w 12191998"/>
              <a:gd name="connsiteY11" fmla="*/ 3437094 h 4632847"/>
              <a:gd name="connsiteX12" fmla="*/ 3272416 w 12191998"/>
              <a:gd name="connsiteY12" fmla="*/ 2459613 h 4632847"/>
              <a:gd name="connsiteX13" fmla="*/ 8487511 w 12191998"/>
              <a:gd name="connsiteY13" fmla="*/ 946220 h 4632847"/>
              <a:gd name="connsiteX14" fmla="*/ 10376041 w 12191998"/>
              <a:gd name="connsiteY14" fmla="*/ 427054 h 4632847"/>
              <a:gd name="connsiteX15" fmla="*/ 11379198 w 12191998"/>
              <a:gd name="connsiteY15" fmla="*/ 169703 h 4632847"/>
              <a:gd name="connsiteX16" fmla="*/ 12119430 w 12191998"/>
              <a:gd name="connsiteY16" fmla="*/ 16747 h 4632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1998" h="4632847">
                <a:moveTo>
                  <a:pt x="12191998" y="0"/>
                </a:moveTo>
                <a:lnTo>
                  <a:pt x="12191998" y="2243089"/>
                </a:lnTo>
                <a:lnTo>
                  <a:pt x="12114525" y="2305422"/>
                </a:lnTo>
                <a:cubicBezTo>
                  <a:pt x="12081245" y="2336072"/>
                  <a:pt x="12049322" y="2370307"/>
                  <a:pt x="12019505" y="2409929"/>
                </a:cubicBezTo>
                <a:cubicBezTo>
                  <a:pt x="11780968" y="2726906"/>
                  <a:pt x="11561467" y="3121315"/>
                  <a:pt x="11324493" y="3472263"/>
                </a:cubicBezTo>
                <a:cubicBezTo>
                  <a:pt x="11087519" y="3823211"/>
                  <a:pt x="10773509" y="4294832"/>
                  <a:pt x="10597663" y="4515617"/>
                </a:cubicBezTo>
                <a:cubicBezTo>
                  <a:pt x="10553702" y="4570814"/>
                  <a:pt x="10545031" y="4605006"/>
                  <a:pt x="10548298" y="4627994"/>
                </a:cubicBezTo>
                <a:lnTo>
                  <a:pt x="10550241" y="4632847"/>
                </a:lnTo>
                <a:lnTo>
                  <a:pt x="0" y="4632847"/>
                </a:lnTo>
                <a:lnTo>
                  <a:pt x="0" y="4257602"/>
                </a:lnTo>
                <a:lnTo>
                  <a:pt x="11724" y="4245986"/>
                </a:lnTo>
                <a:cubicBezTo>
                  <a:pt x="156309" y="4095540"/>
                  <a:pt x="241998" y="3734823"/>
                  <a:pt x="785447" y="3437094"/>
                </a:cubicBezTo>
                <a:cubicBezTo>
                  <a:pt x="1328896" y="3139365"/>
                  <a:pt x="1988739" y="2874759"/>
                  <a:pt x="3272416" y="2459613"/>
                </a:cubicBezTo>
                <a:cubicBezTo>
                  <a:pt x="4556093" y="2044467"/>
                  <a:pt x="7303574" y="1284980"/>
                  <a:pt x="8487511" y="946220"/>
                </a:cubicBezTo>
                <a:cubicBezTo>
                  <a:pt x="9671448" y="607460"/>
                  <a:pt x="9894093" y="556473"/>
                  <a:pt x="10376041" y="427054"/>
                </a:cubicBezTo>
                <a:cubicBezTo>
                  <a:pt x="10857989" y="297635"/>
                  <a:pt x="11328119" y="184869"/>
                  <a:pt x="11379198" y="169703"/>
                </a:cubicBezTo>
                <a:cubicBezTo>
                  <a:pt x="11430277" y="154537"/>
                  <a:pt x="11848496" y="66151"/>
                  <a:pt x="12119430" y="1674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" name="타원 130"/>
          <p:cNvSpPr/>
          <p:nvPr/>
        </p:nvSpPr>
        <p:spPr>
          <a:xfrm>
            <a:off x="452543" y="3099855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0" name="타원 129"/>
          <p:cNvSpPr/>
          <p:nvPr/>
        </p:nvSpPr>
        <p:spPr>
          <a:xfrm>
            <a:off x="452543" y="1292853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5" name="정육면체 84"/>
          <p:cNvSpPr/>
          <p:nvPr/>
        </p:nvSpPr>
        <p:spPr>
          <a:xfrm>
            <a:off x="383545" y="760985"/>
            <a:ext cx="213678" cy="5124192"/>
          </a:xfrm>
          <a:prstGeom prst="cube">
            <a:avLst/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모서리가 둥근 직사각형 126"/>
          <p:cNvSpPr/>
          <p:nvPr/>
        </p:nvSpPr>
        <p:spPr>
          <a:xfrm>
            <a:off x="313916" y="1346518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" name="모서리가 둥근 직사각형 127"/>
          <p:cNvSpPr/>
          <p:nvPr/>
        </p:nvSpPr>
        <p:spPr>
          <a:xfrm>
            <a:off x="313916" y="1423985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" name="모서리가 둥근 직사각형 131"/>
          <p:cNvSpPr/>
          <p:nvPr/>
        </p:nvSpPr>
        <p:spPr>
          <a:xfrm>
            <a:off x="313916" y="3153520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3" name="모서리가 둥근 직사각형 132"/>
          <p:cNvSpPr/>
          <p:nvPr/>
        </p:nvSpPr>
        <p:spPr>
          <a:xfrm>
            <a:off x="313916" y="3230987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타원 133"/>
          <p:cNvSpPr/>
          <p:nvPr/>
        </p:nvSpPr>
        <p:spPr>
          <a:xfrm flipH="1">
            <a:off x="11326062" y="2998256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5" name="타원 134"/>
          <p:cNvSpPr/>
          <p:nvPr/>
        </p:nvSpPr>
        <p:spPr>
          <a:xfrm flipH="1">
            <a:off x="11326062" y="1191254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6" name="정육면체 135"/>
          <p:cNvSpPr/>
          <p:nvPr/>
        </p:nvSpPr>
        <p:spPr>
          <a:xfrm>
            <a:off x="11716702" y="837186"/>
            <a:ext cx="213678" cy="5124191"/>
          </a:xfrm>
          <a:prstGeom prst="cube">
            <a:avLst/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모서리가 둥근 직사각형 136"/>
          <p:cNvSpPr/>
          <p:nvPr/>
        </p:nvSpPr>
        <p:spPr>
          <a:xfrm flipH="1">
            <a:off x="11383531" y="1244919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모서리가 둥근 직사각형 137"/>
          <p:cNvSpPr/>
          <p:nvPr/>
        </p:nvSpPr>
        <p:spPr>
          <a:xfrm flipH="1">
            <a:off x="11383531" y="1322386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9" name="모서리가 둥근 직사각형 138"/>
          <p:cNvSpPr/>
          <p:nvPr/>
        </p:nvSpPr>
        <p:spPr>
          <a:xfrm flipH="1">
            <a:off x="11383531" y="3051921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모서리가 둥근 직사각형 139"/>
          <p:cNvSpPr/>
          <p:nvPr/>
        </p:nvSpPr>
        <p:spPr>
          <a:xfrm flipH="1">
            <a:off x="11383531" y="3129388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3"/>
          <p:cNvSpPr/>
          <p:nvPr/>
        </p:nvSpPr>
        <p:spPr>
          <a:xfrm>
            <a:off x="712406" y="704608"/>
            <a:ext cx="10757845" cy="5474847"/>
          </a:xfrm>
          <a:custGeom>
            <a:avLst/>
            <a:gdLst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40570" h="5474847">
                <a:moveTo>
                  <a:pt x="0" y="0"/>
                </a:moveTo>
                <a:cubicBezTo>
                  <a:pt x="5321904" y="203200"/>
                  <a:pt x="5317066" y="145143"/>
                  <a:pt x="10740570" y="0"/>
                </a:cubicBezTo>
                <a:cubicBezTo>
                  <a:pt x="10609941" y="2405521"/>
                  <a:pt x="10624456" y="2445212"/>
                  <a:pt x="10740570" y="5474847"/>
                </a:cubicBezTo>
                <a:cubicBezTo>
                  <a:pt x="7029752" y="5416790"/>
                  <a:pt x="5365447" y="5373247"/>
                  <a:pt x="0" y="5474847"/>
                </a:cubicBezTo>
                <a:cubicBezTo>
                  <a:pt x="130628" y="2430698"/>
                  <a:pt x="130629" y="2391007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 rot="14426750" flipV="1">
            <a:off x="476067" y="6018816"/>
            <a:ext cx="293777" cy="74292"/>
          </a:xfrm>
          <a:prstGeom prst="roundRect">
            <a:avLst>
              <a:gd name="adj" fmla="val 50000"/>
            </a:avLst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3078184" y="0"/>
            <a:ext cx="5991635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i="1" smtClean="0">
                <a:solidFill>
                  <a:prstClr val="white"/>
                </a:solidFill>
              </a:rPr>
              <a:t>데이터 분석을 위한 전처리</a:t>
            </a:r>
            <a:endParaRPr lang="en-US" altLang="ko-KR" sz="2800" b="1" i="1" dirty="0">
              <a:solidFill>
                <a:prstClr val="white"/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524068" y="2045777"/>
            <a:ext cx="2820691" cy="2030277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  <a:effectLst>
            <a:outerShdw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엑셀파일과 그래프를</a:t>
            </a:r>
            <a:endParaRPr lang="en-US" altLang="ko-KR" sz="2000" dirty="0" smtClean="0"/>
          </a:p>
          <a:p>
            <a:pPr algn="ctr"/>
            <a:r>
              <a:rPr lang="ko-KR" altLang="en-US" sz="2000" dirty="0" smtClean="0"/>
              <a:t> 비롯해 필요한 기능을 </a:t>
            </a:r>
            <a:endParaRPr lang="en-US" altLang="ko-KR" sz="2000" dirty="0" smtClean="0"/>
          </a:p>
          <a:p>
            <a:pPr algn="ctr"/>
            <a:r>
              <a:rPr lang="ko-KR" altLang="en-US" sz="2000" dirty="0" smtClean="0"/>
              <a:t>불러오기 위한 전처리</a:t>
            </a:r>
            <a:endParaRPr lang="en-US" altLang="ko-KR" sz="2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3065" y="1115878"/>
            <a:ext cx="7496175" cy="4541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279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B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자유형 335"/>
          <p:cNvSpPr/>
          <p:nvPr/>
        </p:nvSpPr>
        <p:spPr>
          <a:xfrm>
            <a:off x="13393" y="2225153"/>
            <a:ext cx="12191998" cy="4632847"/>
          </a:xfrm>
          <a:custGeom>
            <a:avLst/>
            <a:gdLst>
              <a:gd name="connsiteX0" fmla="*/ 12191998 w 12191998"/>
              <a:gd name="connsiteY0" fmla="*/ 0 h 4632847"/>
              <a:gd name="connsiteX1" fmla="*/ 12191998 w 12191998"/>
              <a:gd name="connsiteY1" fmla="*/ 2243089 h 4632847"/>
              <a:gd name="connsiteX2" fmla="*/ 12114525 w 12191998"/>
              <a:gd name="connsiteY2" fmla="*/ 2305422 h 4632847"/>
              <a:gd name="connsiteX3" fmla="*/ 12019505 w 12191998"/>
              <a:gd name="connsiteY3" fmla="*/ 2409929 h 4632847"/>
              <a:gd name="connsiteX4" fmla="*/ 11324493 w 12191998"/>
              <a:gd name="connsiteY4" fmla="*/ 3472263 h 4632847"/>
              <a:gd name="connsiteX5" fmla="*/ 10597663 w 12191998"/>
              <a:gd name="connsiteY5" fmla="*/ 4515617 h 4632847"/>
              <a:gd name="connsiteX6" fmla="*/ 10548298 w 12191998"/>
              <a:gd name="connsiteY6" fmla="*/ 4627994 h 4632847"/>
              <a:gd name="connsiteX7" fmla="*/ 10550241 w 12191998"/>
              <a:gd name="connsiteY7" fmla="*/ 4632847 h 4632847"/>
              <a:gd name="connsiteX8" fmla="*/ 0 w 12191998"/>
              <a:gd name="connsiteY8" fmla="*/ 4632847 h 4632847"/>
              <a:gd name="connsiteX9" fmla="*/ 0 w 12191998"/>
              <a:gd name="connsiteY9" fmla="*/ 4257602 h 4632847"/>
              <a:gd name="connsiteX10" fmla="*/ 11724 w 12191998"/>
              <a:gd name="connsiteY10" fmla="*/ 4245986 h 4632847"/>
              <a:gd name="connsiteX11" fmla="*/ 785447 w 12191998"/>
              <a:gd name="connsiteY11" fmla="*/ 3437094 h 4632847"/>
              <a:gd name="connsiteX12" fmla="*/ 3272416 w 12191998"/>
              <a:gd name="connsiteY12" fmla="*/ 2459613 h 4632847"/>
              <a:gd name="connsiteX13" fmla="*/ 8487511 w 12191998"/>
              <a:gd name="connsiteY13" fmla="*/ 946220 h 4632847"/>
              <a:gd name="connsiteX14" fmla="*/ 10376041 w 12191998"/>
              <a:gd name="connsiteY14" fmla="*/ 427054 h 4632847"/>
              <a:gd name="connsiteX15" fmla="*/ 11379198 w 12191998"/>
              <a:gd name="connsiteY15" fmla="*/ 169703 h 4632847"/>
              <a:gd name="connsiteX16" fmla="*/ 12119430 w 12191998"/>
              <a:gd name="connsiteY16" fmla="*/ 16747 h 4632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1998" h="4632847">
                <a:moveTo>
                  <a:pt x="12191998" y="0"/>
                </a:moveTo>
                <a:lnTo>
                  <a:pt x="12191998" y="2243089"/>
                </a:lnTo>
                <a:lnTo>
                  <a:pt x="12114525" y="2305422"/>
                </a:lnTo>
                <a:cubicBezTo>
                  <a:pt x="12081245" y="2336072"/>
                  <a:pt x="12049322" y="2370307"/>
                  <a:pt x="12019505" y="2409929"/>
                </a:cubicBezTo>
                <a:cubicBezTo>
                  <a:pt x="11780968" y="2726906"/>
                  <a:pt x="11561467" y="3121315"/>
                  <a:pt x="11324493" y="3472263"/>
                </a:cubicBezTo>
                <a:cubicBezTo>
                  <a:pt x="11087519" y="3823211"/>
                  <a:pt x="10773509" y="4294832"/>
                  <a:pt x="10597663" y="4515617"/>
                </a:cubicBezTo>
                <a:cubicBezTo>
                  <a:pt x="10553702" y="4570814"/>
                  <a:pt x="10545031" y="4605006"/>
                  <a:pt x="10548298" y="4627994"/>
                </a:cubicBezTo>
                <a:lnTo>
                  <a:pt x="10550241" y="4632847"/>
                </a:lnTo>
                <a:lnTo>
                  <a:pt x="0" y="4632847"/>
                </a:lnTo>
                <a:lnTo>
                  <a:pt x="0" y="4257602"/>
                </a:lnTo>
                <a:lnTo>
                  <a:pt x="11724" y="4245986"/>
                </a:lnTo>
                <a:cubicBezTo>
                  <a:pt x="156309" y="4095540"/>
                  <a:pt x="241998" y="3734823"/>
                  <a:pt x="785447" y="3437094"/>
                </a:cubicBezTo>
                <a:cubicBezTo>
                  <a:pt x="1328896" y="3139365"/>
                  <a:pt x="1988739" y="2874759"/>
                  <a:pt x="3272416" y="2459613"/>
                </a:cubicBezTo>
                <a:cubicBezTo>
                  <a:pt x="4556093" y="2044467"/>
                  <a:pt x="7303574" y="1284980"/>
                  <a:pt x="8487511" y="946220"/>
                </a:cubicBezTo>
                <a:cubicBezTo>
                  <a:pt x="9671448" y="607460"/>
                  <a:pt x="9894093" y="556473"/>
                  <a:pt x="10376041" y="427054"/>
                </a:cubicBezTo>
                <a:cubicBezTo>
                  <a:pt x="10857989" y="297635"/>
                  <a:pt x="11328119" y="184869"/>
                  <a:pt x="11379198" y="169703"/>
                </a:cubicBezTo>
                <a:cubicBezTo>
                  <a:pt x="11430277" y="154537"/>
                  <a:pt x="11848496" y="66151"/>
                  <a:pt x="12119430" y="1674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" name="타원 130"/>
          <p:cNvSpPr/>
          <p:nvPr/>
        </p:nvSpPr>
        <p:spPr>
          <a:xfrm>
            <a:off x="460854" y="3099855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0" name="타원 129"/>
          <p:cNvSpPr/>
          <p:nvPr/>
        </p:nvSpPr>
        <p:spPr>
          <a:xfrm>
            <a:off x="460854" y="1292853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5" name="정육면체 84"/>
          <p:cNvSpPr/>
          <p:nvPr/>
        </p:nvSpPr>
        <p:spPr>
          <a:xfrm>
            <a:off x="391856" y="760985"/>
            <a:ext cx="213678" cy="5124192"/>
          </a:xfrm>
          <a:prstGeom prst="cube">
            <a:avLst/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모서리가 둥근 직사각형 126"/>
          <p:cNvSpPr/>
          <p:nvPr/>
        </p:nvSpPr>
        <p:spPr>
          <a:xfrm>
            <a:off x="322227" y="1346518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" name="모서리가 둥근 직사각형 127"/>
          <p:cNvSpPr/>
          <p:nvPr/>
        </p:nvSpPr>
        <p:spPr>
          <a:xfrm>
            <a:off x="322227" y="1423985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" name="모서리가 둥근 직사각형 131"/>
          <p:cNvSpPr/>
          <p:nvPr/>
        </p:nvSpPr>
        <p:spPr>
          <a:xfrm>
            <a:off x="322227" y="3153520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3" name="모서리가 둥근 직사각형 132"/>
          <p:cNvSpPr/>
          <p:nvPr/>
        </p:nvSpPr>
        <p:spPr>
          <a:xfrm>
            <a:off x="322227" y="3230987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타원 133"/>
          <p:cNvSpPr/>
          <p:nvPr/>
        </p:nvSpPr>
        <p:spPr>
          <a:xfrm flipH="1">
            <a:off x="11334373" y="2998256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5" name="타원 134"/>
          <p:cNvSpPr/>
          <p:nvPr/>
        </p:nvSpPr>
        <p:spPr>
          <a:xfrm flipH="1">
            <a:off x="11334373" y="1191254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6" name="정육면체 135"/>
          <p:cNvSpPr/>
          <p:nvPr/>
        </p:nvSpPr>
        <p:spPr>
          <a:xfrm>
            <a:off x="11725013" y="837186"/>
            <a:ext cx="213678" cy="5124191"/>
          </a:xfrm>
          <a:prstGeom prst="cube">
            <a:avLst/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모서리가 둥근 직사각형 136"/>
          <p:cNvSpPr/>
          <p:nvPr/>
        </p:nvSpPr>
        <p:spPr>
          <a:xfrm flipH="1">
            <a:off x="11391842" y="1244919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모서리가 둥근 직사각형 137"/>
          <p:cNvSpPr/>
          <p:nvPr/>
        </p:nvSpPr>
        <p:spPr>
          <a:xfrm flipH="1">
            <a:off x="11391842" y="1322386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9" name="모서리가 둥근 직사각형 138"/>
          <p:cNvSpPr/>
          <p:nvPr/>
        </p:nvSpPr>
        <p:spPr>
          <a:xfrm flipH="1">
            <a:off x="11391842" y="3051921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모서리가 둥근 직사각형 139"/>
          <p:cNvSpPr/>
          <p:nvPr/>
        </p:nvSpPr>
        <p:spPr>
          <a:xfrm flipH="1">
            <a:off x="11391842" y="3129388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3"/>
          <p:cNvSpPr/>
          <p:nvPr/>
        </p:nvSpPr>
        <p:spPr>
          <a:xfrm>
            <a:off x="705969" y="704608"/>
            <a:ext cx="10757845" cy="5474847"/>
          </a:xfrm>
          <a:custGeom>
            <a:avLst/>
            <a:gdLst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40570" h="5474847">
                <a:moveTo>
                  <a:pt x="0" y="0"/>
                </a:moveTo>
                <a:cubicBezTo>
                  <a:pt x="5321904" y="203200"/>
                  <a:pt x="5317066" y="145143"/>
                  <a:pt x="10740570" y="0"/>
                </a:cubicBezTo>
                <a:cubicBezTo>
                  <a:pt x="10609941" y="2405521"/>
                  <a:pt x="10624456" y="2445212"/>
                  <a:pt x="10740570" y="5474847"/>
                </a:cubicBezTo>
                <a:cubicBezTo>
                  <a:pt x="7029752" y="5416790"/>
                  <a:pt x="5365447" y="5373247"/>
                  <a:pt x="0" y="5474847"/>
                </a:cubicBezTo>
                <a:cubicBezTo>
                  <a:pt x="130628" y="2430698"/>
                  <a:pt x="130629" y="2391007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 rot="14426750" flipV="1">
            <a:off x="484378" y="6018816"/>
            <a:ext cx="293777" cy="74292"/>
          </a:xfrm>
          <a:prstGeom prst="roundRect">
            <a:avLst>
              <a:gd name="adj" fmla="val 50000"/>
            </a:avLst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3078184" y="0"/>
            <a:ext cx="5991635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i="1" dirty="0" smtClean="0">
                <a:solidFill>
                  <a:prstClr val="white"/>
                </a:solidFill>
              </a:rPr>
              <a:t>데이터 처리 과정 분석</a:t>
            </a:r>
            <a:endParaRPr lang="en-US" altLang="ko-KR" sz="2800" b="1" i="1" dirty="0">
              <a:solidFill>
                <a:prstClr val="white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985" y="1314177"/>
            <a:ext cx="7723325" cy="784225"/>
          </a:xfrm>
          <a:prstGeom prst="rect">
            <a:avLst/>
          </a:prstGeom>
          <a:noFill/>
          <a:ln w="9525">
            <a:solidFill>
              <a:srgbClr val="CCA483"/>
            </a:solidFill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2230" y="2653173"/>
            <a:ext cx="5315858" cy="1084217"/>
          </a:xfrm>
          <a:prstGeom prst="rect">
            <a:avLst/>
          </a:prstGeom>
          <a:noFill/>
          <a:ln w="9525">
            <a:solidFill>
              <a:srgbClr val="CCA483"/>
            </a:solidFill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2322" y="3395391"/>
            <a:ext cx="5305766" cy="836975"/>
          </a:xfrm>
          <a:prstGeom prst="rect">
            <a:avLst/>
          </a:prstGeom>
          <a:noFill/>
          <a:ln w="9525">
            <a:solidFill>
              <a:srgbClr val="CCA483"/>
            </a:solidFill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5496" y="4157798"/>
            <a:ext cx="5305425" cy="753836"/>
          </a:xfrm>
          <a:prstGeom prst="rect">
            <a:avLst/>
          </a:prstGeom>
          <a:noFill/>
          <a:ln w="9525">
            <a:solidFill>
              <a:srgbClr val="CCA483"/>
            </a:solidFill>
            <a:miter lim="800000"/>
            <a:headEnd/>
            <a:tailEnd/>
          </a:ln>
        </p:spPr>
      </p:pic>
      <p:sp>
        <p:nvSpPr>
          <p:cNvPr id="24" name="직사각형 23"/>
          <p:cNvSpPr/>
          <p:nvPr/>
        </p:nvSpPr>
        <p:spPr>
          <a:xfrm>
            <a:off x="8152108" y="2588218"/>
            <a:ext cx="3130657" cy="2030277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  <a:effectLst>
            <a:outerShdw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찾고 싶은</a:t>
            </a:r>
            <a:endParaRPr lang="en-US" altLang="ko-KR" sz="2000" dirty="0" smtClean="0"/>
          </a:p>
          <a:p>
            <a:pPr algn="ctr"/>
            <a:r>
              <a:rPr lang="ko-KR" altLang="en-US" sz="2000" dirty="0" smtClean="0"/>
              <a:t> 분야의 변수를 </a:t>
            </a:r>
            <a:r>
              <a:rPr lang="ko-KR" altLang="en-US" sz="2000" dirty="0" err="1" smtClean="0"/>
              <a:t>지정하여데이터</a:t>
            </a:r>
            <a:r>
              <a:rPr lang="ko-KR" altLang="en-US" sz="2000" dirty="0" smtClean="0"/>
              <a:t> 처리</a:t>
            </a:r>
            <a:endParaRPr lang="en-US" altLang="ko-KR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92360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B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자유형 335"/>
          <p:cNvSpPr/>
          <p:nvPr/>
        </p:nvSpPr>
        <p:spPr>
          <a:xfrm>
            <a:off x="5078" y="2225153"/>
            <a:ext cx="12191998" cy="4632847"/>
          </a:xfrm>
          <a:custGeom>
            <a:avLst/>
            <a:gdLst>
              <a:gd name="connsiteX0" fmla="*/ 12191998 w 12191998"/>
              <a:gd name="connsiteY0" fmla="*/ 0 h 4632847"/>
              <a:gd name="connsiteX1" fmla="*/ 12191998 w 12191998"/>
              <a:gd name="connsiteY1" fmla="*/ 2243089 h 4632847"/>
              <a:gd name="connsiteX2" fmla="*/ 12114525 w 12191998"/>
              <a:gd name="connsiteY2" fmla="*/ 2305422 h 4632847"/>
              <a:gd name="connsiteX3" fmla="*/ 12019505 w 12191998"/>
              <a:gd name="connsiteY3" fmla="*/ 2409929 h 4632847"/>
              <a:gd name="connsiteX4" fmla="*/ 11324493 w 12191998"/>
              <a:gd name="connsiteY4" fmla="*/ 3472263 h 4632847"/>
              <a:gd name="connsiteX5" fmla="*/ 10597663 w 12191998"/>
              <a:gd name="connsiteY5" fmla="*/ 4515617 h 4632847"/>
              <a:gd name="connsiteX6" fmla="*/ 10548298 w 12191998"/>
              <a:gd name="connsiteY6" fmla="*/ 4627994 h 4632847"/>
              <a:gd name="connsiteX7" fmla="*/ 10550241 w 12191998"/>
              <a:gd name="connsiteY7" fmla="*/ 4632847 h 4632847"/>
              <a:gd name="connsiteX8" fmla="*/ 0 w 12191998"/>
              <a:gd name="connsiteY8" fmla="*/ 4632847 h 4632847"/>
              <a:gd name="connsiteX9" fmla="*/ 0 w 12191998"/>
              <a:gd name="connsiteY9" fmla="*/ 4257602 h 4632847"/>
              <a:gd name="connsiteX10" fmla="*/ 11724 w 12191998"/>
              <a:gd name="connsiteY10" fmla="*/ 4245986 h 4632847"/>
              <a:gd name="connsiteX11" fmla="*/ 785447 w 12191998"/>
              <a:gd name="connsiteY11" fmla="*/ 3437094 h 4632847"/>
              <a:gd name="connsiteX12" fmla="*/ 3272416 w 12191998"/>
              <a:gd name="connsiteY12" fmla="*/ 2459613 h 4632847"/>
              <a:gd name="connsiteX13" fmla="*/ 8487511 w 12191998"/>
              <a:gd name="connsiteY13" fmla="*/ 946220 h 4632847"/>
              <a:gd name="connsiteX14" fmla="*/ 10376041 w 12191998"/>
              <a:gd name="connsiteY14" fmla="*/ 427054 h 4632847"/>
              <a:gd name="connsiteX15" fmla="*/ 11379198 w 12191998"/>
              <a:gd name="connsiteY15" fmla="*/ 169703 h 4632847"/>
              <a:gd name="connsiteX16" fmla="*/ 12119430 w 12191998"/>
              <a:gd name="connsiteY16" fmla="*/ 16747 h 4632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1998" h="4632847">
                <a:moveTo>
                  <a:pt x="12191998" y="0"/>
                </a:moveTo>
                <a:lnTo>
                  <a:pt x="12191998" y="2243089"/>
                </a:lnTo>
                <a:lnTo>
                  <a:pt x="12114525" y="2305422"/>
                </a:lnTo>
                <a:cubicBezTo>
                  <a:pt x="12081245" y="2336072"/>
                  <a:pt x="12049322" y="2370307"/>
                  <a:pt x="12019505" y="2409929"/>
                </a:cubicBezTo>
                <a:cubicBezTo>
                  <a:pt x="11780968" y="2726906"/>
                  <a:pt x="11561467" y="3121315"/>
                  <a:pt x="11324493" y="3472263"/>
                </a:cubicBezTo>
                <a:cubicBezTo>
                  <a:pt x="11087519" y="3823211"/>
                  <a:pt x="10773509" y="4294832"/>
                  <a:pt x="10597663" y="4515617"/>
                </a:cubicBezTo>
                <a:cubicBezTo>
                  <a:pt x="10553702" y="4570814"/>
                  <a:pt x="10545031" y="4605006"/>
                  <a:pt x="10548298" y="4627994"/>
                </a:cubicBezTo>
                <a:lnTo>
                  <a:pt x="10550241" y="4632847"/>
                </a:lnTo>
                <a:lnTo>
                  <a:pt x="0" y="4632847"/>
                </a:lnTo>
                <a:lnTo>
                  <a:pt x="0" y="4257602"/>
                </a:lnTo>
                <a:lnTo>
                  <a:pt x="11724" y="4245986"/>
                </a:lnTo>
                <a:cubicBezTo>
                  <a:pt x="156309" y="4095540"/>
                  <a:pt x="241998" y="3734823"/>
                  <a:pt x="785447" y="3437094"/>
                </a:cubicBezTo>
                <a:cubicBezTo>
                  <a:pt x="1328896" y="3139365"/>
                  <a:pt x="1988739" y="2874759"/>
                  <a:pt x="3272416" y="2459613"/>
                </a:cubicBezTo>
                <a:cubicBezTo>
                  <a:pt x="4556093" y="2044467"/>
                  <a:pt x="7303574" y="1284980"/>
                  <a:pt x="8487511" y="946220"/>
                </a:cubicBezTo>
                <a:cubicBezTo>
                  <a:pt x="9671448" y="607460"/>
                  <a:pt x="9894093" y="556473"/>
                  <a:pt x="10376041" y="427054"/>
                </a:cubicBezTo>
                <a:cubicBezTo>
                  <a:pt x="10857989" y="297635"/>
                  <a:pt x="11328119" y="184869"/>
                  <a:pt x="11379198" y="169703"/>
                </a:cubicBezTo>
                <a:cubicBezTo>
                  <a:pt x="11430277" y="154537"/>
                  <a:pt x="11848496" y="66151"/>
                  <a:pt x="12119430" y="1674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" name="타원 129"/>
          <p:cNvSpPr/>
          <p:nvPr/>
        </p:nvSpPr>
        <p:spPr>
          <a:xfrm>
            <a:off x="452539" y="1292853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5" name="정육면체 84"/>
          <p:cNvSpPr/>
          <p:nvPr/>
        </p:nvSpPr>
        <p:spPr>
          <a:xfrm>
            <a:off x="383541" y="760985"/>
            <a:ext cx="213678" cy="5124192"/>
          </a:xfrm>
          <a:prstGeom prst="cube">
            <a:avLst/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모서리가 둥근 직사각형 126"/>
          <p:cNvSpPr/>
          <p:nvPr/>
        </p:nvSpPr>
        <p:spPr>
          <a:xfrm>
            <a:off x="313912" y="1346518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" name="모서리가 둥근 직사각형 127"/>
          <p:cNvSpPr/>
          <p:nvPr/>
        </p:nvSpPr>
        <p:spPr>
          <a:xfrm>
            <a:off x="313912" y="1423985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타원 133"/>
          <p:cNvSpPr/>
          <p:nvPr/>
        </p:nvSpPr>
        <p:spPr>
          <a:xfrm flipH="1">
            <a:off x="11326058" y="2998256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5" name="타원 134"/>
          <p:cNvSpPr/>
          <p:nvPr/>
        </p:nvSpPr>
        <p:spPr>
          <a:xfrm flipH="1">
            <a:off x="11326058" y="1191254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6" name="정육면체 135"/>
          <p:cNvSpPr/>
          <p:nvPr/>
        </p:nvSpPr>
        <p:spPr>
          <a:xfrm>
            <a:off x="11716698" y="837186"/>
            <a:ext cx="213678" cy="5124191"/>
          </a:xfrm>
          <a:prstGeom prst="cube">
            <a:avLst/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모서리가 둥근 직사각형 136"/>
          <p:cNvSpPr/>
          <p:nvPr/>
        </p:nvSpPr>
        <p:spPr>
          <a:xfrm flipH="1">
            <a:off x="11383527" y="1244919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모서리가 둥근 직사각형 137"/>
          <p:cNvSpPr/>
          <p:nvPr/>
        </p:nvSpPr>
        <p:spPr>
          <a:xfrm flipH="1">
            <a:off x="11383527" y="1322386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9" name="모서리가 둥근 직사각형 138"/>
          <p:cNvSpPr/>
          <p:nvPr/>
        </p:nvSpPr>
        <p:spPr>
          <a:xfrm flipH="1">
            <a:off x="11383527" y="3051921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모서리가 둥근 직사각형 139"/>
          <p:cNvSpPr/>
          <p:nvPr/>
        </p:nvSpPr>
        <p:spPr>
          <a:xfrm flipH="1">
            <a:off x="11383527" y="3129388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3"/>
          <p:cNvSpPr/>
          <p:nvPr/>
        </p:nvSpPr>
        <p:spPr>
          <a:xfrm>
            <a:off x="697654" y="469900"/>
            <a:ext cx="10757845" cy="5994400"/>
          </a:xfrm>
          <a:custGeom>
            <a:avLst/>
            <a:gdLst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40570" h="5474847">
                <a:moveTo>
                  <a:pt x="0" y="0"/>
                </a:moveTo>
                <a:cubicBezTo>
                  <a:pt x="5321904" y="203200"/>
                  <a:pt x="5317066" y="145143"/>
                  <a:pt x="10740570" y="0"/>
                </a:cubicBezTo>
                <a:cubicBezTo>
                  <a:pt x="10609941" y="2405521"/>
                  <a:pt x="10624456" y="2445212"/>
                  <a:pt x="10740570" y="5474847"/>
                </a:cubicBezTo>
                <a:cubicBezTo>
                  <a:pt x="7029752" y="5416790"/>
                  <a:pt x="5365447" y="5373247"/>
                  <a:pt x="0" y="5474847"/>
                </a:cubicBezTo>
                <a:cubicBezTo>
                  <a:pt x="130628" y="2430698"/>
                  <a:pt x="130629" y="2391007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 rot="14426750" flipV="1">
            <a:off x="476063" y="6018816"/>
            <a:ext cx="293777" cy="74292"/>
          </a:xfrm>
          <a:prstGeom prst="roundRect">
            <a:avLst>
              <a:gd name="adj" fmla="val 50000"/>
            </a:avLst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2925784" y="-63500"/>
            <a:ext cx="5991635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i="1" dirty="0" smtClean="0">
                <a:solidFill>
                  <a:prstClr val="white"/>
                </a:solidFill>
              </a:rPr>
              <a:t>데이터 처리 과정 분석</a:t>
            </a:r>
            <a:endParaRPr lang="en-US" altLang="ko-KR" sz="2800" b="1" i="1" dirty="0">
              <a:solidFill>
                <a:prstClr val="white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7363" y="984205"/>
            <a:ext cx="6965950" cy="946195"/>
          </a:xfrm>
          <a:prstGeom prst="rect">
            <a:avLst/>
          </a:prstGeom>
          <a:noFill/>
          <a:ln w="9525">
            <a:solidFill>
              <a:srgbClr val="CCA483"/>
            </a:solidFill>
            <a:miter lim="800000"/>
            <a:headEnd/>
            <a:tailEnd/>
          </a:ln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0976" y="2833167"/>
            <a:ext cx="6896100" cy="78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4042" y="3995393"/>
            <a:ext cx="6675967" cy="76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1776" y="5137150"/>
            <a:ext cx="6688077" cy="699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왼쪽 중괄호 29"/>
          <p:cNvSpPr/>
          <p:nvPr/>
        </p:nvSpPr>
        <p:spPr>
          <a:xfrm>
            <a:off x="957576" y="2959100"/>
            <a:ext cx="457200" cy="24511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구름 모양 설명선 33"/>
          <p:cNvSpPr/>
          <p:nvPr/>
        </p:nvSpPr>
        <p:spPr>
          <a:xfrm>
            <a:off x="6292535" y="2691725"/>
            <a:ext cx="997972" cy="316458"/>
          </a:xfrm>
          <a:prstGeom prst="cloudCallout">
            <a:avLst>
              <a:gd name="adj1" fmla="val -78469"/>
              <a:gd name="adj2" fmla="val 21118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/>
              <a:t>KT</a:t>
            </a:r>
            <a:endParaRPr lang="ko-KR" altLang="en-US" sz="2000" dirty="0"/>
          </a:p>
        </p:txBody>
      </p:sp>
      <p:sp>
        <p:nvSpPr>
          <p:cNvPr id="37" name="구름 모양 설명선 36"/>
          <p:cNvSpPr/>
          <p:nvPr/>
        </p:nvSpPr>
        <p:spPr>
          <a:xfrm>
            <a:off x="6391514" y="3955925"/>
            <a:ext cx="1012260" cy="271693"/>
          </a:xfrm>
          <a:prstGeom prst="cloudCallout">
            <a:avLst>
              <a:gd name="adj1" fmla="val -90511"/>
              <a:gd name="adj2" fmla="val 25506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/>
              <a:t>SKT</a:t>
            </a:r>
            <a:endParaRPr lang="ko-KR" altLang="en-US" sz="2000" dirty="0"/>
          </a:p>
        </p:txBody>
      </p:sp>
      <p:sp>
        <p:nvSpPr>
          <p:cNvPr id="38" name="구름 모양 설명선 37"/>
          <p:cNvSpPr/>
          <p:nvPr/>
        </p:nvSpPr>
        <p:spPr>
          <a:xfrm>
            <a:off x="6507726" y="5090744"/>
            <a:ext cx="896047" cy="276693"/>
          </a:xfrm>
          <a:prstGeom prst="cloudCallout">
            <a:avLst>
              <a:gd name="adj1" fmla="val -89037"/>
              <a:gd name="adj2" fmla="val 6322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/>
              <a:t>LG</a:t>
            </a:r>
            <a:endParaRPr lang="ko-KR" altLang="en-US" sz="2000" dirty="0"/>
          </a:p>
        </p:txBody>
      </p:sp>
      <p:sp>
        <p:nvSpPr>
          <p:cNvPr id="26" name="직사각형 25"/>
          <p:cNvSpPr/>
          <p:nvPr/>
        </p:nvSpPr>
        <p:spPr>
          <a:xfrm>
            <a:off x="8015201" y="749669"/>
            <a:ext cx="3148969" cy="1857758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  <a:effectLst>
            <a:outerShdw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/>
              <a:t>서비스 </a:t>
            </a:r>
            <a:r>
              <a:rPr lang="ko-KR" altLang="en-US" sz="1600" dirty="0" err="1"/>
              <a:t>제공회사</a:t>
            </a:r>
            <a:r>
              <a:rPr lang="ko-KR" altLang="en-US" sz="1600" dirty="0"/>
              <a:t> 분석 결과 </a:t>
            </a:r>
            <a:endParaRPr lang="en-US" altLang="ko-KR" sz="1600" dirty="0" smtClean="0"/>
          </a:p>
          <a:p>
            <a:pPr algn="ctr"/>
            <a:endParaRPr lang="en-US" altLang="ko-KR" sz="1600" dirty="0"/>
          </a:p>
          <a:p>
            <a:pPr algn="ctr"/>
            <a:r>
              <a:rPr lang="ko-KR" altLang="en-US" sz="1600" dirty="0"/>
              <a:t>통신사에서 </a:t>
            </a:r>
            <a:r>
              <a:rPr lang="en-US" altLang="ko-KR" sz="1600" dirty="0"/>
              <a:t>(</a:t>
            </a:r>
            <a:r>
              <a:rPr lang="en-US" altLang="ko-KR" sz="1600" dirty="0">
                <a:solidFill>
                  <a:srgbClr val="FF0000"/>
                </a:solidFill>
              </a:rPr>
              <a:t>KT</a:t>
            </a:r>
            <a:r>
              <a:rPr lang="en-US" altLang="ko-KR" sz="1600" dirty="0"/>
              <a:t>, SKT, LG) </a:t>
            </a:r>
            <a:r>
              <a:rPr lang="ko-KR" altLang="en-US" sz="1600" dirty="0" smtClean="0"/>
              <a:t>순</a:t>
            </a:r>
            <a:endParaRPr lang="en-US" altLang="ko-KR" sz="1600" dirty="0" smtClean="0"/>
          </a:p>
          <a:p>
            <a:pPr algn="ctr"/>
            <a:endParaRPr lang="en-US" altLang="ko-KR" sz="1600" dirty="0"/>
          </a:p>
          <a:p>
            <a:pPr algn="ctr"/>
            <a:r>
              <a:rPr lang="ko-KR" altLang="en-US" sz="1600" dirty="0">
                <a:solidFill>
                  <a:srgbClr val="FF0000"/>
                </a:solidFill>
              </a:rPr>
              <a:t>수원시</a:t>
            </a:r>
            <a:r>
              <a:rPr lang="ko-KR" altLang="en-US" sz="1600" dirty="0"/>
              <a:t> 자체 제공이 전체 </a:t>
            </a:r>
            <a:r>
              <a:rPr lang="en-US" altLang="ko-KR" sz="1600" dirty="0"/>
              <a:t>1</a:t>
            </a:r>
            <a:r>
              <a:rPr lang="ko-KR" altLang="en-US" sz="1600" dirty="0"/>
              <a:t>등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8096350" y="3932657"/>
            <a:ext cx="3148969" cy="1857758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  <a:effectLst>
            <a:outerShdw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설치된 장소 위치 분석 결과는</a:t>
            </a:r>
            <a:endParaRPr lang="en-US" altLang="ko-KR" sz="1600" dirty="0" smtClean="0"/>
          </a:p>
          <a:p>
            <a:pPr algn="ctr"/>
            <a:endParaRPr lang="en-US" altLang="ko-KR" sz="1600" dirty="0" smtClean="0"/>
          </a:p>
          <a:p>
            <a:pPr algn="ctr"/>
            <a:r>
              <a:rPr lang="ko-KR" altLang="en-US" sz="1600" dirty="0" smtClean="0">
                <a:solidFill>
                  <a:srgbClr val="FF0000"/>
                </a:solidFill>
              </a:rPr>
              <a:t>실외</a:t>
            </a:r>
            <a:r>
              <a:rPr lang="ko-KR" altLang="en-US" sz="1600" dirty="0" smtClean="0"/>
              <a:t>가 가장 많고</a:t>
            </a:r>
            <a:endParaRPr lang="en-US" altLang="ko-KR" sz="1600" dirty="0" smtClean="0"/>
          </a:p>
          <a:p>
            <a:pPr algn="ctr"/>
            <a:endParaRPr lang="en-US" altLang="ko-KR" sz="1600" dirty="0" smtClean="0"/>
          </a:p>
          <a:p>
            <a:pPr algn="ctr"/>
            <a:r>
              <a:rPr lang="ko-KR" altLang="en-US" sz="1600" dirty="0" smtClean="0">
                <a:solidFill>
                  <a:schemeClr val="accent5"/>
                </a:solidFill>
              </a:rPr>
              <a:t>나머지 장소는 </a:t>
            </a:r>
            <a:r>
              <a:rPr lang="ko-KR" altLang="en-US" sz="1600" dirty="0" smtClean="0"/>
              <a:t>빈도가 적다</a:t>
            </a:r>
            <a:endParaRPr lang="en-US" altLang="ko-KR" sz="1600" dirty="0" smtClean="0"/>
          </a:p>
        </p:txBody>
      </p:sp>
      <p:sp>
        <p:nvSpPr>
          <p:cNvPr id="5" name="오른쪽 화살표 4"/>
          <p:cNvSpPr/>
          <p:nvPr/>
        </p:nvSpPr>
        <p:spPr>
          <a:xfrm>
            <a:off x="7357200" y="1339882"/>
            <a:ext cx="607784" cy="348947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360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B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자유형 335"/>
          <p:cNvSpPr/>
          <p:nvPr/>
        </p:nvSpPr>
        <p:spPr>
          <a:xfrm>
            <a:off x="-3230" y="2225153"/>
            <a:ext cx="12191998" cy="4632847"/>
          </a:xfrm>
          <a:custGeom>
            <a:avLst/>
            <a:gdLst>
              <a:gd name="connsiteX0" fmla="*/ 12191998 w 12191998"/>
              <a:gd name="connsiteY0" fmla="*/ 0 h 4632847"/>
              <a:gd name="connsiteX1" fmla="*/ 12191998 w 12191998"/>
              <a:gd name="connsiteY1" fmla="*/ 2243089 h 4632847"/>
              <a:gd name="connsiteX2" fmla="*/ 12114525 w 12191998"/>
              <a:gd name="connsiteY2" fmla="*/ 2305422 h 4632847"/>
              <a:gd name="connsiteX3" fmla="*/ 12019505 w 12191998"/>
              <a:gd name="connsiteY3" fmla="*/ 2409929 h 4632847"/>
              <a:gd name="connsiteX4" fmla="*/ 11324493 w 12191998"/>
              <a:gd name="connsiteY4" fmla="*/ 3472263 h 4632847"/>
              <a:gd name="connsiteX5" fmla="*/ 10597663 w 12191998"/>
              <a:gd name="connsiteY5" fmla="*/ 4515617 h 4632847"/>
              <a:gd name="connsiteX6" fmla="*/ 10548298 w 12191998"/>
              <a:gd name="connsiteY6" fmla="*/ 4627994 h 4632847"/>
              <a:gd name="connsiteX7" fmla="*/ 10550241 w 12191998"/>
              <a:gd name="connsiteY7" fmla="*/ 4632847 h 4632847"/>
              <a:gd name="connsiteX8" fmla="*/ 0 w 12191998"/>
              <a:gd name="connsiteY8" fmla="*/ 4632847 h 4632847"/>
              <a:gd name="connsiteX9" fmla="*/ 0 w 12191998"/>
              <a:gd name="connsiteY9" fmla="*/ 4257602 h 4632847"/>
              <a:gd name="connsiteX10" fmla="*/ 11724 w 12191998"/>
              <a:gd name="connsiteY10" fmla="*/ 4245986 h 4632847"/>
              <a:gd name="connsiteX11" fmla="*/ 785447 w 12191998"/>
              <a:gd name="connsiteY11" fmla="*/ 3437094 h 4632847"/>
              <a:gd name="connsiteX12" fmla="*/ 3272416 w 12191998"/>
              <a:gd name="connsiteY12" fmla="*/ 2459613 h 4632847"/>
              <a:gd name="connsiteX13" fmla="*/ 8487511 w 12191998"/>
              <a:gd name="connsiteY13" fmla="*/ 946220 h 4632847"/>
              <a:gd name="connsiteX14" fmla="*/ 10376041 w 12191998"/>
              <a:gd name="connsiteY14" fmla="*/ 427054 h 4632847"/>
              <a:gd name="connsiteX15" fmla="*/ 11379198 w 12191998"/>
              <a:gd name="connsiteY15" fmla="*/ 169703 h 4632847"/>
              <a:gd name="connsiteX16" fmla="*/ 12119430 w 12191998"/>
              <a:gd name="connsiteY16" fmla="*/ 16747 h 4632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1998" h="4632847">
                <a:moveTo>
                  <a:pt x="12191998" y="0"/>
                </a:moveTo>
                <a:lnTo>
                  <a:pt x="12191998" y="2243089"/>
                </a:lnTo>
                <a:lnTo>
                  <a:pt x="12114525" y="2305422"/>
                </a:lnTo>
                <a:cubicBezTo>
                  <a:pt x="12081245" y="2336072"/>
                  <a:pt x="12049322" y="2370307"/>
                  <a:pt x="12019505" y="2409929"/>
                </a:cubicBezTo>
                <a:cubicBezTo>
                  <a:pt x="11780968" y="2726906"/>
                  <a:pt x="11561467" y="3121315"/>
                  <a:pt x="11324493" y="3472263"/>
                </a:cubicBezTo>
                <a:cubicBezTo>
                  <a:pt x="11087519" y="3823211"/>
                  <a:pt x="10773509" y="4294832"/>
                  <a:pt x="10597663" y="4515617"/>
                </a:cubicBezTo>
                <a:cubicBezTo>
                  <a:pt x="10553702" y="4570814"/>
                  <a:pt x="10545031" y="4605006"/>
                  <a:pt x="10548298" y="4627994"/>
                </a:cubicBezTo>
                <a:lnTo>
                  <a:pt x="10550241" y="4632847"/>
                </a:lnTo>
                <a:lnTo>
                  <a:pt x="0" y="4632847"/>
                </a:lnTo>
                <a:lnTo>
                  <a:pt x="0" y="4257602"/>
                </a:lnTo>
                <a:lnTo>
                  <a:pt x="11724" y="4245986"/>
                </a:lnTo>
                <a:cubicBezTo>
                  <a:pt x="156309" y="4095540"/>
                  <a:pt x="241998" y="3734823"/>
                  <a:pt x="785447" y="3437094"/>
                </a:cubicBezTo>
                <a:cubicBezTo>
                  <a:pt x="1328896" y="3139365"/>
                  <a:pt x="1988739" y="2874759"/>
                  <a:pt x="3272416" y="2459613"/>
                </a:cubicBezTo>
                <a:cubicBezTo>
                  <a:pt x="4556093" y="2044467"/>
                  <a:pt x="7303574" y="1284980"/>
                  <a:pt x="8487511" y="946220"/>
                </a:cubicBezTo>
                <a:cubicBezTo>
                  <a:pt x="9671448" y="607460"/>
                  <a:pt x="9894093" y="556473"/>
                  <a:pt x="10376041" y="427054"/>
                </a:cubicBezTo>
                <a:cubicBezTo>
                  <a:pt x="10857989" y="297635"/>
                  <a:pt x="11328119" y="184869"/>
                  <a:pt x="11379198" y="169703"/>
                </a:cubicBezTo>
                <a:cubicBezTo>
                  <a:pt x="11430277" y="154537"/>
                  <a:pt x="11848496" y="66151"/>
                  <a:pt x="12119430" y="1674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" name="타원 129"/>
          <p:cNvSpPr/>
          <p:nvPr/>
        </p:nvSpPr>
        <p:spPr>
          <a:xfrm>
            <a:off x="444231" y="1292853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5" name="정육면체 84"/>
          <p:cNvSpPr/>
          <p:nvPr/>
        </p:nvSpPr>
        <p:spPr>
          <a:xfrm>
            <a:off x="375233" y="760985"/>
            <a:ext cx="213678" cy="5124192"/>
          </a:xfrm>
          <a:prstGeom prst="cube">
            <a:avLst/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모서리가 둥근 직사각형 126"/>
          <p:cNvSpPr/>
          <p:nvPr/>
        </p:nvSpPr>
        <p:spPr>
          <a:xfrm>
            <a:off x="305604" y="1346518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" name="모서리가 둥근 직사각형 127"/>
          <p:cNvSpPr/>
          <p:nvPr/>
        </p:nvSpPr>
        <p:spPr>
          <a:xfrm>
            <a:off x="305604" y="1423985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타원 133"/>
          <p:cNvSpPr/>
          <p:nvPr/>
        </p:nvSpPr>
        <p:spPr>
          <a:xfrm flipH="1">
            <a:off x="11317750" y="2998256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5" name="타원 134"/>
          <p:cNvSpPr/>
          <p:nvPr/>
        </p:nvSpPr>
        <p:spPr>
          <a:xfrm flipH="1">
            <a:off x="11317750" y="1191254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6" name="정육면체 135"/>
          <p:cNvSpPr/>
          <p:nvPr/>
        </p:nvSpPr>
        <p:spPr>
          <a:xfrm>
            <a:off x="11708390" y="837186"/>
            <a:ext cx="213678" cy="5124191"/>
          </a:xfrm>
          <a:prstGeom prst="cube">
            <a:avLst/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모서리가 둥근 직사각형 136"/>
          <p:cNvSpPr/>
          <p:nvPr/>
        </p:nvSpPr>
        <p:spPr>
          <a:xfrm flipH="1">
            <a:off x="11375219" y="1244919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모서리가 둥근 직사각형 137"/>
          <p:cNvSpPr/>
          <p:nvPr/>
        </p:nvSpPr>
        <p:spPr>
          <a:xfrm flipH="1">
            <a:off x="11375219" y="1322386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9" name="모서리가 둥근 직사각형 138"/>
          <p:cNvSpPr/>
          <p:nvPr/>
        </p:nvSpPr>
        <p:spPr>
          <a:xfrm flipH="1">
            <a:off x="11375219" y="3051921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모서리가 둥근 직사각형 139"/>
          <p:cNvSpPr/>
          <p:nvPr/>
        </p:nvSpPr>
        <p:spPr>
          <a:xfrm flipH="1">
            <a:off x="11375219" y="3129388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3"/>
          <p:cNvSpPr/>
          <p:nvPr/>
        </p:nvSpPr>
        <p:spPr>
          <a:xfrm>
            <a:off x="672412" y="469900"/>
            <a:ext cx="10757845" cy="5803900"/>
          </a:xfrm>
          <a:custGeom>
            <a:avLst/>
            <a:gdLst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40570" h="5474847">
                <a:moveTo>
                  <a:pt x="0" y="0"/>
                </a:moveTo>
                <a:cubicBezTo>
                  <a:pt x="5321904" y="203200"/>
                  <a:pt x="5317066" y="145143"/>
                  <a:pt x="10740570" y="0"/>
                </a:cubicBezTo>
                <a:cubicBezTo>
                  <a:pt x="10609941" y="2405521"/>
                  <a:pt x="10624456" y="2445212"/>
                  <a:pt x="10740570" y="5474847"/>
                </a:cubicBezTo>
                <a:cubicBezTo>
                  <a:pt x="7029752" y="5416790"/>
                  <a:pt x="5365447" y="5373247"/>
                  <a:pt x="0" y="5474847"/>
                </a:cubicBezTo>
                <a:cubicBezTo>
                  <a:pt x="130628" y="2430698"/>
                  <a:pt x="130629" y="2391007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 rot="14426750" flipV="1">
            <a:off x="467755" y="6018816"/>
            <a:ext cx="293777" cy="74292"/>
          </a:xfrm>
          <a:prstGeom prst="roundRect">
            <a:avLst>
              <a:gd name="adj" fmla="val 50000"/>
            </a:avLst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3078184" y="0"/>
            <a:ext cx="5991635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i="1" dirty="0" smtClean="0">
                <a:solidFill>
                  <a:prstClr val="white"/>
                </a:solidFill>
              </a:rPr>
              <a:t>데이터 처리 과정 분석</a:t>
            </a:r>
            <a:endParaRPr lang="en-US" altLang="ko-KR" sz="2800" b="1" i="1" dirty="0">
              <a:solidFill>
                <a:prstClr val="white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4709" y="1217379"/>
            <a:ext cx="7266996" cy="1418167"/>
          </a:xfrm>
          <a:prstGeom prst="rect">
            <a:avLst/>
          </a:prstGeom>
          <a:noFill/>
          <a:ln w="9525">
            <a:solidFill>
              <a:srgbClr val="CCA483"/>
            </a:solidFill>
            <a:miter lim="800000"/>
            <a:headEnd/>
            <a:tailEnd/>
          </a:ln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709" y="3796013"/>
            <a:ext cx="7175823" cy="1675583"/>
          </a:xfrm>
          <a:prstGeom prst="rect">
            <a:avLst/>
          </a:prstGeom>
          <a:noFill/>
          <a:ln w="9525">
            <a:solidFill>
              <a:srgbClr val="CCA483"/>
            </a:solidFill>
            <a:miter lim="800000"/>
            <a:headEnd/>
            <a:tailEnd/>
          </a:ln>
        </p:spPr>
      </p:pic>
      <p:sp>
        <p:nvSpPr>
          <p:cNvPr id="20" name="직사각형 19"/>
          <p:cNvSpPr/>
          <p:nvPr/>
        </p:nvSpPr>
        <p:spPr>
          <a:xfrm>
            <a:off x="8117106" y="919600"/>
            <a:ext cx="3207896" cy="1857758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  <a:effectLst>
            <a:outerShdw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수원시에 설치된 시설 분석 결과</a:t>
            </a:r>
            <a:endParaRPr lang="en-US" altLang="ko-KR" sz="1600" dirty="0" smtClean="0"/>
          </a:p>
          <a:p>
            <a:pPr algn="ctr"/>
            <a:endParaRPr lang="en-US" altLang="ko-KR" sz="1600" dirty="0" smtClean="0"/>
          </a:p>
          <a:p>
            <a:pPr algn="ctr"/>
            <a:r>
              <a:rPr lang="ko-KR" altLang="en-US" sz="1600" dirty="0" smtClean="0">
                <a:solidFill>
                  <a:srgbClr val="FF0000"/>
                </a:solidFill>
              </a:rPr>
              <a:t>관공서</a:t>
            </a:r>
            <a:r>
              <a:rPr lang="ko-KR" altLang="en-US" sz="1600" dirty="0" smtClean="0"/>
              <a:t>가 가장 많고</a:t>
            </a:r>
            <a:endParaRPr lang="en-US" altLang="ko-KR" sz="1600" dirty="0" smtClean="0"/>
          </a:p>
          <a:p>
            <a:pPr algn="ctr"/>
            <a:endParaRPr lang="en-US" altLang="ko-KR" sz="1600" dirty="0" smtClean="0"/>
          </a:p>
          <a:p>
            <a:pPr algn="ctr"/>
            <a:r>
              <a:rPr lang="ko-KR" altLang="en-US" sz="1600" dirty="0" smtClean="0">
                <a:solidFill>
                  <a:schemeClr val="accent5"/>
                </a:solidFill>
              </a:rPr>
              <a:t>기타</a:t>
            </a:r>
            <a:r>
              <a:rPr lang="en-US" altLang="ko-KR" sz="1600" dirty="0" smtClean="0">
                <a:solidFill>
                  <a:schemeClr val="accent5"/>
                </a:solidFill>
              </a:rPr>
              <a:t>, </a:t>
            </a:r>
            <a:r>
              <a:rPr lang="ko-KR" altLang="en-US" sz="1600" dirty="0" smtClean="0">
                <a:solidFill>
                  <a:schemeClr val="accent5"/>
                </a:solidFill>
              </a:rPr>
              <a:t>서민 복지시설</a:t>
            </a:r>
            <a:r>
              <a:rPr lang="ko-KR" altLang="en-US" sz="1600" dirty="0" smtClean="0"/>
              <a:t>이 가장 적음</a:t>
            </a:r>
            <a:endParaRPr lang="ko-KR" altLang="en-US" sz="1600" dirty="0"/>
          </a:p>
        </p:txBody>
      </p:sp>
      <p:sp>
        <p:nvSpPr>
          <p:cNvPr id="21" name="직사각형 20"/>
          <p:cNvSpPr/>
          <p:nvPr/>
        </p:nvSpPr>
        <p:spPr>
          <a:xfrm>
            <a:off x="8000532" y="3729475"/>
            <a:ext cx="3301033" cy="1857758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  <a:effectLst>
            <a:outerShdw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공공와이파이 </a:t>
            </a:r>
            <a:r>
              <a:rPr lang="ko-KR" altLang="en-US" sz="1600" dirty="0" err="1" smtClean="0"/>
              <a:t>설치년월</a:t>
            </a:r>
            <a:r>
              <a:rPr lang="ko-KR" altLang="en-US" sz="1600" dirty="0" smtClean="0"/>
              <a:t> 분석 결과</a:t>
            </a:r>
            <a:endParaRPr lang="en-US" altLang="ko-KR" sz="1600" dirty="0" smtClean="0"/>
          </a:p>
          <a:p>
            <a:pPr algn="ctr"/>
            <a:endParaRPr lang="en-US" altLang="ko-KR" sz="1600" dirty="0"/>
          </a:p>
          <a:p>
            <a:pPr algn="ctr"/>
            <a:r>
              <a:rPr lang="en-US" altLang="ko-KR" sz="1600" dirty="0" smtClean="0">
                <a:solidFill>
                  <a:srgbClr val="FF0000"/>
                </a:solidFill>
              </a:rPr>
              <a:t>2001</a:t>
            </a:r>
            <a:r>
              <a:rPr lang="ko-KR" altLang="en-US" sz="1600" dirty="0" smtClean="0">
                <a:solidFill>
                  <a:srgbClr val="FF0000"/>
                </a:solidFill>
              </a:rPr>
              <a:t>년</a:t>
            </a:r>
            <a:r>
              <a:rPr lang="ko-KR" altLang="en-US" sz="1600" dirty="0" smtClean="0"/>
              <a:t>에 처음 설치 시행</a:t>
            </a:r>
            <a:endParaRPr lang="en-US" altLang="ko-KR" sz="1600" dirty="0" smtClean="0"/>
          </a:p>
          <a:p>
            <a:pPr algn="ctr"/>
            <a:r>
              <a:rPr lang="en-US" altLang="ko-KR" sz="1600" dirty="0" smtClean="0">
                <a:solidFill>
                  <a:srgbClr val="FF0000"/>
                </a:solidFill>
              </a:rPr>
              <a:t>2013</a:t>
            </a:r>
            <a:r>
              <a:rPr lang="ko-KR" altLang="en-US" sz="1600" dirty="0" smtClean="0">
                <a:solidFill>
                  <a:srgbClr val="FF0000"/>
                </a:solidFill>
              </a:rPr>
              <a:t>년 </a:t>
            </a:r>
            <a:r>
              <a:rPr lang="en-US" altLang="ko-KR" sz="1600" dirty="0" smtClean="0">
                <a:solidFill>
                  <a:srgbClr val="FF0000"/>
                </a:solidFill>
              </a:rPr>
              <a:t>3</a:t>
            </a:r>
            <a:r>
              <a:rPr lang="ko-KR" altLang="en-US" sz="1600" dirty="0" smtClean="0">
                <a:solidFill>
                  <a:srgbClr val="FF0000"/>
                </a:solidFill>
              </a:rPr>
              <a:t>월</a:t>
            </a:r>
            <a:r>
              <a:rPr lang="ko-KR" altLang="en-US" sz="1600" dirty="0" smtClean="0"/>
              <a:t>에 가장 많이 설치</a:t>
            </a:r>
            <a:endParaRPr lang="en-US" altLang="ko-KR" sz="1600" dirty="0" smtClean="0"/>
          </a:p>
          <a:p>
            <a:pPr algn="ctr"/>
            <a:r>
              <a:rPr lang="ko-KR" altLang="en-US" sz="1600" dirty="0" smtClean="0"/>
              <a:t>매년 충분한 수량으로 늘려간다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92360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B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자유형 335"/>
          <p:cNvSpPr/>
          <p:nvPr/>
        </p:nvSpPr>
        <p:spPr>
          <a:xfrm>
            <a:off x="-3382" y="2225153"/>
            <a:ext cx="12191998" cy="4632847"/>
          </a:xfrm>
          <a:custGeom>
            <a:avLst/>
            <a:gdLst>
              <a:gd name="connsiteX0" fmla="*/ 12191998 w 12191998"/>
              <a:gd name="connsiteY0" fmla="*/ 0 h 4632847"/>
              <a:gd name="connsiteX1" fmla="*/ 12191998 w 12191998"/>
              <a:gd name="connsiteY1" fmla="*/ 2243089 h 4632847"/>
              <a:gd name="connsiteX2" fmla="*/ 12114525 w 12191998"/>
              <a:gd name="connsiteY2" fmla="*/ 2305422 h 4632847"/>
              <a:gd name="connsiteX3" fmla="*/ 12019505 w 12191998"/>
              <a:gd name="connsiteY3" fmla="*/ 2409929 h 4632847"/>
              <a:gd name="connsiteX4" fmla="*/ 11324493 w 12191998"/>
              <a:gd name="connsiteY4" fmla="*/ 3472263 h 4632847"/>
              <a:gd name="connsiteX5" fmla="*/ 10597663 w 12191998"/>
              <a:gd name="connsiteY5" fmla="*/ 4515617 h 4632847"/>
              <a:gd name="connsiteX6" fmla="*/ 10548298 w 12191998"/>
              <a:gd name="connsiteY6" fmla="*/ 4627994 h 4632847"/>
              <a:gd name="connsiteX7" fmla="*/ 10550241 w 12191998"/>
              <a:gd name="connsiteY7" fmla="*/ 4632847 h 4632847"/>
              <a:gd name="connsiteX8" fmla="*/ 0 w 12191998"/>
              <a:gd name="connsiteY8" fmla="*/ 4632847 h 4632847"/>
              <a:gd name="connsiteX9" fmla="*/ 0 w 12191998"/>
              <a:gd name="connsiteY9" fmla="*/ 4257602 h 4632847"/>
              <a:gd name="connsiteX10" fmla="*/ 11724 w 12191998"/>
              <a:gd name="connsiteY10" fmla="*/ 4245986 h 4632847"/>
              <a:gd name="connsiteX11" fmla="*/ 785447 w 12191998"/>
              <a:gd name="connsiteY11" fmla="*/ 3437094 h 4632847"/>
              <a:gd name="connsiteX12" fmla="*/ 3272416 w 12191998"/>
              <a:gd name="connsiteY12" fmla="*/ 2459613 h 4632847"/>
              <a:gd name="connsiteX13" fmla="*/ 8487511 w 12191998"/>
              <a:gd name="connsiteY13" fmla="*/ 946220 h 4632847"/>
              <a:gd name="connsiteX14" fmla="*/ 10376041 w 12191998"/>
              <a:gd name="connsiteY14" fmla="*/ 427054 h 4632847"/>
              <a:gd name="connsiteX15" fmla="*/ 11379198 w 12191998"/>
              <a:gd name="connsiteY15" fmla="*/ 169703 h 4632847"/>
              <a:gd name="connsiteX16" fmla="*/ 12119430 w 12191998"/>
              <a:gd name="connsiteY16" fmla="*/ 16747 h 4632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1998" h="4632847">
                <a:moveTo>
                  <a:pt x="12191998" y="0"/>
                </a:moveTo>
                <a:lnTo>
                  <a:pt x="12191998" y="2243089"/>
                </a:lnTo>
                <a:lnTo>
                  <a:pt x="12114525" y="2305422"/>
                </a:lnTo>
                <a:cubicBezTo>
                  <a:pt x="12081245" y="2336072"/>
                  <a:pt x="12049322" y="2370307"/>
                  <a:pt x="12019505" y="2409929"/>
                </a:cubicBezTo>
                <a:cubicBezTo>
                  <a:pt x="11780968" y="2726906"/>
                  <a:pt x="11561467" y="3121315"/>
                  <a:pt x="11324493" y="3472263"/>
                </a:cubicBezTo>
                <a:cubicBezTo>
                  <a:pt x="11087519" y="3823211"/>
                  <a:pt x="10773509" y="4294832"/>
                  <a:pt x="10597663" y="4515617"/>
                </a:cubicBezTo>
                <a:cubicBezTo>
                  <a:pt x="10553702" y="4570814"/>
                  <a:pt x="10545031" y="4605006"/>
                  <a:pt x="10548298" y="4627994"/>
                </a:cubicBezTo>
                <a:lnTo>
                  <a:pt x="10550241" y="4632847"/>
                </a:lnTo>
                <a:lnTo>
                  <a:pt x="0" y="4632847"/>
                </a:lnTo>
                <a:lnTo>
                  <a:pt x="0" y="4257602"/>
                </a:lnTo>
                <a:lnTo>
                  <a:pt x="11724" y="4245986"/>
                </a:lnTo>
                <a:cubicBezTo>
                  <a:pt x="156309" y="4095540"/>
                  <a:pt x="241998" y="3734823"/>
                  <a:pt x="785447" y="3437094"/>
                </a:cubicBezTo>
                <a:cubicBezTo>
                  <a:pt x="1328896" y="3139365"/>
                  <a:pt x="1988739" y="2874759"/>
                  <a:pt x="3272416" y="2459613"/>
                </a:cubicBezTo>
                <a:cubicBezTo>
                  <a:pt x="4556093" y="2044467"/>
                  <a:pt x="7303574" y="1284980"/>
                  <a:pt x="8487511" y="946220"/>
                </a:cubicBezTo>
                <a:cubicBezTo>
                  <a:pt x="9671448" y="607460"/>
                  <a:pt x="9894093" y="556473"/>
                  <a:pt x="10376041" y="427054"/>
                </a:cubicBezTo>
                <a:cubicBezTo>
                  <a:pt x="10857989" y="297635"/>
                  <a:pt x="11328119" y="184869"/>
                  <a:pt x="11379198" y="169703"/>
                </a:cubicBezTo>
                <a:cubicBezTo>
                  <a:pt x="11430277" y="154537"/>
                  <a:pt x="11848496" y="66151"/>
                  <a:pt x="12119430" y="1674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" name="타원 129"/>
          <p:cNvSpPr/>
          <p:nvPr/>
        </p:nvSpPr>
        <p:spPr>
          <a:xfrm>
            <a:off x="452546" y="1292853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5" name="정육면체 84"/>
          <p:cNvSpPr/>
          <p:nvPr/>
        </p:nvSpPr>
        <p:spPr>
          <a:xfrm>
            <a:off x="383548" y="760985"/>
            <a:ext cx="213678" cy="5124192"/>
          </a:xfrm>
          <a:prstGeom prst="cube">
            <a:avLst/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모서리가 둥근 직사각형 126"/>
          <p:cNvSpPr/>
          <p:nvPr/>
        </p:nvSpPr>
        <p:spPr>
          <a:xfrm>
            <a:off x="313919" y="1346518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" name="모서리가 둥근 직사각형 127"/>
          <p:cNvSpPr/>
          <p:nvPr/>
        </p:nvSpPr>
        <p:spPr>
          <a:xfrm>
            <a:off x="313919" y="1423985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타원 133"/>
          <p:cNvSpPr/>
          <p:nvPr/>
        </p:nvSpPr>
        <p:spPr>
          <a:xfrm flipH="1">
            <a:off x="11326065" y="2998256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5" name="타원 134"/>
          <p:cNvSpPr/>
          <p:nvPr/>
        </p:nvSpPr>
        <p:spPr>
          <a:xfrm flipH="1">
            <a:off x="11326065" y="1191254"/>
            <a:ext cx="271777" cy="271777"/>
          </a:xfrm>
          <a:prstGeom prst="ellipse">
            <a:avLst/>
          </a:prstGeom>
          <a:solidFill>
            <a:srgbClr val="28B4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6" name="정육면체 135"/>
          <p:cNvSpPr/>
          <p:nvPr/>
        </p:nvSpPr>
        <p:spPr>
          <a:xfrm>
            <a:off x="11716705" y="837186"/>
            <a:ext cx="213678" cy="5124191"/>
          </a:xfrm>
          <a:prstGeom prst="cube">
            <a:avLst/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모서리가 둥근 직사각형 136"/>
          <p:cNvSpPr/>
          <p:nvPr/>
        </p:nvSpPr>
        <p:spPr>
          <a:xfrm flipH="1">
            <a:off x="11383534" y="1244919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모서리가 둥근 직사각형 137"/>
          <p:cNvSpPr/>
          <p:nvPr/>
        </p:nvSpPr>
        <p:spPr>
          <a:xfrm flipH="1">
            <a:off x="11383534" y="1322386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9" name="모서리가 둥근 직사각형 138"/>
          <p:cNvSpPr/>
          <p:nvPr/>
        </p:nvSpPr>
        <p:spPr>
          <a:xfrm flipH="1">
            <a:off x="11383534" y="3051921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모서리가 둥근 직사각형 139"/>
          <p:cNvSpPr/>
          <p:nvPr/>
        </p:nvSpPr>
        <p:spPr>
          <a:xfrm flipH="1">
            <a:off x="11383534" y="3129388"/>
            <a:ext cx="352935" cy="77467"/>
          </a:xfrm>
          <a:prstGeom prst="roundRect">
            <a:avLst>
              <a:gd name="adj" fmla="val 50000"/>
            </a:avLst>
          </a:prstGeom>
          <a:solidFill>
            <a:srgbClr val="93564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3"/>
          <p:cNvSpPr/>
          <p:nvPr/>
        </p:nvSpPr>
        <p:spPr>
          <a:xfrm>
            <a:off x="697661" y="691908"/>
            <a:ext cx="10757845" cy="5474847"/>
          </a:xfrm>
          <a:custGeom>
            <a:avLst/>
            <a:gdLst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  <a:gd name="connsiteX0" fmla="*/ 0 w 10740570"/>
              <a:gd name="connsiteY0" fmla="*/ 0 h 5474847"/>
              <a:gd name="connsiteX1" fmla="*/ 10740570 w 10740570"/>
              <a:gd name="connsiteY1" fmla="*/ 0 h 5474847"/>
              <a:gd name="connsiteX2" fmla="*/ 10740570 w 10740570"/>
              <a:gd name="connsiteY2" fmla="*/ 5474847 h 5474847"/>
              <a:gd name="connsiteX3" fmla="*/ 0 w 10740570"/>
              <a:gd name="connsiteY3" fmla="*/ 5474847 h 5474847"/>
              <a:gd name="connsiteX4" fmla="*/ 0 w 10740570"/>
              <a:gd name="connsiteY4" fmla="*/ 0 h 547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40570" h="5474847">
                <a:moveTo>
                  <a:pt x="0" y="0"/>
                </a:moveTo>
                <a:cubicBezTo>
                  <a:pt x="5321904" y="203200"/>
                  <a:pt x="5317066" y="145143"/>
                  <a:pt x="10740570" y="0"/>
                </a:cubicBezTo>
                <a:cubicBezTo>
                  <a:pt x="10609941" y="2405521"/>
                  <a:pt x="10624456" y="2445212"/>
                  <a:pt x="10740570" y="5474847"/>
                </a:cubicBezTo>
                <a:cubicBezTo>
                  <a:pt x="7029752" y="5416790"/>
                  <a:pt x="5365447" y="5373247"/>
                  <a:pt x="0" y="5474847"/>
                </a:cubicBezTo>
                <a:cubicBezTo>
                  <a:pt x="130628" y="2430698"/>
                  <a:pt x="130629" y="2391007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 rot="14426750" flipV="1">
            <a:off x="476070" y="6018816"/>
            <a:ext cx="293777" cy="74292"/>
          </a:xfrm>
          <a:prstGeom prst="roundRect">
            <a:avLst>
              <a:gd name="adj" fmla="val 50000"/>
            </a:avLst>
          </a:prstGeom>
          <a:solidFill>
            <a:srgbClr val="CCA483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3078184" y="0"/>
            <a:ext cx="5991635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i="1" dirty="0" smtClean="0">
                <a:solidFill>
                  <a:prstClr val="white"/>
                </a:solidFill>
              </a:rPr>
              <a:t>데이터 처리 과정 </a:t>
            </a:r>
            <a:r>
              <a:rPr lang="ko-KR" altLang="en-US" sz="2800" b="1" i="1" dirty="0" smtClean="0">
                <a:solidFill>
                  <a:prstClr val="white"/>
                </a:solidFill>
              </a:rPr>
              <a:t>분석</a:t>
            </a:r>
            <a:r>
              <a:rPr lang="en-US" altLang="ko-KR" sz="2800" b="1" i="1" dirty="0" smtClean="0">
                <a:solidFill>
                  <a:prstClr val="white"/>
                </a:solidFill>
              </a:rPr>
              <a:t>(</a:t>
            </a:r>
            <a:r>
              <a:rPr lang="ko-KR" altLang="en-US" sz="2800" b="1" i="1" dirty="0" smtClean="0">
                <a:solidFill>
                  <a:prstClr val="white"/>
                </a:solidFill>
              </a:rPr>
              <a:t>그래프</a:t>
            </a:r>
            <a:r>
              <a:rPr lang="en-US" altLang="ko-KR" sz="2800" b="1" i="1" dirty="0" smtClean="0">
                <a:solidFill>
                  <a:prstClr val="white"/>
                </a:solidFill>
              </a:rPr>
              <a:t>)</a:t>
            </a:r>
            <a:endParaRPr lang="en-US" altLang="ko-KR" sz="2800" b="1" i="1" dirty="0">
              <a:solidFill>
                <a:prstClr val="white"/>
              </a:solidFill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6902" y="1041930"/>
            <a:ext cx="2880000" cy="4850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9673" y="1134506"/>
            <a:ext cx="2638425" cy="32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2812" y="1061507"/>
            <a:ext cx="4195763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59933" y="1092442"/>
            <a:ext cx="3854615" cy="21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39950" y="1228190"/>
            <a:ext cx="3272897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708816" y="1135595"/>
            <a:ext cx="259080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타원 1"/>
          <p:cNvSpPr/>
          <p:nvPr/>
        </p:nvSpPr>
        <p:spPr>
          <a:xfrm>
            <a:off x="1402083" y="5460999"/>
            <a:ext cx="482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3235592" y="5460999"/>
            <a:ext cx="482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/>
        </p:nvSpPr>
        <p:spPr>
          <a:xfrm>
            <a:off x="5593081" y="5423617"/>
            <a:ext cx="482601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/>
        </p:nvSpPr>
        <p:spPr>
          <a:xfrm>
            <a:off x="8259623" y="5491349"/>
            <a:ext cx="482601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360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2635</TotalTime>
  <Words>291</Words>
  <Application>Microsoft Office PowerPoint</Application>
  <PresentationFormat>사용자 지정</PresentationFormat>
  <Paragraphs>80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요청사항</dc:creator>
  <cp:lastModifiedBy>Windows 사용자</cp:lastModifiedBy>
  <cp:revision>428</cp:revision>
  <dcterms:created xsi:type="dcterms:W3CDTF">2018-05-09T06:13:43Z</dcterms:created>
  <dcterms:modified xsi:type="dcterms:W3CDTF">2019-06-16T19:11:11Z</dcterms:modified>
</cp:coreProperties>
</file>