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  <p:sldId id="287" r:id="rId3"/>
    <p:sldId id="292" r:id="rId4"/>
    <p:sldId id="286" r:id="rId5"/>
    <p:sldId id="290" r:id="rId6"/>
    <p:sldId id="291" r:id="rId7"/>
    <p:sldId id="293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1E1"/>
    <a:srgbClr val="EAEAEA"/>
    <a:srgbClr val="64504F"/>
    <a:srgbClr val="4F403F"/>
    <a:srgbClr val="F4CD42"/>
    <a:srgbClr val="CAA10C"/>
    <a:srgbClr val="D0AF90"/>
    <a:srgbClr val="F8F8F8"/>
    <a:srgbClr val="F4BD22"/>
    <a:srgbClr val="5760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76" autoAdjust="0"/>
    <p:restoredTop sz="94660"/>
  </p:normalViewPr>
  <p:slideViewPr>
    <p:cSldViewPr snapToGrid="0">
      <p:cViewPr>
        <p:scale>
          <a:sx n="100" d="100"/>
          <a:sy n="100" d="100"/>
        </p:scale>
        <p:origin x="7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43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390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609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4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19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9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349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27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88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43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20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DA607-1878-474E-AFDE-19D592E59C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2019-06-17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5FB0F-4D3A-44DA-870C-E9263608B10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91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ta.go.kr/dataset/3038489/fileData.d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1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555666" y="238380"/>
            <a:ext cx="11177155" cy="6369777"/>
            <a:chOff x="876300" y="368300"/>
            <a:chExt cx="10629900" cy="6057900"/>
          </a:xfrm>
          <a:solidFill>
            <a:srgbClr val="F4CD42"/>
          </a:solidFill>
        </p:grpSpPr>
        <p:sp>
          <p:nvSpPr>
            <p:cNvPr id="5" name="직사각형 4"/>
            <p:cNvSpPr/>
            <p:nvPr/>
          </p:nvSpPr>
          <p:spPr>
            <a:xfrm>
              <a:off x="6464300" y="368300"/>
              <a:ext cx="5041900" cy="60579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자유형 16"/>
            <p:cNvSpPr/>
            <p:nvPr/>
          </p:nvSpPr>
          <p:spPr>
            <a:xfrm rot="16200000">
              <a:off x="641350" y="603250"/>
              <a:ext cx="6057900" cy="5588000"/>
            </a:xfrm>
            <a:custGeom>
              <a:avLst/>
              <a:gdLst>
                <a:gd name="connsiteX0" fmla="*/ 6057900 w 6057900"/>
                <a:gd name="connsiteY0" fmla="*/ 546100 h 5588000"/>
                <a:gd name="connsiteX1" fmla="*/ 6057900 w 6057900"/>
                <a:gd name="connsiteY1" fmla="*/ 5588000 h 5588000"/>
                <a:gd name="connsiteX2" fmla="*/ 0 w 6057900"/>
                <a:gd name="connsiteY2" fmla="*/ 5588000 h 5588000"/>
                <a:gd name="connsiteX3" fmla="*/ 0 w 6057900"/>
                <a:gd name="connsiteY3" fmla="*/ 546100 h 5588000"/>
                <a:gd name="connsiteX4" fmla="*/ 2946400 w 6057900"/>
                <a:gd name="connsiteY4" fmla="*/ 546100 h 5588000"/>
                <a:gd name="connsiteX5" fmla="*/ 3146426 w 6057900"/>
                <a:gd name="connsiteY5" fmla="*/ 0 h 5588000"/>
                <a:gd name="connsiteX6" fmla="*/ 5857874 w 6057900"/>
                <a:gd name="connsiteY6" fmla="*/ 0 h 55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57900" h="5588000">
                  <a:moveTo>
                    <a:pt x="6057900" y="546100"/>
                  </a:moveTo>
                  <a:lnTo>
                    <a:pt x="6057900" y="5588000"/>
                  </a:lnTo>
                  <a:lnTo>
                    <a:pt x="0" y="5588000"/>
                  </a:lnTo>
                  <a:lnTo>
                    <a:pt x="0" y="546100"/>
                  </a:lnTo>
                  <a:lnTo>
                    <a:pt x="2946400" y="546100"/>
                  </a:lnTo>
                  <a:lnTo>
                    <a:pt x="3146426" y="0"/>
                  </a:lnTo>
                  <a:lnTo>
                    <a:pt x="5857874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905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6421902" y="368300"/>
              <a:ext cx="72000" cy="6057900"/>
            </a:xfrm>
            <a:prstGeom prst="rect">
              <a:avLst/>
            </a:prstGeom>
            <a:solidFill>
              <a:srgbClr val="CAA1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1409187" y="383722"/>
              <a:ext cx="36000" cy="3096078"/>
            </a:xfrm>
            <a:prstGeom prst="rect">
              <a:avLst/>
            </a:prstGeom>
            <a:solidFill>
              <a:srgbClr val="CAA1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4" name="그룹 3"/>
          <p:cNvGrpSpPr/>
          <p:nvPr/>
        </p:nvGrpSpPr>
        <p:grpSpPr>
          <a:xfrm>
            <a:off x="5813272" y="538277"/>
            <a:ext cx="4695618" cy="5746349"/>
            <a:chOff x="4784572" y="522731"/>
            <a:chExt cx="4695618" cy="5746349"/>
          </a:xfrm>
        </p:grpSpPr>
        <p:grpSp>
          <p:nvGrpSpPr>
            <p:cNvPr id="30" name="그룹 29"/>
            <p:cNvGrpSpPr/>
            <p:nvPr/>
          </p:nvGrpSpPr>
          <p:grpSpPr>
            <a:xfrm rot="21403890">
              <a:off x="4784572" y="522731"/>
              <a:ext cx="4695618" cy="5746349"/>
              <a:chOff x="6676455" y="533399"/>
              <a:chExt cx="4675932" cy="5722257"/>
            </a:xfrm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grpSpPr>
          <p:sp>
            <p:nvSpPr>
              <p:cNvPr id="31" name="직사각형 30"/>
              <p:cNvSpPr/>
              <p:nvPr/>
            </p:nvSpPr>
            <p:spPr>
              <a:xfrm rot="21540000">
                <a:off x="6676455" y="638629"/>
                <a:ext cx="4617589" cy="5548086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직사각형 31"/>
              <p:cNvSpPr/>
              <p:nvPr/>
            </p:nvSpPr>
            <p:spPr>
              <a:xfrm>
                <a:off x="6734798" y="533399"/>
                <a:ext cx="4617589" cy="572225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" name="모서리가 둥근 직사각형 2"/>
            <p:cNvSpPr/>
            <p:nvPr/>
          </p:nvSpPr>
          <p:spPr>
            <a:xfrm rot="18834276">
              <a:off x="4816742" y="829797"/>
              <a:ext cx="327660" cy="45719"/>
            </a:xfrm>
            <a:prstGeom prst="roundRect">
              <a:avLst/>
            </a:prstGeom>
            <a:solidFill>
              <a:srgbClr val="645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6654428" y="223899"/>
            <a:ext cx="4916661" cy="6204934"/>
            <a:chOff x="6676455" y="354528"/>
            <a:chExt cx="4675932" cy="5901128"/>
          </a:xfrm>
        </p:grpSpPr>
        <p:sp>
          <p:nvSpPr>
            <p:cNvPr id="10" name="직사각형 9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52" name="직사각형 51"/>
          <p:cNvSpPr/>
          <p:nvPr/>
        </p:nvSpPr>
        <p:spPr>
          <a:xfrm>
            <a:off x="1432989" y="1075576"/>
            <a:ext cx="4085832" cy="16478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3200" b="1" i="1" dirty="0" err="1" smtClean="0">
                <a:solidFill>
                  <a:schemeClr val="bg1"/>
                </a:solidFill>
                <a:latin typeface="+mn-ea"/>
                <a:cs typeface="Aharoni" panose="02010803020104030203" pitchFamily="2" charset="-79"/>
              </a:rPr>
              <a:t>도로형태별</a:t>
            </a:r>
            <a:r>
              <a:rPr lang="en-US" altLang="ko-KR" sz="3200" b="1" i="1" dirty="0" smtClean="0">
                <a:solidFill>
                  <a:schemeClr val="bg1"/>
                </a:solidFill>
                <a:latin typeface="+mn-ea"/>
                <a:cs typeface="Aharoni" panose="02010803020104030203" pitchFamily="2" charset="-79"/>
              </a:rPr>
              <a:t>_</a:t>
            </a:r>
            <a:r>
              <a:rPr lang="ko-KR" altLang="en-US" sz="3200" b="1" i="1" dirty="0" smtClean="0">
                <a:solidFill>
                  <a:schemeClr val="bg1"/>
                </a:solidFill>
                <a:latin typeface="+mn-ea"/>
                <a:cs typeface="Aharoni" panose="02010803020104030203" pitchFamily="2" charset="-79"/>
              </a:rPr>
              <a:t>시간대별 교통사고</a:t>
            </a:r>
            <a:endParaRPr lang="en-US" altLang="ko-KR" sz="3200" b="1" i="1" dirty="0" smtClean="0">
              <a:solidFill>
                <a:schemeClr val="bg1"/>
              </a:solidFill>
              <a:latin typeface="+mn-ea"/>
              <a:cs typeface="Aharoni" panose="02010803020104030203" pitchFamily="2" charset="-79"/>
            </a:endParaRPr>
          </a:p>
          <a:p>
            <a:endParaRPr lang="en-US" altLang="ko-KR" sz="1000" b="1" dirty="0" smtClean="0">
              <a:solidFill>
                <a:schemeClr val="bg1"/>
              </a:solidFill>
              <a:latin typeface="+mn-ea"/>
              <a:cs typeface="Aharoni" panose="02010803020104030203" pitchFamily="2" charset="-79"/>
            </a:endParaRPr>
          </a:p>
          <a:p>
            <a:pPr lvl="0">
              <a:lnSpc>
                <a:spcPct val="150000"/>
              </a:lnSpc>
            </a:pPr>
            <a:r>
              <a:rPr lang="en-US" altLang="ko-KR" sz="1000" dirty="0" smtClean="0">
                <a:solidFill>
                  <a:schemeClr val="bg1"/>
                </a:solidFill>
                <a:latin typeface="+mn-ea"/>
              </a:rPr>
              <a:t>Enjoy your stylish business and campus life with BIZCAM </a:t>
            </a:r>
            <a:endParaRPr lang="en-US" altLang="ko-KR" sz="1000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7573514" y="2141940"/>
            <a:ext cx="2749436" cy="3096810"/>
            <a:chOff x="7035535" y="1693008"/>
            <a:chExt cx="3471009" cy="4110568"/>
          </a:xfrm>
        </p:grpSpPr>
        <p:sp>
          <p:nvSpPr>
            <p:cNvPr id="75" name="타원 74"/>
            <p:cNvSpPr/>
            <p:nvPr/>
          </p:nvSpPr>
          <p:spPr>
            <a:xfrm>
              <a:off x="7035535" y="1693008"/>
              <a:ext cx="76200" cy="76200"/>
            </a:xfrm>
            <a:prstGeom prst="ellipse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>
                <a:solidFill>
                  <a:srgbClr val="64504F"/>
                </a:solidFill>
                <a:latin typeface="+mn-ea"/>
              </a:endParaRPr>
            </a:p>
          </p:txBody>
        </p:sp>
        <p:sp>
          <p:nvSpPr>
            <p:cNvPr id="76" name="타원 75"/>
            <p:cNvSpPr/>
            <p:nvPr/>
          </p:nvSpPr>
          <p:spPr>
            <a:xfrm>
              <a:off x="7035535" y="2328008"/>
              <a:ext cx="76200" cy="76200"/>
            </a:xfrm>
            <a:prstGeom prst="ellipse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>
                <a:solidFill>
                  <a:srgbClr val="64504F"/>
                </a:solidFill>
                <a:latin typeface="+mn-ea"/>
              </a:endParaRPr>
            </a:p>
          </p:txBody>
        </p:sp>
        <p:sp>
          <p:nvSpPr>
            <p:cNvPr id="77" name="타원 76"/>
            <p:cNvSpPr/>
            <p:nvPr/>
          </p:nvSpPr>
          <p:spPr>
            <a:xfrm>
              <a:off x="7035535" y="3013808"/>
              <a:ext cx="76200" cy="76200"/>
            </a:xfrm>
            <a:prstGeom prst="ellipse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>
                <a:solidFill>
                  <a:srgbClr val="64504F"/>
                </a:solidFill>
                <a:latin typeface="+mn-ea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401619" y="2166052"/>
              <a:ext cx="3104925" cy="388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i="1" dirty="0" smtClean="0">
                  <a:solidFill>
                    <a:srgbClr val="64504F"/>
                  </a:solidFill>
                  <a:latin typeface="+mn-ea"/>
                  <a:cs typeface="Aharoni" panose="02010803020104030203" pitchFamily="2" charset="-79"/>
                </a:rPr>
                <a:t>데이터 수집</a:t>
              </a:r>
              <a:endParaRPr lang="ko-KR" altLang="en-US" sz="1400" i="1" dirty="0">
                <a:solidFill>
                  <a:srgbClr val="64504F"/>
                </a:solidFill>
                <a:latin typeface="+mn-ea"/>
                <a:cs typeface="Aharoni" panose="02010803020104030203" pitchFamily="2" charset="-79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401619" y="2790297"/>
              <a:ext cx="3104925" cy="388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i="1" dirty="0" smtClean="0">
                  <a:solidFill>
                    <a:srgbClr val="64504F"/>
                  </a:solidFill>
                  <a:latin typeface="+mn-ea"/>
                  <a:cs typeface="Aharoni" panose="02010803020104030203" pitchFamily="2" charset="-79"/>
                </a:rPr>
                <a:t>데이터 분석을 위한 전처리</a:t>
              </a:r>
              <a:endParaRPr lang="ko-KR" altLang="en-US" sz="1400" i="1" dirty="0">
                <a:solidFill>
                  <a:srgbClr val="64504F"/>
                </a:solidFill>
                <a:latin typeface="+mn-ea"/>
                <a:cs typeface="Aharoni" panose="02010803020104030203" pitchFamily="2" charset="-79"/>
              </a:endParaRPr>
            </a:p>
          </p:txBody>
        </p:sp>
        <p:sp>
          <p:nvSpPr>
            <p:cNvPr id="81" name="타원 80"/>
            <p:cNvSpPr/>
            <p:nvPr/>
          </p:nvSpPr>
          <p:spPr>
            <a:xfrm>
              <a:off x="7035535" y="3680330"/>
              <a:ext cx="76200" cy="76200"/>
            </a:xfrm>
            <a:prstGeom prst="ellipse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>
                <a:solidFill>
                  <a:srgbClr val="64504F"/>
                </a:solidFill>
                <a:latin typeface="+mn-ea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401619" y="3456819"/>
              <a:ext cx="3104925" cy="388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i="1" dirty="0" smtClean="0">
                  <a:solidFill>
                    <a:srgbClr val="64504F"/>
                  </a:solidFill>
                  <a:latin typeface="+mn-ea"/>
                  <a:cs typeface="Aharoni" panose="02010803020104030203" pitchFamily="2" charset="-79"/>
                </a:rPr>
                <a:t>데이터 처리 과정과 분석</a:t>
              </a:r>
              <a:endParaRPr lang="ko-KR" altLang="en-US" sz="1400" i="1" dirty="0">
                <a:solidFill>
                  <a:srgbClr val="64504F"/>
                </a:solidFill>
                <a:latin typeface="+mn-ea"/>
                <a:cs typeface="Aharoni" panose="02010803020104030203" pitchFamily="2" charset="-79"/>
              </a:endParaRPr>
            </a:p>
          </p:txBody>
        </p:sp>
        <p:sp>
          <p:nvSpPr>
            <p:cNvPr id="83" name="타원 82"/>
            <p:cNvSpPr/>
            <p:nvPr/>
          </p:nvSpPr>
          <p:spPr>
            <a:xfrm>
              <a:off x="7035535" y="4382876"/>
              <a:ext cx="76200" cy="76200"/>
            </a:xfrm>
            <a:prstGeom prst="ellipse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>
                <a:solidFill>
                  <a:srgbClr val="64504F"/>
                </a:solidFill>
                <a:latin typeface="+mn-ea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401619" y="4202910"/>
              <a:ext cx="3104925" cy="388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400" i="1" dirty="0">
                <a:solidFill>
                  <a:srgbClr val="64504F"/>
                </a:solidFill>
                <a:latin typeface="+mn-ea"/>
                <a:cs typeface="Aharoni" panose="02010803020104030203" pitchFamily="2" charset="-79"/>
              </a:endParaRPr>
            </a:p>
          </p:txBody>
        </p:sp>
        <p:sp>
          <p:nvSpPr>
            <p:cNvPr id="85" name="타원 84"/>
            <p:cNvSpPr/>
            <p:nvPr/>
          </p:nvSpPr>
          <p:spPr>
            <a:xfrm>
              <a:off x="7035535" y="5069579"/>
              <a:ext cx="76200" cy="76200"/>
            </a:xfrm>
            <a:prstGeom prst="ellipse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>
                <a:solidFill>
                  <a:srgbClr val="64504F"/>
                </a:solidFill>
                <a:latin typeface="+mn-ea"/>
              </a:endParaRPr>
            </a:p>
          </p:txBody>
        </p:sp>
        <p:sp>
          <p:nvSpPr>
            <p:cNvPr id="87" name="타원 86"/>
            <p:cNvSpPr/>
            <p:nvPr/>
          </p:nvSpPr>
          <p:spPr>
            <a:xfrm>
              <a:off x="7035535" y="5727376"/>
              <a:ext cx="76200" cy="76200"/>
            </a:xfrm>
            <a:prstGeom prst="ellipse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>
                <a:solidFill>
                  <a:srgbClr val="64504F"/>
                </a:solidFill>
                <a:latin typeface="+mn-ea"/>
              </a:endParaRPr>
            </a:p>
          </p:txBody>
        </p:sp>
      </p:grpSp>
      <p:sp>
        <p:nvSpPr>
          <p:cNvPr id="7" name="직사각형 6"/>
          <p:cNvSpPr/>
          <p:nvPr/>
        </p:nvSpPr>
        <p:spPr>
          <a:xfrm>
            <a:off x="8897209" y="1200852"/>
            <a:ext cx="4924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200" b="1" i="1" dirty="0" smtClean="0">
                <a:solidFill>
                  <a:srgbClr val="64504F"/>
                </a:solidFill>
                <a:latin typeface="+mn-ea"/>
                <a:cs typeface="Aharoni" panose="02010803020104030203" pitchFamily="2" charset="-79"/>
              </a:rPr>
              <a:t>목차</a:t>
            </a:r>
            <a:endParaRPr lang="en-US" altLang="ko-KR" sz="1200" b="1" i="1" dirty="0">
              <a:solidFill>
                <a:srgbClr val="64504F"/>
              </a:solidFill>
              <a:latin typeface="+mn-ea"/>
              <a:cs typeface="Aharoni" panose="02010803020104030203" pitchFamily="2" charset="-79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8891431" y="1579367"/>
            <a:ext cx="504000" cy="286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모서리가 둥근 직사각형 12"/>
          <p:cNvSpPr/>
          <p:nvPr/>
        </p:nvSpPr>
        <p:spPr>
          <a:xfrm>
            <a:off x="1457082" y="4655402"/>
            <a:ext cx="3239321" cy="898579"/>
          </a:xfrm>
          <a:prstGeom prst="roundRect">
            <a:avLst>
              <a:gd name="adj" fmla="val 152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20171234 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lvl="0" algn="ctr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최관호</a:t>
            </a: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90" name="모서리가 둥근 직사각형 89"/>
          <p:cNvSpPr/>
          <p:nvPr/>
        </p:nvSpPr>
        <p:spPr>
          <a:xfrm rot="5400000">
            <a:off x="-236805" y="1675976"/>
            <a:ext cx="2162714" cy="279384"/>
          </a:xfrm>
          <a:prstGeom prst="roundRect">
            <a:avLst>
              <a:gd name="adj" fmla="val 3276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7865479" y="2036485"/>
            <a:ext cx="1745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i="1" dirty="0" smtClean="0">
                <a:solidFill>
                  <a:srgbClr val="64504F"/>
                </a:solidFill>
                <a:latin typeface="+mn-ea"/>
                <a:cs typeface="Aharoni" panose="02010803020104030203" pitchFamily="2" charset="-79"/>
              </a:rPr>
              <a:t>데이터 분석의 목적</a:t>
            </a:r>
            <a:endParaRPr lang="ko-KR" altLang="en-US" sz="1400" i="1" dirty="0">
              <a:solidFill>
                <a:srgbClr val="64504F"/>
              </a:solidFill>
              <a:latin typeface="+mn-ea"/>
              <a:cs typeface="Aharoni" panose="02010803020104030203" pitchFamily="2" charset="-79"/>
            </a:endParaRPr>
          </a:p>
          <a:p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53396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1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555666" y="238380"/>
            <a:ext cx="11177155" cy="6369777"/>
            <a:chOff x="876300" y="368300"/>
            <a:chExt cx="10629900" cy="6057900"/>
          </a:xfrm>
          <a:solidFill>
            <a:srgbClr val="F4CD42"/>
          </a:solidFill>
        </p:grpSpPr>
        <p:sp>
          <p:nvSpPr>
            <p:cNvPr id="5" name="직사각형 4"/>
            <p:cNvSpPr/>
            <p:nvPr/>
          </p:nvSpPr>
          <p:spPr>
            <a:xfrm>
              <a:off x="6464300" y="368300"/>
              <a:ext cx="5041900" cy="60579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자유형 16"/>
            <p:cNvSpPr/>
            <p:nvPr/>
          </p:nvSpPr>
          <p:spPr>
            <a:xfrm rot="16200000">
              <a:off x="641350" y="603250"/>
              <a:ext cx="6057900" cy="5588000"/>
            </a:xfrm>
            <a:custGeom>
              <a:avLst/>
              <a:gdLst>
                <a:gd name="connsiteX0" fmla="*/ 6057900 w 6057900"/>
                <a:gd name="connsiteY0" fmla="*/ 546100 h 5588000"/>
                <a:gd name="connsiteX1" fmla="*/ 6057900 w 6057900"/>
                <a:gd name="connsiteY1" fmla="*/ 5588000 h 5588000"/>
                <a:gd name="connsiteX2" fmla="*/ 0 w 6057900"/>
                <a:gd name="connsiteY2" fmla="*/ 5588000 h 5588000"/>
                <a:gd name="connsiteX3" fmla="*/ 0 w 6057900"/>
                <a:gd name="connsiteY3" fmla="*/ 546100 h 5588000"/>
                <a:gd name="connsiteX4" fmla="*/ 2946400 w 6057900"/>
                <a:gd name="connsiteY4" fmla="*/ 546100 h 5588000"/>
                <a:gd name="connsiteX5" fmla="*/ 3146426 w 6057900"/>
                <a:gd name="connsiteY5" fmla="*/ 0 h 5588000"/>
                <a:gd name="connsiteX6" fmla="*/ 5857874 w 6057900"/>
                <a:gd name="connsiteY6" fmla="*/ 0 h 55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57900" h="5588000">
                  <a:moveTo>
                    <a:pt x="6057900" y="546100"/>
                  </a:moveTo>
                  <a:lnTo>
                    <a:pt x="6057900" y="5588000"/>
                  </a:lnTo>
                  <a:lnTo>
                    <a:pt x="0" y="5588000"/>
                  </a:lnTo>
                  <a:lnTo>
                    <a:pt x="0" y="546100"/>
                  </a:lnTo>
                  <a:lnTo>
                    <a:pt x="2946400" y="546100"/>
                  </a:lnTo>
                  <a:lnTo>
                    <a:pt x="3146426" y="0"/>
                  </a:lnTo>
                  <a:lnTo>
                    <a:pt x="5857874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905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6421902" y="368300"/>
              <a:ext cx="72000" cy="6057900"/>
            </a:xfrm>
            <a:prstGeom prst="rect">
              <a:avLst/>
            </a:prstGeom>
            <a:solidFill>
              <a:srgbClr val="CAA1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1409187" y="383722"/>
              <a:ext cx="36000" cy="3096078"/>
            </a:xfrm>
            <a:prstGeom prst="rect">
              <a:avLst/>
            </a:prstGeom>
            <a:solidFill>
              <a:srgbClr val="CAA1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6654428" y="223899"/>
            <a:ext cx="4916661" cy="6204934"/>
            <a:chOff x="6676455" y="354528"/>
            <a:chExt cx="4675932" cy="5901128"/>
          </a:xfrm>
        </p:grpSpPr>
        <p:sp>
          <p:nvSpPr>
            <p:cNvPr id="10" name="직사각형 9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5" name="자유형 14"/>
          <p:cNvSpPr/>
          <p:nvPr/>
        </p:nvSpPr>
        <p:spPr>
          <a:xfrm>
            <a:off x="9362538" y="4161473"/>
            <a:ext cx="2370283" cy="2446684"/>
          </a:xfrm>
          <a:custGeom>
            <a:avLst/>
            <a:gdLst>
              <a:gd name="connsiteX0" fmla="*/ 2254229 w 2254229"/>
              <a:gd name="connsiteY0" fmla="*/ 0 h 2326889"/>
              <a:gd name="connsiteX1" fmla="*/ 2254229 w 2254229"/>
              <a:gd name="connsiteY1" fmla="*/ 2326889 h 2326889"/>
              <a:gd name="connsiteX2" fmla="*/ 0 w 2254229"/>
              <a:gd name="connsiteY2" fmla="*/ 2326889 h 2326889"/>
              <a:gd name="connsiteX3" fmla="*/ 9753 w 2254229"/>
              <a:gd name="connsiteY3" fmla="*/ 2120883 h 2326889"/>
              <a:gd name="connsiteX4" fmla="*/ 2109978 w 2254229"/>
              <a:gd name="connsiteY4" fmla="*/ 7284 h 232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4229" h="2326889">
                <a:moveTo>
                  <a:pt x="2254229" y="0"/>
                </a:moveTo>
                <a:lnTo>
                  <a:pt x="2254229" y="2326889"/>
                </a:lnTo>
                <a:lnTo>
                  <a:pt x="0" y="2326889"/>
                </a:lnTo>
                <a:lnTo>
                  <a:pt x="9753" y="2120883"/>
                </a:lnTo>
                <a:cubicBezTo>
                  <a:pt x="115745" y="1007300"/>
                  <a:pt x="998418" y="120168"/>
                  <a:pt x="2109978" y="7284"/>
                </a:cubicBezTo>
                <a:close/>
              </a:path>
            </a:pathLst>
          </a:custGeom>
          <a:solidFill>
            <a:srgbClr val="F4CD42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1295255" y="223899"/>
            <a:ext cx="4916661" cy="6204934"/>
            <a:chOff x="6676455" y="354528"/>
            <a:chExt cx="4675932" cy="5901128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31" name="직사각형 30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3" name="자유형 32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9" name="직사각형 8"/>
          <p:cNvSpPr/>
          <p:nvPr/>
        </p:nvSpPr>
        <p:spPr>
          <a:xfrm rot="5400000">
            <a:off x="270169" y="1639327"/>
            <a:ext cx="1128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white"/>
                </a:solidFill>
              </a:rPr>
              <a:t>CONTENTS</a:t>
            </a:r>
            <a:endParaRPr lang="ko-KR" altLang="en-US" sz="1400" b="1" dirty="0">
              <a:solidFill>
                <a:prstClr val="white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38570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ko-KR" altLang="en-US" i="1" dirty="0">
              <a:solidFill>
                <a:srgbClr val="64504F"/>
              </a:solidFill>
              <a:latin typeface="+mn-ea"/>
              <a:cs typeface="Aharoni" panose="02010803020104030203" pitchFamily="2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71574" y="1240196"/>
            <a:ext cx="4285895" cy="30008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endParaRPr lang="en-US" altLang="ko-KR" sz="1050" dirty="0"/>
          </a:p>
          <a:p>
            <a:pPr algn="just">
              <a:lnSpc>
                <a:spcPct val="150000"/>
              </a:lnSpc>
            </a:pPr>
            <a:r>
              <a:rPr lang="en-US" altLang="ko-KR" sz="1050" dirty="0" smtClean="0"/>
              <a:t>1</a:t>
            </a:r>
            <a:r>
              <a:rPr lang="ko-KR" altLang="en-US" sz="1050" dirty="0"/>
              <a:t>천만대 이상 자동차를 보유하고 있는 우리나라에서 </a:t>
            </a:r>
            <a:r>
              <a:rPr lang="ko-KR" altLang="en-US" sz="1050" dirty="0" smtClean="0"/>
              <a:t>교통사고가 </a:t>
            </a:r>
            <a:r>
              <a:rPr lang="ko-KR" altLang="en-US" sz="1050" dirty="0"/>
              <a:t>많이 발생하고 그 사고로 인해 피해를</a:t>
            </a:r>
            <a:r>
              <a:rPr lang="en-US" altLang="ko-KR" sz="1050" dirty="0"/>
              <a:t>(</a:t>
            </a:r>
            <a:r>
              <a:rPr lang="ko-KR" altLang="en-US" sz="1050" dirty="0" err="1" smtClean="0"/>
              <a:t>사망등을</a:t>
            </a:r>
            <a:r>
              <a:rPr lang="en-US" altLang="ko-KR" sz="1050" dirty="0" smtClean="0"/>
              <a:t>) </a:t>
            </a:r>
            <a:r>
              <a:rPr lang="ko-KR" altLang="en-US" sz="1050" dirty="0"/>
              <a:t>보는 사람은 </a:t>
            </a:r>
            <a:r>
              <a:rPr lang="ko-KR" altLang="en-US" sz="1050" dirty="0" smtClean="0"/>
              <a:t>많습니다</a:t>
            </a:r>
            <a:r>
              <a:rPr lang="en-US" altLang="ko-KR" sz="105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US" altLang="ko-KR" sz="1050" dirty="0"/>
          </a:p>
          <a:p>
            <a:pPr algn="just">
              <a:lnSpc>
                <a:spcPct val="150000"/>
              </a:lnSpc>
            </a:pPr>
            <a:r>
              <a:rPr lang="en-US" altLang="ko-KR" sz="1050" dirty="0" smtClean="0"/>
              <a:t>OECD </a:t>
            </a:r>
            <a:r>
              <a:rPr lang="ko-KR" altLang="en-US" sz="1050" dirty="0"/>
              <a:t>국가중 </a:t>
            </a:r>
            <a:r>
              <a:rPr lang="ko-KR" altLang="en-US" sz="1050" dirty="0" smtClean="0"/>
              <a:t>우리나라의 교통사고율이 가장 높은 국가중에 하나로 꼽히고 있습니다</a:t>
            </a:r>
            <a:r>
              <a:rPr lang="en-US" altLang="ko-KR" sz="105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r>
              <a:rPr lang="ko-KR" altLang="en-US" sz="10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그중에서도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유독 사고율이 증가해서 사망자가 많이 발생되는 </a:t>
            </a:r>
            <a:r>
              <a:rPr lang="ko-KR" altLang="en-US" sz="10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출근시간과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퇴근 시간을 </a:t>
            </a:r>
            <a:r>
              <a:rPr lang="ko-KR" altLang="en-US" sz="10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알고싶어서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</a:t>
            </a:r>
            <a:r>
              <a:rPr lang="ko-KR" altLang="en-US" sz="10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조사및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분석을 해봤습니다 </a:t>
            </a:r>
            <a:endParaRPr lang="en-US" altLang="ko-KR" sz="105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ko-KR" sz="105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219646" y="1044516"/>
            <a:ext cx="1189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분석 목적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7149482" y="2054880"/>
            <a:ext cx="3975563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ko-KR" sz="1050" dirty="0" smtClean="0">
              <a:hlinkClick r:id="rId2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1050" dirty="0" smtClean="0">
                <a:hlinkClick r:id="rId2"/>
              </a:rPr>
              <a:t>공공데이터포털 </a:t>
            </a:r>
            <a:endParaRPr lang="en-US" altLang="ko-KR" sz="1050" dirty="0" smtClean="0">
              <a:hlinkClick r:id="rId2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1050" dirty="0" smtClean="0">
                <a:hlinkClick r:id="rId2"/>
              </a:rPr>
              <a:t>도로교통공단</a:t>
            </a:r>
            <a:r>
              <a:rPr lang="en-US" altLang="ko-KR" sz="1050" dirty="0" smtClean="0">
                <a:hlinkClick r:id="rId2"/>
              </a:rPr>
              <a:t>_</a:t>
            </a:r>
            <a:r>
              <a:rPr lang="ko-KR" altLang="en-US" sz="1050" dirty="0" err="1" smtClean="0">
                <a:hlinkClick r:id="rId2"/>
              </a:rPr>
              <a:t>도로형태별</a:t>
            </a:r>
            <a:r>
              <a:rPr lang="en-US" altLang="ko-KR" sz="1050" dirty="0" smtClean="0">
                <a:hlinkClick r:id="rId2"/>
              </a:rPr>
              <a:t>_</a:t>
            </a:r>
            <a:r>
              <a:rPr lang="ko-KR" altLang="en-US" sz="1050" dirty="0" smtClean="0">
                <a:hlinkClick r:id="rId2"/>
              </a:rPr>
              <a:t>시간대별</a:t>
            </a:r>
            <a:r>
              <a:rPr lang="en-US" altLang="ko-KR" sz="1050" dirty="0">
                <a:hlinkClick r:id="rId2"/>
              </a:rPr>
              <a:t>_</a:t>
            </a:r>
            <a:r>
              <a:rPr lang="ko-KR" altLang="en-US" sz="1050" dirty="0">
                <a:hlinkClick r:id="rId2"/>
              </a:rPr>
              <a:t>교통사고</a:t>
            </a:r>
            <a:r>
              <a:rPr lang="en-US" altLang="ko-KR" sz="1050" dirty="0">
                <a:hlinkClick r:id="rId2"/>
              </a:rPr>
              <a:t>(2018</a:t>
            </a:r>
            <a:r>
              <a:rPr lang="en-US" altLang="ko-KR" sz="1050" dirty="0" smtClean="0">
                <a:hlinkClick r:id="rId2"/>
              </a:rPr>
              <a:t>)</a:t>
            </a:r>
          </a:p>
          <a:p>
            <a:pPr algn="just">
              <a:lnSpc>
                <a:spcPct val="150000"/>
              </a:lnSpc>
            </a:pPr>
            <a:endParaRPr lang="en-US" altLang="ko-KR" sz="1050" dirty="0">
              <a:hlinkClick r:id="rId2"/>
            </a:endParaRPr>
          </a:p>
          <a:p>
            <a:pPr algn="just">
              <a:lnSpc>
                <a:spcPct val="150000"/>
              </a:lnSpc>
            </a:pPr>
            <a:endParaRPr lang="en-US" altLang="ko-KR" sz="1050" dirty="0">
              <a:hlinkClick r:id="rId2"/>
            </a:endParaRPr>
          </a:p>
          <a:p>
            <a:pPr algn="just">
              <a:lnSpc>
                <a:spcPct val="150000"/>
              </a:lnSpc>
            </a:pPr>
            <a:r>
              <a:rPr lang="en-US" altLang="ko-KR" sz="1050" dirty="0" smtClean="0">
                <a:hlinkClick r:id="rId2"/>
              </a:rPr>
              <a:t>https</a:t>
            </a:r>
            <a:r>
              <a:rPr lang="en-US" altLang="ko-KR" sz="1050" dirty="0">
                <a:hlinkClick r:id="rId2"/>
              </a:rPr>
              <a:t>://www.data.go.kr/dataset/3038489/fileData.do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467849" y="104451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mtClean="0"/>
              <a:t>데이터수집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59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1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555666" y="238380"/>
            <a:ext cx="11177155" cy="6369777"/>
            <a:chOff x="876300" y="368300"/>
            <a:chExt cx="10629900" cy="6057900"/>
          </a:xfrm>
          <a:solidFill>
            <a:srgbClr val="64504F"/>
          </a:solidFill>
        </p:grpSpPr>
        <p:sp>
          <p:nvSpPr>
            <p:cNvPr id="5" name="직사각형 4"/>
            <p:cNvSpPr/>
            <p:nvPr/>
          </p:nvSpPr>
          <p:spPr>
            <a:xfrm>
              <a:off x="6464300" y="368300"/>
              <a:ext cx="5041900" cy="60579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자유형 16"/>
            <p:cNvSpPr/>
            <p:nvPr/>
          </p:nvSpPr>
          <p:spPr>
            <a:xfrm rot="16200000">
              <a:off x="641350" y="603250"/>
              <a:ext cx="6057900" cy="5588000"/>
            </a:xfrm>
            <a:custGeom>
              <a:avLst/>
              <a:gdLst>
                <a:gd name="connsiteX0" fmla="*/ 6057900 w 6057900"/>
                <a:gd name="connsiteY0" fmla="*/ 546100 h 5588000"/>
                <a:gd name="connsiteX1" fmla="*/ 6057900 w 6057900"/>
                <a:gd name="connsiteY1" fmla="*/ 5588000 h 5588000"/>
                <a:gd name="connsiteX2" fmla="*/ 0 w 6057900"/>
                <a:gd name="connsiteY2" fmla="*/ 5588000 h 5588000"/>
                <a:gd name="connsiteX3" fmla="*/ 0 w 6057900"/>
                <a:gd name="connsiteY3" fmla="*/ 546100 h 5588000"/>
                <a:gd name="connsiteX4" fmla="*/ 2946400 w 6057900"/>
                <a:gd name="connsiteY4" fmla="*/ 546100 h 5588000"/>
                <a:gd name="connsiteX5" fmla="*/ 3146426 w 6057900"/>
                <a:gd name="connsiteY5" fmla="*/ 0 h 5588000"/>
                <a:gd name="connsiteX6" fmla="*/ 5857874 w 6057900"/>
                <a:gd name="connsiteY6" fmla="*/ 0 h 55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57900" h="5588000">
                  <a:moveTo>
                    <a:pt x="6057900" y="546100"/>
                  </a:moveTo>
                  <a:lnTo>
                    <a:pt x="6057900" y="5588000"/>
                  </a:lnTo>
                  <a:lnTo>
                    <a:pt x="0" y="5588000"/>
                  </a:lnTo>
                  <a:lnTo>
                    <a:pt x="0" y="546100"/>
                  </a:lnTo>
                  <a:lnTo>
                    <a:pt x="2946400" y="546100"/>
                  </a:lnTo>
                  <a:lnTo>
                    <a:pt x="3146426" y="0"/>
                  </a:lnTo>
                  <a:lnTo>
                    <a:pt x="5857874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905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6421902" y="368300"/>
              <a:ext cx="72000" cy="6057900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1409187" y="383722"/>
              <a:ext cx="36000" cy="3096078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6654428" y="223899"/>
            <a:ext cx="4916661" cy="6204934"/>
            <a:chOff x="6676455" y="354528"/>
            <a:chExt cx="4675932" cy="5901128"/>
          </a:xfrm>
        </p:grpSpPr>
        <p:sp>
          <p:nvSpPr>
            <p:cNvPr id="10" name="직사각형 9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5" name="자유형 14"/>
          <p:cNvSpPr/>
          <p:nvPr/>
        </p:nvSpPr>
        <p:spPr>
          <a:xfrm>
            <a:off x="9362538" y="4161473"/>
            <a:ext cx="2370283" cy="2446684"/>
          </a:xfrm>
          <a:custGeom>
            <a:avLst/>
            <a:gdLst>
              <a:gd name="connsiteX0" fmla="*/ 2254229 w 2254229"/>
              <a:gd name="connsiteY0" fmla="*/ 0 h 2326889"/>
              <a:gd name="connsiteX1" fmla="*/ 2254229 w 2254229"/>
              <a:gd name="connsiteY1" fmla="*/ 2326889 h 2326889"/>
              <a:gd name="connsiteX2" fmla="*/ 0 w 2254229"/>
              <a:gd name="connsiteY2" fmla="*/ 2326889 h 2326889"/>
              <a:gd name="connsiteX3" fmla="*/ 9753 w 2254229"/>
              <a:gd name="connsiteY3" fmla="*/ 2120883 h 2326889"/>
              <a:gd name="connsiteX4" fmla="*/ 2109978 w 2254229"/>
              <a:gd name="connsiteY4" fmla="*/ 7284 h 232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4229" h="2326889">
                <a:moveTo>
                  <a:pt x="2254229" y="0"/>
                </a:moveTo>
                <a:lnTo>
                  <a:pt x="2254229" y="2326889"/>
                </a:lnTo>
                <a:lnTo>
                  <a:pt x="0" y="2326889"/>
                </a:lnTo>
                <a:lnTo>
                  <a:pt x="9753" y="2120883"/>
                </a:lnTo>
                <a:cubicBezTo>
                  <a:pt x="115745" y="1007300"/>
                  <a:pt x="998418" y="120168"/>
                  <a:pt x="2109978" y="7284"/>
                </a:cubicBezTo>
                <a:close/>
              </a:path>
            </a:pathLst>
          </a:custGeom>
          <a:solidFill>
            <a:srgbClr val="4F403F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1295255" y="223899"/>
            <a:ext cx="4916661" cy="6204934"/>
            <a:chOff x="6676455" y="354528"/>
            <a:chExt cx="4675932" cy="5901128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31" name="직사각형 30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3" name="자유형 32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9" name="직사각형 8"/>
          <p:cNvSpPr/>
          <p:nvPr/>
        </p:nvSpPr>
        <p:spPr>
          <a:xfrm rot="5400000">
            <a:off x="270169" y="1639327"/>
            <a:ext cx="1128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white"/>
                </a:solidFill>
                <a:latin typeface="+mn-ea"/>
              </a:rPr>
              <a:t>CONTENTS</a:t>
            </a:r>
            <a:endParaRPr lang="ko-KR" altLang="en-US" sz="14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427289" y="1229182"/>
            <a:ext cx="2969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데이터 분석을 위한 전처리</a:t>
            </a:r>
            <a:endParaRPr lang="ko-KR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285" y="2091936"/>
            <a:ext cx="4787822" cy="1533525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6585" y="1910308"/>
            <a:ext cx="4844504" cy="2466975"/>
          </a:xfrm>
          <a:prstGeom prst="rect">
            <a:avLst/>
          </a:prstGeom>
        </p:spPr>
      </p:pic>
      <p:sp>
        <p:nvSpPr>
          <p:cNvPr id="23" name="직사각형 22"/>
          <p:cNvSpPr/>
          <p:nvPr/>
        </p:nvSpPr>
        <p:spPr>
          <a:xfrm>
            <a:off x="8497959" y="1224225"/>
            <a:ext cx="1420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데이터 선정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40509" y="3935223"/>
            <a:ext cx="4720187" cy="178895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endParaRPr lang="en-US" altLang="ko-KR" sz="1050" dirty="0"/>
          </a:p>
          <a:p>
            <a:pPr algn="just">
              <a:lnSpc>
                <a:spcPct val="150000"/>
              </a:lnSpc>
            </a:pP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엑셀파일을 불러오기 위한 </a:t>
            </a:r>
            <a:r>
              <a:rPr lang="en-US" altLang="ko-KR" sz="10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readxl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패키지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,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데이터 </a:t>
            </a:r>
            <a:r>
              <a:rPr lang="ko-KR" altLang="en-US" sz="10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추출을위한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</a:t>
            </a:r>
            <a:r>
              <a:rPr lang="en-US" altLang="ko-KR" sz="10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dplyr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패키지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,</a:t>
            </a:r>
          </a:p>
          <a:p>
            <a:pPr algn="just">
              <a:lnSpc>
                <a:spcPct val="150000"/>
              </a:lnSpc>
            </a:pP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그래프를 </a:t>
            </a:r>
            <a:r>
              <a:rPr lang="ko-KR" altLang="en-US" sz="10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만들기위한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ggplot2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패키지를 인스톨하고 불러오기위해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library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를 해주었습니다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그후 선정한 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csv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형식 데이터를 읽어왔습니다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.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</a:t>
            </a:r>
            <a:endParaRPr lang="en-US" altLang="ko-KR" sz="105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5483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1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555666" y="238380"/>
            <a:ext cx="11177155" cy="6369777"/>
            <a:chOff x="876300" y="368300"/>
            <a:chExt cx="10629900" cy="6057900"/>
          </a:xfrm>
          <a:solidFill>
            <a:srgbClr val="64504F"/>
          </a:solidFill>
        </p:grpSpPr>
        <p:sp>
          <p:nvSpPr>
            <p:cNvPr id="5" name="직사각형 4"/>
            <p:cNvSpPr/>
            <p:nvPr/>
          </p:nvSpPr>
          <p:spPr>
            <a:xfrm>
              <a:off x="6464300" y="368300"/>
              <a:ext cx="5041900" cy="60579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자유형 16"/>
            <p:cNvSpPr/>
            <p:nvPr/>
          </p:nvSpPr>
          <p:spPr>
            <a:xfrm rot="16200000">
              <a:off x="641350" y="603250"/>
              <a:ext cx="6057900" cy="5588000"/>
            </a:xfrm>
            <a:custGeom>
              <a:avLst/>
              <a:gdLst>
                <a:gd name="connsiteX0" fmla="*/ 6057900 w 6057900"/>
                <a:gd name="connsiteY0" fmla="*/ 546100 h 5588000"/>
                <a:gd name="connsiteX1" fmla="*/ 6057900 w 6057900"/>
                <a:gd name="connsiteY1" fmla="*/ 5588000 h 5588000"/>
                <a:gd name="connsiteX2" fmla="*/ 0 w 6057900"/>
                <a:gd name="connsiteY2" fmla="*/ 5588000 h 5588000"/>
                <a:gd name="connsiteX3" fmla="*/ 0 w 6057900"/>
                <a:gd name="connsiteY3" fmla="*/ 546100 h 5588000"/>
                <a:gd name="connsiteX4" fmla="*/ 2946400 w 6057900"/>
                <a:gd name="connsiteY4" fmla="*/ 546100 h 5588000"/>
                <a:gd name="connsiteX5" fmla="*/ 3146426 w 6057900"/>
                <a:gd name="connsiteY5" fmla="*/ 0 h 5588000"/>
                <a:gd name="connsiteX6" fmla="*/ 5857874 w 6057900"/>
                <a:gd name="connsiteY6" fmla="*/ 0 h 55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57900" h="5588000">
                  <a:moveTo>
                    <a:pt x="6057900" y="546100"/>
                  </a:moveTo>
                  <a:lnTo>
                    <a:pt x="6057900" y="5588000"/>
                  </a:lnTo>
                  <a:lnTo>
                    <a:pt x="0" y="5588000"/>
                  </a:lnTo>
                  <a:lnTo>
                    <a:pt x="0" y="546100"/>
                  </a:lnTo>
                  <a:lnTo>
                    <a:pt x="2946400" y="546100"/>
                  </a:lnTo>
                  <a:lnTo>
                    <a:pt x="3146426" y="0"/>
                  </a:lnTo>
                  <a:lnTo>
                    <a:pt x="5857874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905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6421902" y="368300"/>
              <a:ext cx="72000" cy="6057900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1409187" y="383722"/>
              <a:ext cx="36000" cy="3096078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6654428" y="223899"/>
            <a:ext cx="4916661" cy="6204934"/>
            <a:chOff x="6676455" y="354528"/>
            <a:chExt cx="4675932" cy="5901128"/>
          </a:xfrm>
        </p:grpSpPr>
        <p:sp>
          <p:nvSpPr>
            <p:cNvPr id="10" name="직사각형 9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5" name="자유형 14"/>
          <p:cNvSpPr/>
          <p:nvPr/>
        </p:nvSpPr>
        <p:spPr>
          <a:xfrm>
            <a:off x="9362538" y="4161473"/>
            <a:ext cx="2370283" cy="2446684"/>
          </a:xfrm>
          <a:custGeom>
            <a:avLst/>
            <a:gdLst>
              <a:gd name="connsiteX0" fmla="*/ 2254229 w 2254229"/>
              <a:gd name="connsiteY0" fmla="*/ 0 h 2326889"/>
              <a:gd name="connsiteX1" fmla="*/ 2254229 w 2254229"/>
              <a:gd name="connsiteY1" fmla="*/ 2326889 h 2326889"/>
              <a:gd name="connsiteX2" fmla="*/ 0 w 2254229"/>
              <a:gd name="connsiteY2" fmla="*/ 2326889 h 2326889"/>
              <a:gd name="connsiteX3" fmla="*/ 9753 w 2254229"/>
              <a:gd name="connsiteY3" fmla="*/ 2120883 h 2326889"/>
              <a:gd name="connsiteX4" fmla="*/ 2109978 w 2254229"/>
              <a:gd name="connsiteY4" fmla="*/ 7284 h 232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4229" h="2326889">
                <a:moveTo>
                  <a:pt x="2254229" y="0"/>
                </a:moveTo>
                <a:lnTo>
                  <a:pt x="2254229" y="2326889"/>
                </a:lnTo>
                <a:lnTo>
                  <a:pt x="0" y="2326889"/>
                </a:lnTo>
                <a:lnTo>
                  <a:pt x="9753" y="2120883"/>
                </a:lnTo>
                <a:cubicBezTo>
                  <a:pt x="115745" y="1007300"/>
                  <a:pt x="998418" y="120168"/>
                  <a:pt x="2109978" y="7284"/>
                </a:cubicBezTo>
                <a:close/>
              </a:path>
            </a:pathLst>
          </a:custGeom>
          <a:solidFill>
            <a:srgbClr val="4F403F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1295255" y="223899"/>
            <a:ext cx="4916661" cy="6204934"/>
            <a:chOff x="6676455" y="354528"/>
            <a:chExt cx="4675932" cy="5901128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31" name="직사각형 30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3" name="자유형 32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9" name="직사각형 8"/>
          <p:cNvSpPr/>
          <p:nvPr/>
        </p:nvSpPr>
        <p:spPr>
          <a:xfrm rot="5400000">
            <a:off x="270169" y="1639327"/>
            <a:ext cx="1128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white"/>
                </a:solidFill>
                <a:latin typeface="+mn-ea"/>
              </a:rPr>
              <a:t>CONTENTS</a:t>
            </a:r>
            <a:endParaRPr lang="ko-KR" altLang="en-US" sz="14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671574" y="1840836"/>
            <a:ext cx="4272025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전국의 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출근시간</a:t>
            </a: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(06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시</a:t>
            </a: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~08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시</a:t>
            </a: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)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사망자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r>
              <a:rPr lang="en-US" altLang="ko-KR" sz="1050" dirty="0"/>
              <a:t>z&lt;-</a:t>
            </a:r>
            <a:r>
              <a:rPr lang="en-US" altLang="ko-KR" sz="1050" dirty="0" err="1"/>
              <a:t>df_a</a:t>
            </a:r>
            <a:r>
              <a:rPr lang="en-US" altLang="ko-KR" sz="1050" dirty="0"/>
              <a:t>%&gt;% filter(time == "06</a:t>
            </a:r>
            <a:r>
              <a:rPr lang="ko-KR" altLang="en-US" sz="1050" dirty="0"/>
              <a:t>시</a:t>
            </a:r>
            <a:r>
              <a:rPr lang="en-US" altLang="ko-KR" sz="1050" dirty="0"/>
              <a:t>-08</a:t>
            </a:r>
            <a:r>
              <a:rPr lang="ko-KR" altLang="en-US" sz="1050" dirty="0"/>
              <a:t>시</a:t>
            </a:r>
            <a:r>
              <a:rPr lang="en-US" altLang="ko-KR" sz="1050" dirty="0"/>
              <a:t>" )</a:t>
            </a:r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r>
              <a:rPr lang="en-US" altLang="ko-KR" sz="1050" dirty="0" err="1" smtClean="0"/>
              <a:t>ggplot</a:t>
            </a:r>
            <a:r>
              <a:rPr lang="en-US" altLang="ko-KR" sz="1050" dirty="0" smtClean="0"/>
              <a:t>(data </a:t>
            </a:r>
            <a:r>
              <a:rPr lang="en-US" altLang="ko-KR" sz="1050" dirty="0"/>
              <a:t>= z,</a:t>
            </a:r>
          </a:p>
          <a:p>
            <a:pPr algn="just">
              <a:lnSpc>
                <a:spcPct val="150000"/>
              </a:lnSpc>
            </a:pPr>
            <a:r>
              <a:rPr lang="en-US" altLang="ko-KR" sz="1050" dirty="0"/>
              <a:t>       </a:t>
            </a:r>
            <a:r>
              <a:rPr lang="en-US" altLang="ko-KR" sz="1050" dirty="0" err="1"/>
              <a:t>aes</a:t>
            </a:r>
            <a:r>
              <a:rPr lang="en-US" altLang="ko-KR" sz="1050" dirty="0"/>
              <a:t>(x = road, y = number ))+ </a:t>
            </a:r>
            <a:r>
              <a:rPr lang="en-US" altLang="ko-KR" sz="1050" dirty="0" err="1"/>
              <a:t>geom_col</a:t>
            </a:r>
            <a:r>
              <a:rPr lang="en-US" altLang="ko-KR" sz="1050" dirty="0"/>
              <a:t>(fill = "</a:t>
            </a:r>
            <a:r>
              <a:rPr lang="en-US" altLang="ko-KR" sz="1050" dirty="0" err="1"/>
              <a:t>lightblue</a:t>
            </a:r>
            <a:r>
              <a:rPr lang="en-US" altLang="ko-KR" sz="1050" dirty="0"/>
              <a:t>", </a:t>
            </a:r>
            <a:r>
              <a:rPr lang="en-US" altLang="ko-KR" sz="1050" dirty="0" err="1"/>
              <a:t>colour</a:t>
            </a:r>
            <a:r>
              <a:rPr lang="en-US" altLang="ko-KR" sz="1050" dirty="0"/>
              <a:t> = "black</a:t>
            </a:r>
            <a:r>
              <a:rPr lang="en-US" altLang="ko-KR" sz="1050" dirty="0" smtClean="0"/>
              <a:t>")</a:t>
            </a:r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endParaRPr lang="en-US" altLang="ko-KR" sz="1050" dirty="0"/>
          </a:p>
          <a:p>
            <a:pPr algn="just">
              <a:lnSpc>
                <a:spcPct val="150000"/>
              </a:lnSpc>
            </a:pPr>
            <a:endParaRPr lang="en-US" altLang="ko-KR" sz="1050" dirty="0"/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891" y="411979"/>
            <a:ext cx="4956388" cy="6024214"/>
          </a:xfrm>
          <a:prstGeom prst="rect">
            <a:avLst/>
          </a:prstGeom>
        </p:spPr>
      </p:pic>
      <p:sp>
        <p:nvSpPr>
          <p:cNvPr id="23" name="직사각형 22"/>
          <p:cNvSpPr/>
          <p:nvPr/>
        </p:nvSpPr>
        <p:spPr>
          <a:xfrm>
            <a:off x="2323044" y="1200038"/>
            <a:ext cx="2969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데이터 분석을 위한 전처리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24165" y="4366625"/>
            <a:ext cx="4720187" cy="57708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출근시간 교통사고 사망자를 알아보기위해 </a:t>
            </a: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06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시부터 </a:t>
            </a: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08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시까지의 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데이터를 추출해 저장하고 그래프를 표시해 보았습니다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059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1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555666" y="238380"/>
            <a:ext cx="11177155" cy="6369777"/>
            <a:chOff x="876300" y="368300"/>
            <a:chExt cx="10629900" cy="6057900"/>
          </a:xfrm>
          <a:solidFill>
            <a:srgbClr val="64504F"/>
          </a:solidFill>
        </p:grpSpPr>
        <p:sp>
          <p:nvSpPr>
            <p:cNvPr id="5" name="직사각형 4"/>
            <p:cNvSpPr/>
            <p:nvPr/>
          </p:nvSpPr>
          <p:spPr>
            <a:xfrm>
              <a:off x="6464300" y="368300"/>
              <a:ext cx="5041900" cy="60579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자유형 16"/>
            <p:cNvSpPr/>
            <p:nvPr/>
          </p:nvSpPr>
          <p:spPr>
            <a:xfrm rot="16200000">
              <a:off x="641350" y="603250"/>
              <a:ext cx="6057900" cy="5588000"/>
            </a:xfrm>
            <a:custGeom>
              <a:avLst/>
              <a:gdLst>
                <a:gd name="connsiteX0" fmla="*/ 6057900 w 6057900"/>
                <a:gd name="connsiteY0" fmla="*/ 546100 h 5588000"/>
                <a:gd name="connsiteX1" fmla="*/ 6057900 w 6057900"/>
                <a:gd name="connsiteY1" fmla="*/ 5588000 h 5588000"/>
                <a:gd name="connsiteX2" fmla="*/ 0 w 6057900"/>
                <a:gd name="connsiteY2" fmla="*/ 5588000 h 5588000"/>
                <a:gd name="connsiteX3" fmla="*/ 0 w 6057900"/>
                <a:gd name="connsiteY3" fmla="*/ 546100 h 5588000"/>
                <a:gd name="connsiteX4" fmla="*/ 2946400 w 6057900"/>
                <a:gd name="connsiteY4" fmla="*/ 546100 h 5588000"/>
                <a:gd name="connsiteX5" fmla="*/ 3146426 w 6057900"/>
                <a:gd name="connsiteY5" fmla="*/ 0 h 5588000"/>
                <a:gd name="connsiteX6" fmla="*/ 5857874 w 6057900"/>
                <a:gd name="connsiteY6" fmla="*/ 0 h 55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57900" h="5588000">
                  <a:moveTo>
                    <a:pt x="6057900" y="546100"/>
                  </a:moveTo>
                  <a:lnTo>
                    <a:pt x="6057900" y="5588000"/>
                  </a:lnTo>
                  <a:lnTo>
                    <a:pt x="0" y="5588000"/>
                  </a:lnTo>
                  <a:lnTo>
                    <a:pt x="0" y="546100"/>
                  </a:lnTo>
                  <a:lnTo>
                    <a:pt x="2946400" y="546100"/>
                  </a:lnTo>
                  <a:lnTo>
                    <a:pt x="3146426" y="0"/>
                  </a:lnTo>
                  <a:lnTo>
                    <a:pt x="5857874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905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6421902" y="368300"/>
              <a:ext cx="72000" cy="6057900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1409187" y="383722"/>
              <a:ext cx="36000" cy="3096078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6654428" y="223899"/>
            <a:ext cx="4916661" cy="6204934"/>
            <a:chOff x="6676455" y="354528"/>
            <a:chExt cx="4675932" cy="5901128"/>
          </a:xfrm>
        </p:grpSpPr>
        <p:sp>
          <p:nvSpPr>
            <p:cNvPr id="10" name="직사각형 9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5" name="자유형 14"/>
          <p:cNvSpPr/>
          <p:nvPr/>
        </p:nvSpPr>
        <p:spPr>
          <a:xfrm>
            <a:off x="9362538" y="4161473"/>
            <a:ext cx="2370283" cy="2446684"/>
          </a:xfrm>
          <a:custGeom>
            <a:avLst/>
            <a:gdLst>
              <a:gd name="connsiteX0" fmla="*/ 2254229 w 2254229"/>
              <a:gd name="connsiteY0" fmla="*/ 0 h 2326889"/>
              <a:gd name="connsiteX1" fmla="*/ 2254229 w 2254229"/>
              <a:gd name="connsiteY1" fmla="*/ 2326889 h 2326889"/>
              <a:gd name="connsiteX2" fmla="*/ 0 w 2254229"/>
              <a:gd name="connsiteY2" fmla="*/ 2326889 h 2326889"/>
              <a:gd name="connsiteX3" fmla="*/ 9753 w 2254229"/>
              <a:gd name="connsiteY3" fmla="*/ 2120883 h 2326889"/>
              <a:gd name="connsiteX4" fmla="*/ 2109978 w 2254229"/>
              <a:gd name="connsiteY4" fmla="*/ 7284 h 232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4229" h="2326889">
                <a:moveTo>
                  <a:pt x="2254229" y="0"/>
                </a:moveTo>
                <a:lnTo>
                  <a:pt x="2254229" y="2326889"/>
                </a:lnTo>
                <a:lnTo>
                  <a:pt x="0" y="2326889"/>
                </a:lnTo>
                <a:lnTo>
                  <a:pt x="9753" y="2120883"/>
                </a:lnTo>
                <a:cubicBezTo>
                  <a:pt x="115745" y="1007300"/>
                  <a:pt x="998418" y="120168"/>
                  <a:pt x="2109978" y="7284"/>
                </a:cubicBezTo>
                <a:close/>
              </a:path>
            </a:pathLst>
          </a:custGeom>
          <a:solidFill>
            <a:srgbClr val="4F403F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1295255" y="214374"/>
            <a:ext cx="4916661" cy="6204934"/>
            <a:chOff x="6676455" y="354528"/>
            <a:chExt cx="4675932" cy="5901128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31" name="직사각형 30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3" name="자유형 32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9" name="직사각형 8"/>
          <p:cNvSpPr/>
          <p:nvPr/>
        </p:nvSpPr>
        <p:spPr>
          <a:xfrm rot="5400000">
            <a:off x="270169" y="1639327"/>
            <a:ext cx="1128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white"/>
                </a:solidFill>
                <a:latin typeface="+mn-ea"/>
              </a:rPr>
              <a:t>CONTENTS</a:t>
            </a:r>
            <a:endParaRPr lang="ko-KR" altLang="en-US" sz="14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323044" y="1157318"/>
            <a:ext cx="2969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데이터 분석을 위한 전처리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671574" y="1840836"/>
            <a:ext cx="42720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전국의 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퇴근시간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</a:t>
            </a: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(16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시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~18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시</a:t>
            </a: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)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사고 분석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r>
              <a:rPr lang="en-US" altLang="ko-KR" sz="1050" dirty="0"/>
              <a:t>y&lt;-</a:t>
            </a:r>
            <a:r>
              <a:rPr lang="en-US" altLang="ko-KR" sz="1050" dirty="0" err="1"/>
              <a:t>df_a</a:t>
            </a:r>
            <a:r>
              <a:rPr lang="en-US" altLang="ko-KR" sz="1050" dirty="0"/>
              <a:t>%&gt;% filter(time == "16</a:t>
            </a:r>
            <a:r>
              <a:rPr lang="ko-KR" altLang="en-US" sz="1050" dirty="0"/>
              <a:t>시</a:t>
            </a:r>
            <a:r>
              <a:rPr lang="en-US" altLang="ko-KR" sz="1050" dirty="0"/>
              <a:t>-18</a:t>
            </a:r>
            <a:r>
              <a:rPr lang="ko-KR" altLang="en-US" sz="1050" dirty="0"/>
              <a:t>시</a:t>
            </a:r>
            <a:r>
              <a:rPr lang="en-US" altLang="ko-KR" sz="1050" dirty="0" smtClean="0"/>
              <a:t>")</a:t>
            </a:r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r>
              <a:rPr lang="en-US" altLang="ko-KR" sz="1050" dirty="0" err="1" smtClean="0"/>
              <a:t>ggplot</a:t>
            </a:r>
            <a:r>
              <a:rPr lang="en-US" altLang="ko-KR" sz="1050" dirty="0" smtClean="0"/>
              <a:t>(data </a:t>
            </a:r>
            <a:r>
              <a:rPr lang="en-US" altLang="ko-KR" sz="1050" dirty="0"/>
              <a:t>= y</a:t>
            </a:r>
            <a:r>
              <a:rPr lang="en-US" altLang="ko-KR" sz="1050" dirty="0" smtClean="0"/>
              <a:t>,</a:t>
            </a:r>
            <a:endParaRPr lang="en-US" altLang="ko-KR" sz="1050" dirty="0"/>
          </a:p>
          <a:p>
            <a:pPr algn="just">
              <a:lnSpc>
                <a:spcPct val="150000"/>
              </a:lnSpc>
            </a:pPr>
            <a:r>
              <a:rPr lang="en-US" altLang="ko-KR" sz="1050" dirty="0"/>
              <a:t>       </a:t>
            </a:r>
            <a:r>
              <a:rPr lang="en-US" altLang="ko-KR" sz="1050" dirty="0" err="1"/>
              <a:t>aes</a:t>
            </a:r>
            <a:r>
              <a:rPr lang="en-US" altLang="ko-KR" sz="1050" dirty="0"/>
              <a:t>(x = road, y = number ))+ </a:t>
            </a:r>
            <a:r>
              <a:rPr lang="en-US" altLang="ko-KR" sz="1050" dirty="0" err="1"/>
              <a:t>geom_col</a:t>
            </a:r>
            <a:r>
              <a:rPr lang="en-US" altLang="ko-KR" sz="1050" dirty="0"/>
              <a:t>(fill = "</a:t>
            </a:r>
            <a:r>
              <a:rPr lang="en-US" altLang="ko-KR" sz="1050" dirty="0" err="1"/>
              <a:t>lightblue</a:t>
            </a:r>
            <a:r>
              <a:rPr lang="en-US" altLang="ko-KR" sz="1050" dirty="0"/>
              <a:t>", </a:t>
            </a:r>
            <a:r>
              <a:rPr lang="en-US" altLang="ko-KR" sz="1050" dirty="0" err="1"/>
              <a:t>colour</a:t>
            </a:r>
            <a:r>
              <a:rPr lang="en-US" altLang="ko-KR" sz="1050" dirty="0"/>
              <a:t> = "black</a:t>
            </a:r>
            <a:r>
              <a:rPr lang="en-US" altLang="ko-KR" sz="1050" dirty="0" smtClean="0"/>
              <a:t>")</a:t>
            </a:r>
          </a:p>
          <a:p>
            <a:pPr algn="just">
              <a:lnSpc>
                <a:spcPct val="150000"/>
              </a:lnSpc>
            </a:pP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891" y="402453"/>
            <a:ext cx="4967198" cy="602638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424165" y="4366625"/>
            <a:ext cx="4720187" cy="57708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퇴근시간 교통사고 사망자를 알아보기위해 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16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시부터 </a:t>
            </a:r>
            <a:r>
              <a:rPr lang="en-US" altLang="ko-KR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18</a:t>
            </a: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시까지의 데이터를 추출해 저장하고 그래프를 표시해 보았습니다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6388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1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555666" y="238380"/>
            <a:ext cx="11177155" cy="6369777"/>
            <a:chOff x="876300" y="368300"/>
            <a:chExt cx="10629900" cy="6057900"/>
          </a:xfrm>
          <a:solidFill>
            <a:srgbClr val="64504F"/>
          </a:solidFill>
        </p:grpSpPr>
        <p:sp>
          <p:nvSpPr>
            <p:cNvPr id="5" name="직사각형 4"/>
            <p:cNvSpPr/>
            <p:nvPr/>
          </p:nvSpPr>
          <p:spPr>
            <a:xfrm>
              <a:off x="6464300" y="368300"/>
              <a:ext cx="5041900" cy="60579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자유형 16"/>
            <p:cNvSpPr/>
            <p:nvPr/>
          </p:nvSpPr>
          <p:spPr>
            <a:xfrm rot="16200000">
              <a:off x="641350" y="603250"/>
              <a:ext cx="6057900" cy="5588000"/>
            </a:xfrm>
            <a:custGeom>
              <a:avLst/>
              <a:gdLst>
                <a:gd name="connsiteX0" fmla="*/ 6057900 w 6057900"/>
                <a:gd name="connsiteY0" fmla="*/ 546100 h 5588000"/>
                <a:gd name="connsiteX1" fmla="*/ 6057900 w 6057900"/>
                <a:gd name="connsiteY1" fmla="*/ 5588000 h 5588000"/>
                <a:gd name="connsiteX2" fmla="*/ 0 w 6057900"/>
                <a:gd name="connsiteY2" fmla="*/ 5588000 h 5588000"/>
                <a:gd name="connsiteX3" fmla="*/ 0 w 6057900"/>
                <a:gd name="connsiteY3" fmla="*/ 546100 h 5588000"/>
                <a:gd name="connsiteX4" fmla="*/ 2946400 w 6057900"/>
                <a:gd name="connsiteY4" fmla="*/ 546100 h 5588000"/>
                <a:gd name="connsiteX5" fmla="*/ 3146426 w 6057900"/>
                <a:gd name="connsiteY5" fmla="*/ 0 h 5588000"/>
                <a:gd name="connsiteX6" fmla="*/ 5857874 w 6057900"/>
                <a:gd name="connsiteY6" fmla="*/ 0 h 55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57900" h="5588000">
                  <a:moveTo>
                    <a:pt x="6057900" y="546100"/>
                  </a:moveTo>
                  <a:lnTo>
                    <a:pt x="6057900" y="5588000"/>
                  </a:lnTo>
                  <a:lnTo>
                    <a:pt x="0" y="5588000"/>
                  </a:lnTo>
                  <a:lnTo>
                    <a:pt x="0" y="546100"/>
                  </a:lnTo>
                  <a:lnTo>
                    <a:pt x="2946400" y="546100"/>
                  </a:lnTo>
                  <a:lnTo>
                    <a:pt x="3146426" y="0"/>
                  </a:lnTo>
                  <a:lnTo>
                    <a:pt x="5857874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905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6421902" y="368300"/>
              <a:ext cx="72000" cy="6057900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1409187" y="383722"/>
              <a:ext cx="36000" cy="3096078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6654428" y="223899"/>
            <a:ext cx="4916661" cy="6204934"/>
            <a:chOff x="6676455" y="354528"/>
            <a:chExt cx="4675932" cy="5901128"/>
          </a:xfrm>
        </p:grpSpPr>
        <p:sp>
          <p:nvSpPr>
            <p:cNvPr id="10" name="직사각형 9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5" name="자유형 14"/>
          <p:cNvSpPr/>
          <p:nvPr/>
        </p:nvSpPr>
        <p:spPr>
          <a:xfrm>
            <a:off x="9362538" y="4161473"/>
            <a:ext cx="2370283" cy="2446684"/>
          </a:xfrm>
          <a:custGeom>
            <a:avLst/>
            <a:gdLst>
              <a:gd name="connsiteX0" fmla="*/ 2254229 w 2254229"/>
              <a:gd name="connsiteY0" fmla="*/ 0 h 2326889"/>
              <a:gd name="connsiteX1" fmla="*/ 2254229 w 2254229"/>
              <a:gd name="connsiteY1" fmla="*/ 2326889 h 2326889"/>
              <a:gd name="connsiteX2" fmla="*/ 0 w 2254229"/>
              <a:gd name="connsiteY2" fmla="*/ 2326889 h 2326889"/>
              <a:gd name="connsiteX3" fmla="*/ 9753 w 2254229"/>
              <a:gd name="connsiteY3" fmla="*/ 2120883 h 2326889"/>
              <a:gd name="connsiteX4" fmla="*/ 2109978 w 2254229"/>
              <a:gd name="connsiteY4" fmla="*/ 7284 h 232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4229" h="2326889">
                <a:moveTo>
                  <a:pt x="2254229" y="0"/>
                </a:moveTo>
                <a:lnTo>
                  <a:pt x="2254229" y="2326889"/>
                </a:lnTo>
                <a:lnTo>
                  <a:pt x="0" y="2326889"/>
                </a:lnTo>
                <a:lnTo>
                  <a:pt x="9753" y="2120883"/>
                </a:lnTo>
                <a:cubicBezTo>
                  <a:pt x="115745" y="1007300"/>
                  <a:pt x="998418" y="120168"/>
                  <a:pt x="2109978" y="7284"/>
                </a:cubicBezTo>
                <a:close/>
              </a:path>
            </a:pathLst>
          </a:custGeom>
          <a:solidFill>
            <a:srgbClr val="4F403F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1295255" y="223899"/>
            <a:ext cx="4916661" cy="6204934"/>
            <a:chOff x="6676455" y="354528"/>
            <a:chExt cx="4675932" cy="5901128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31" name="직사각형 30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3" name="자유형 32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9" name="직사각형 8"/>
          <p:cNvSpPr/>
          <p:nvPr/>
        </p:nvSpPr>
        <p:spPr>
          <a:xfrm rot="5400000">
            <a:off x="270169" y="1639327"/>
            <a:ext cx="1128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white"/>
                </a:solidFill>
                <a:latin typeface="+mn-ea"/>
              </a:rPr>
              <a:t>CONTENTS</a:t>
            </a:r>
            <a:endParaRPr lang="ko-KR" altLang="en-US" sz="14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427289" y="1229182"/>
            <a:ext cx="27382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데이터 처리 과정과 분석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671574" y="1840836"/>
            <a:ext cx="4272025" cy="4683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050" dirty="0" smtClean="0"/>
              <a:t>출근시간 </a:t>
            </a:r>
            <a:r>
              <a:rPr lang="ko-KR" altLang="en-US" sz="1050" dirty="0" err="1" smtClean="0"/>
              <a:t>사고평균</a:t>
            </a:r>
            <a:endParaRPr lang="en-US" altLang="ko-KR" sz="1050" dirty="0"/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r>
              <a:rPr lang="ko-KR" altLang="en-US" sz="1050" dirty="0" smtClean="0"/>
              <a:t>출근시간 </a:t>
            </a:r>
            <a:r>
              <a:rPr lang="ko-KR" altLang="en-US" sz="1050" dirty="0"/>
              <a:t>발생건수</a:t>
            </a:r>
            <a:endParaRPr lang="en-US" altLang="ko-KR" sz="1050" dirty="0"/>
          </a:p>
          <a:p>
            <a:pPr algn="just">
              <a:lnSpc>
                <a:spcPct val="150000"/>
              </a:lnSpc>
            </a:pPr>
            <a:endParaRPr lang="en-US" altLang="ko-KR" sz="105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1050" dirty="0" smtClean="0"/>
              <a:t>퇴근시간 </a:t>
            </a:r>
            <a:r>
              <a:rPr lang="ko-KR" altLang="en-US" sz="1050" dirty="0" err="1" smtClean="0"/>
              <a:t>사고평균</a:t>
            </a:r>
            <a:endParaRPr lang="en-US" altLang="ko-KR" sz="1050" dirty="0"/>
          </a:p>
          <a:p>
            <a:pPr algn="just">
              <a:lnSpc>
                <a:spcPct val="150000"/>
              </a:lnSpc>
            </a:pPr>
            <a:endParaRPr lang="en-US" altLang="ko-KR" sz="1050" dirty="0"/>
          </a:p>
          <a:p>
            <a:pPr algn="just">
              <a:lnSpc>
                <a:spcPct val="150000"/>
              </a:lnSpc>
            </a:pPr>
            <a:r>
              <a:rPr lang="ko-KR" altLang="en-US" sz="1050" dirty="0" smtClean="0"/>
              <a:t>퇴근시간 </a:t>
            </a:r>
            <a:r>
              <a:rPr lang="ko-KR" altLang="en-US" sz="1050" dirty="0"/>
              <a:t>발생건수</a:t>
            </a:r>
            <a:endParaRPr lang="en-US" altLang="ko-KR" sz="1050" dirty="0"/>
          </a:p>
          <a:p>
            <a:pPr algn="just">
              <a:lnSpc>
                <a:spcPct val="150000"/>
              </a:lnSpc>
            </a:pPr>
            <a:endParaRPr lang="en-US" altLang="ko-KR" sz="105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ko-KR" sz="105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사건 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총발생 건수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ko-KR" sz="1050" dirty="0" smtClean="0"/>
              <a:t>Sum(</a:t>
            </a:r>
            <a:r>
              <a:rPr lang="en-US" altLang="ko-KR" sz="1050" dirty="0" err="1" smtClean="0"/>
              <a:t>df_a</a:t>
            </a:r>
            <a:r>
              <a:rPr lang="en-US" altLang="ko-KR" sz="1050" dirty="0"/>
              <a:t>$ number</a:t>
            </a:r>
            <a:r>
              <a:rPr lang="en-US" altLang="ko-KR" sz="1050" dirty="0" smtClean="0"/>
              <a:t>)</a:t>
            </a:r>
          </a:p>
          <a:p>
            <a:pPr algn="just">
              <a:lnSpc>
                <a:spcPct val="150000"/>
              </a:lnSpc>
            </a:pPr>
            <a:r>
              <a:rPr lang="ko-KR" altLang="en-US" sz="1050" dirty="0" smtClean="0"/>
              <a:t>평균</a:t>
            </a:r>
            <a:endParaRPr lang="en-US" altLang="ko-KR" sz="1050" dirty="0"/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endParaRPr lang="en-US" altLang="ko-KR" sz="1020" dirty="0" smtClean="0"/>
          </a:p>
          <a:p>
            <a:pPr algn="just">
              <a:lnSpc>
                <a:spcPct val="150000"/>
              </a:lnSpc>
            </a:pPr>
            <a:r>
              <a:rPr lang="ko-KR" altLang="en-US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비교결과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다른 시간대 보다 높은 </a:t>
            </a:r>
            <a:r>
              <a:rPr lang="ko-KR" altLang="en-US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사망자율을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나타내는  퇴근시간이 출근시간보다 발생건수가 </a:t>
            </a:r>
            <a:r>
              <a:rPr lang="en-US" altLang="ko-K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2</a:t>
            </a:r>
            <a:r>
              <a:rPr lang="ko-KR" altLang="en-US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배이상</a:t>
            </a:r>
            <a:r>
              <a:rPr lang="ko-KR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많았습니다</a:t>
            </a: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ko-KR" sz="1020" dirty="0" smtClean="0"/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120681" y="4316836"/>
            <a:ext cx="1514475" cy="153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[1] 217148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671574" y="4835073"/>
            <a:ext cx="4272025" cy="153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&gt; 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mean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(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df_a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$ 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number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) 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[1] 1620.507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891" y="411979"/>
            <a:ext cx="4956388" cy="3026546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891" y="3438525"/>
            <a:ext cx="4967198" cy="2990308"/>
          </a:xfrm>
          <a:prstGeom prst="rect">
            <a:avLst/>
          </a:prstGeom>
        </p:spPr>
      </p:pic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1671574" y="2135847"/>
            <a:ext cx="4272025" cy="153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&gt; 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mean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( 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z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$ 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number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) 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[1] 1159.455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1640448" y="2584746"/>
            <a:ext cx="4272025" cy="153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&gt; 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sum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(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z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$ 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number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) 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[1] 12754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1640448" y="3117953"/>
            <a:ext cx="3305175" cy="153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&gt; 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mean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(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y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$ </a:t>
            </a:r>
            <a:r>
              <a:rPr kumimoji="0" lang="ko-KR" altLang="ko-K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number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) 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[1] 2454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640448" y="3543544"/>
            <a:ext cx="4303151" cy="153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&gt; sum(y$ number) </a:t>
            </a:r>
            <a:r>
              <a:rPr kumimoji="0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[1] 26994</a:t>
            </a:r>
            <a:endParaRPr kumimoji="0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46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1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555666" y="238380"/>
            <a:ext cx="11177155" cy="6369777"/>
            <a:chOff x="876300" y="368300"/>
            <a:chExt cx="10629900" cy="6057900"/>
          </a:xfrm>
          <a:solidFill>
            <a:srgbClr val="64504F"/>
          </a:solidFill>
        </p:grpSpPr>
        <p:sp>
          <p:nvSpPr>
            <p:cNvPr id="5" name="직사각형 4"/>
            <p:cNvSpPr/>
            <p:nvPr/>
          </p:nvSpPr>
          <p:spPr>
            <a:xfrm>
              <a:off x="6464300" y="368300"/>
              <a:ext cx="5041900" cy="60579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자유형 16"/>
            <p:cNvSpPr/>
            <p:nvPr/>
          </p:nvSpPr>
          <p:spPr>
            <a:xfrm rot="16200000">
              <a:off x="641350" y="603250"/>
              <a:ext cx="6057900" cy="5588000"/>
            </a:xfrm>
            <a:custGeom>
              <a:avLst/>
              <a:gdLst>
                <a:gd name="connsiteX0" fmla="*/ 6057900 w 6057900"/>
                <a:gd name="connsiteY0" fmla="*/ 546100 h 5588000"/>
                <a:gd name="connsiteX1" fmla="*/ 6057900 w 6057900"/>
                <a:gd name="connsiteY1" fmla="*/ 5588000 h 5588000"/>
                <a:gd name="connsiteX2" fmla="*/ 0 w 6057900"/>
                <a:gd name="connsiteY2" fmla="*/ 5588000 h 5588000"/>
                <a:gd name="connsiteX3" fmla="*/ 0 w 6057900"/>
                <a:gd name="connsiteY3" fmla="*/ 546100 h 5588000"/>
                <a:gd name="connsiteX4" fmla="*/ 2946400 w 6057900"/>
                <a:gd name="connsiteY4" fmla="*/ 546100 h 5588000"/>
                <a:gd name="connsiteX5" fmla="*/ 3146426 w 6057900"/>
                <a:gd name="connsiteY5" fmla="*/ 0 h 5588000"/>
                <a:gd name="connsiteX6" fmla="*/ 5857874 w 6057900"/>
                <a:gd name="connsiteY6" fmla="*/ 0 h 55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57900" h="5588000">
                  <a:moveTo>
                    <a:pt x="6057900" y="546100"/>
                  </a:moveTo>
                  <a:lnTo>
                    <a:pt x="6057900" y="5588000"/>
                  </a:lnTo>
                  <a:lnTo>
                    <a:pt x="0" y="5588000"/>
                  </a:lnTo>
                  <a:lnTo>
                    <a:pt x="0" y="546100"/>
                  </a:lnTo>
                  <a:lnTo>
                    <a:pt x="2946400" y="546100"/>
                  </a:lnTo>
                  <a:lnTo>
                    <a:pt x="3146426" y="0"/>
                  </a:lnTo>
                  <a:lnTo>
                    <a:pt x="5857874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1905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6421902" y="368300"/>
              <a:ext cx="72000" cy="6057900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1409187" y="383722"/>
              <a:ext cx="36000" cy="3096078"/>
            </a:xfrm>
            <a:prstGeom prst="rect">
              <a:avLst/>
            </a:prstGeom>
            <a:solidFill>
              <a:srgbClr val="4F40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6654428" y="223899"/>
            <a:ext cx="4916661" cy="6204934"/>
            <a:chOff x="6676455" y="354528"/>
            <a:chExt cx="4675932" cy="5901128"/>
          </a:xfrm>
        </p:grpSpPr>
        <p:sp>
          <p:nvSpPr>
            <p:cNvPr id="10" name="직사각형 9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자유형 26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5" name="자유형 14"/>
          <p:cNvSpPr/>
          <p:nvPr/>
        </p:nvSpPr>
        <p:spPr>
          <a:xfrm>
            <a:off x="9362538" y="4161473"/>
            <a:ext cx="2370283" cy="2446684"/>
          </a:xfrm>
          <a:custGeom>
            <a:avLst/>
            <a:gdLst>
              <a:gd name="connsiteX0" fmla="*/ 2254229 w 2254229"/>
              <a:gd name="connsiteY0" fmla="*/ 0 h 2326889"/>
              <a:gd name="connsiteX1" fmla="*/ 2254229 w 2254229"/>
              <a:gd name="connsiteY1" fmla="*/ 2326889 h 2326889"/>
              <a:gd name="connsiteX2" fmla="*/ 0 w 2254229"/>
              <a:gd name="connsiteY2" fmla="*/ 2326889 h 2326889"/>
              <a:gd name="connsiteX3" fmla="*/ 9753 w 2254229"/>
              <a:gd name="connsiteY3" fmla="*/ 2120883 h 2326889"/>
              <a:gd name="connsiteX4" fmla="*/ 2109978 w 2254229"/>
              <a:gd name="connsiteY4" fmla="*/ 7284 h 232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4229" h="2326889">
                <a:moveTo>
                  <a:pt x="2254229" y="0"/>
                </a:moveTo>
                <a:lnTo>
                  <a:pt x="2254229" y="2326889"/>
                </a:lnTo>
                <a:lnTo>
                  <a:pt x="0" y="2326889"/>
                </a:lnTo>
                <a:lnTo>
                  <a:pt x="9753" y="2120883"/>
                </a:lnTo>
                <a:cubicBezTo>
                  <a:pt x="115745" y="1007300"/>
                  <a:pt x="998418" y="120168"/>
                  <a:pt x="2109978" y="7284"/>
                </a:cubicBezTo>
                <a:close/>
              </a:path>
            </a:pathLst>
          </a:custGeom>
          <a:solidFill>
            <a:srgbClr val="4F403F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1295255" y="223899"/>
            <a:ext cx="4916661" cy="6204934"/>
            <a:chOff x="6676455" y="354528"/>
            <a:chExt cx="4675932" cy="5901128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31" name="직사각형 30"/>
            <p:cNvSpPr/>
            <p:nvPr/>
          </p:nvSpPr>
          <p:spPr>
            <a:xfrm rot="21540000">
              <a:off x="6676455" y="638629"/>
              <a:ext cx="4617589" cy="554808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6734798" y="533399"/>
              <a:ext cx="4617589" cy="57222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3" name="자유형 32"/>
            <p:cNvSpPr/>
            <p:nvPr/>
          </p:nvSpPr>
          <p:spPr>
            <a:xfrm>
              <a:off x="7034349" y="354528"/>
              <a:ext cx="183576" cy="597972"/>
            </a:xfrm>
            <a:custGeom>
              <a:avLst/>
              <a:gdLst>
                <a:gd name="connsiteX0" fmla="*/ 189576 w 379152"/>
                <a:gd name="connsiteY0" fmla="*/ 0 h 1235034"/>
                <a:gd name="connsiteX1" fmla="*/ 379152 w 379152"/>
                <a:gd name="connsiteY1" fmla="*/ 189576 h 1235034"/>
                <a:gd name="connsiteX2" fmla="*/ 379152 w 379152"/>
                <a:gd name="connsiteY2" fmla="*/ 1045458 h 1235034"/>
                <a:gd name="connsiteX3" fmla="*/ 189576 w 379152"/>
                <a:gd name="connsiteY3" fmla="*/ 1235034 h 1235034"/>
                <a:gd name="connsiteX4" fmla="*/ 0 w 379152"/>
                <a:gd name="connsiteY4" fmla="*/ 1045458 h 1235034"/>
                <a:gd name="connsiteX5" fmla="*/ 0 w 379152"/>
                <a:gd name="connsiteY5" fmla="*/ 491878 h 1235034"/>
                <a:gd name="connsiteX6" fmla="*/ 45576 w 379152"/>
                <a:gd name="connsiteY6" fmla="*/ 491878 h 1235034"/>
                <a:gd name="connsiteX7" fmla="*/ 45576 w 379152"/>
                <a:gd name="connsiteY7" fmla="*/ 1025585 h 1235034"/>
                <a:gd name="connsiteX8" fmla="*/ 189576 w 379152"/>
                <a:gd name="connsiteY8" fmla="*/ 1169585 h 1235034"/>
                <a:gd name="connsiteX9" fmla="*/ 333576 w 379152"/>
                <a:gd name="connsiteY9" fmla="*/ 1025585 h 1235034"/>
                <a:gd name="connsiteX10" fmla="*/ 333576 w 379152"/>
                <a:gd name="connsiteY10" fmla="*/ 209448 h 1235034"/>
                <a:gd name="connsiteX11" fmla="*/ 189576 w 379152"/>
                <a:gd name="connsiteY11" fmla="*/ 65448 h 1235034"/>
                <a:gd name="connsiteX12" fmla="*/ 45576 w 379152"/>
                <a:gd name="connsiteY12" fmla="*/ 209448 h 1235034"/>
                <a:gd name="connsiteX13" fmla="*/ 45576 w 379152"/>
                <a:gd name="connsiteY13" fmla="*/ 341477 h 1235034"/>
                <a:gd name="connsiteX14" fmla="*/ 0 w 379152"/>
                <a:gd name="connsiteY14" fmla="*/ 341477 h 1235034"/>
                <a:gd name="connsiteX15" fmla="*/ 0 w 379152"/>
                <a:gd name="connsiteY15" fmla="*/ 189576 h 1235034"/>
                <a:gd name="connsiteX16" fmla="*/ 189576 w 379152"/>
                <a:gd name="connsiteY16" fmla="*/ 0 h 12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9152" h="1235034">
                  <a:moveTo>
                    <a:pt x="189576" y="0"/>
                  </a:moveTo>
                  <a:cubicBezTo>
                    <a:pt x="294276" y="0"/>
                    <a:pt x="379152" y="84876"/>
                    <a:pt x="379152" y="189576"/>
                  </a:cubicBezTo>
                  <a:lnTo>
                    <a:pt x="379152" y="1045458"/>
                  </a:lnTo>
                  <a:cubicBezTo>
                    <a:pt x="379152" y="1150158"/>
                    <a:pt x="294276" y="1235034"/>
                    <a:pt x="189576" y="1235034"/>
                  </a:cubicBezTo>
                  <a:cubicBezTo>
                    <a:pt x="84876" y="1235034"/>
                    <a:pt x="0" y="1150158"/>
                    <a:pt x="0" y="1045458"/>
                  </a:cubicBezTo>
                  <a:lnTo>
                    <a:pt x="0" y="491878"/>
                  </a:lnTo>
                  <a:lnTo>
                    <a:pt x="45576" y="491878"/>
                  </a:lnTo>
                  <a:lnTo>
                    <a:pt x="45576" y="1025585"/>
                  </a:lnTo>
                  <a:cubicBezTo>
                    <a:pt x="45576" y="1105114"/>
                    <a:pt x="110047" y="1169585"/>
                    <a:pt x="189576" y="1169585"/>
                  </a:cubicBezTo>
                  <a:cubicBezTo>
                    <a:pt x="269105" y="1169585"/>
                    <a:pt x="333576" y="1105114"/>
                    <a:pt x="333576" y="1025585"/>
                  </a:cubicBezTo>
                  <a:lnTo>
                    <a:pt x="333576" y="209448"/>
                  </a:lnTo>
                  <a:cubicBezTo>
                    <a:pt x="333576" y="129919"/>
                    <a:pt x="269105" y="65448"/>
                    <a:pt x="189576" y="65448"/>
                  </a:cubicBezTo>
                  <a:cubicBezTo>
                    <a:pt x="110047" y="65448"/>
                    <a:pt x="45576" y="129919"/>
                    <a:pt x="45576" y="209448"/>
                  </a:cubicBezTo>
                  <a:lnTo>
                    <a:pt x="45576" y="341477"/>
                  </a:lnTo>
                  <a:lnTo>
                    <a:pt x="0" y="341477"/>
                  </a:lnTo>
                  <a:lnTo>
                    <a:pt x="0" y="189576"/>
                  </a:lnTo>
                  <a:cubicBezTo>
                    <a:pt x="0" y="84876"/>
                    <a:pt x="84876" y="0"/>
                    <a:pt x="18957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9" name="직사각형 8"/>
          <p:cNvSpPr/>
          <p:nvPr/>
        </p:nvSpPr>
        <p:spPr>
          <a:xfrm rot="5400000">
            <a:off x="270169" y="1639327"/>
            <a:ext cx="1128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white"/>
                </a:solidFill>
                <a:latin typeface="+mn-ea"/>
              </a:rPr>
              <a:t>CONTENTS</a:t>
            </a:r>
            <a:endParaRPr lang="ko-KR" altLang="en-US" sz="14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671574" y="1840836"/>
            <a:ext cx="4272025" cy="1304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endParaRPr lang="en-US" altLang="ko-KR" sz="1050" dirty="0"/>
          </a:p>
          <a:p>
            <a:pPr algn="just">
              <a:lnSpc>
                <a:spcPct val="150000"/>
              </a:lnSpc>
            </a:pPr>
            <a:endParaRPr lang="en-US" altLang="ko-KR" sz="1050" dirty="0"/>
          </a:p>
          <a:p>
            <a:pPr algn="just">
              <a:lnSpc>
                <a:spcPct val="150000"/>
              </a:lnSpc>
            </a:pPr>
            <a:endParaRPr lang="en-US" altLang="ko-KR" sz="1050" dirty="0" smtClean="0"/>
          </a:p>
          <a:p>
            <a:pPr algn="just">
              <a:lnSpc>
                <a:spcPct val="150000"/>
              </a:lnSpc>
            </a:pPr>
            <a:endParaRPr lang="en-US" altLang="ko-KR" sz="10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2187925" y="2990194"/>
            <a:ext cx="3239321" cy="898579"/>
          </a:xfrm>
          <a:prstGeom prst="roundRect">
            <a:avLst>
              <a:gd name="adj" fmla="val 152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r>
              <a:rPr lang="ko-KR" alt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감사합니다</a:t>
            </a:r>
            <a:endParaRPr lang="en-US" altLang="ko-KR" sz="4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2455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347</Words>
  <Application>Microsoft Office PowerPoint</Application>
  <PresentationFormat>와이드스크린</PresentationFormat>
  <Paragraphs>84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Aharoni</vt:lpstr>
      <vt:lpstr>맑은 고딕</vt:lpstr>
      <vt:lpstr>Arial</vt:lpstr>
      <vt:lpstr>Lucida Console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cho</dc:creator>
  <cp:lastModifiedBy>Admin</cp:lastModifiedBy>
  <cp:revision>88</cp:revision>
  <dcterms:created xsi:type="dcterms:W3CDTF">2017-04-28T07:42:30Z</dcterms:created>
  <dcterms:modified xsi:type="dcterms:W3CDTF">2019-06-17T04:00:12Z</dcterms:modified>
</cp:coreProperties>
</file>