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ldMasterIdLst>
    <p:sldMasterId id="214748366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howPr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extLst>
    <p:ext uri="ACF4677E-8BD2-47ae-8A1F-98590045965D">
      <hp:hncThemeShow xmlns:hp="http://schemas.haansoft.com/office/presentation/8.0" themeShowType="1" themeSkinType="1" themeTransitionType="1" useThemeTransition="1" byMouseClick="1" attrType="1" dur="2000"/>
    </p:ext>
  </p:extLst>
</p:presentationPr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 horzBarState="maximized">
    <p:restoredLeft sz="14442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324" y="72"/>
      </p:cViewPr>
      <p:guideLst>
        <p:guide orient="horz" pos="2158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slide" Target="slides/slide9.xml"  /><Relationship Id="rId11" Type="http://schemas.openxmlformats.org/officeDocument/2006/relationships/slide" Target="slides/slide10.xml"  /><Relationship Id="rId12" Type="http://schemas.openxmlformats.org/officeDocument/2006/relationships/slide" Target="slides/slide11.xml"  /><Relationship Id="rId13" Type="http://schemas.openxmlformats.org/officeDocument/2006/relationships/presProps" Target="presProps.xml"  /><Relationship Id="rId14" Type="http://schemas.openxmlformats.org/officeDocument/2006/relationships/viewProps" Target="viewProps.xml"  /><Relationship Id="rId15" Type="http://schemas.openxmlformats.org/officeDocument/2006/relationships/theme" Target="theme/theme1.xml"  /><Relationship Id="rId16" Type="http://schemas.openxmlformats.org/officeDocument/2006/relationships/tableStyles" Target="tableStyles.xml"  /><Relationship Id="rId2" Type="http://schemas.openxmlformats.org/officeDocument/2006/relationships/slide" Target="slides/slide1.xml"  /><Relationship Id="rId3" Type="http://schemas.openxmlformats.org/officeDocument/2006/relationships/slide" Target="slides/slide2.xml"  /><Relationship Id="rId4" Type="http://schemas.openxmlformats.org/officeDocument/2006/relationships/slide" Target="slides/slide3.xml"  /><Relationship Id="rId5" Type="http://schemas.openxmlformats.org/officeDocument/2006/relationships/slide" Target="slides/slide4.xml"  /><Relationship Id="rId6" Type="http://schemas.openxmlformats.org/officeDocument/2006/relationships/slide" Target="slides/slide5.xml"  /><Relationship Id="rId7" Type="http://schemas.openxmlformats.org/officeDocument/2006/relationships/slide" Target="slides/slide6.xml"  /><Relationship Id="rId8" Type="http://schemas.openxmlformats.org/officeDocument/2006/relationships/slide" Target="slides/slide7.xml"  /><Relationship Id="rId9" Type="http://schemas.openxmlformats.org/officeDocument/2006/relationships/slide" Target="slides/slide8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3650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875780" y="171450"/>
            <a:ext cx="8098506" cy="6529388"/>
          </a:xfrm>
          <a:custGeom>
            <a:avLst/>
            <a:gdLst>
              <a:gd name="connsiteX0" fmla="*/ 0 w 8098506"/>
              <a:gd name="connsiteY0" fmla="*/ 0 h 6529388"/>
              <a:gd name="connsiteX1" fmla="*/ 8098506 w 8098506"/>
              <a:gd name="connsiteY1" fmla="*/ 0 h 6529388"/>
              <a:gd name="connsiteX2" fmla="*/ 8098506 w 8098506"/>
              <a:gd name="connsiteY2" fmla="*/ 6529388 h 6529388"/>
              <a:gd name="connsiteX3" fmla="*/ 0 w 8098506"/>
              <a:gd name="connsiteY3" fmla="*/ 6529388 h 6529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98506" h="6529388">
                <a:moveTo>
                  <a:pt x="0" y="0"/>
                </a:moveTo>
                <a:lnTo>
                  <a:pt x="8098506" y="0"/>
                </a:lnTo>
                <a:lnTo>
                  <a:pt x="8098506" y="6529388"/>
                </a:lnTo>
                <a:lnTo>
                  <a:pt x="0" y="652938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248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250617" y="2835370"/>
            <a:ext cx="3619496" cy="3624498"/>
          </a:xfrm>
          <a:custGeom>
            <a:avLst/>
            <a:gdLst>
              <a:gd name="connsiteX0" fmla="*/ 2297113 w 4594226"/>
              <a:gd name="connsiteY0" fmla="*/ 0 h 4600576"/>
              <a:gd name="connsiteX1" fmla="*/ 4594226 w 4594226"/>
              <a:gd name="connsiteY1" fmla="*/ 2300288 h 4600576"/>
              <a:gd name="connsiteX2" fmla="*/ 2297113 w 4594226"/>
              <a:gd name="connsiteY2" fmla="*/ 4600576 h 4600576"/>
              <a:gd name="connsiteX3" fmla="*/ 0 w 4594226"/>
              <a:gd name="connsiteY3" fmla="*/ 2300288 h 4600576"/>
              <a:gd name="connsiteX4" fmla="*/ 2297113 w 4594226"/>
              <a:gd name="connsiteY4" fmla="*/ 0 h 4600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94226" h="4600576">
                <a:moveTo>
                  <a:pt x="2297113" y="0"/>
                </a:moveTo>
                <a:cubicBezTo>
                  <a:pt x="3565773" y="0"/>
                  <a:pt x="4594226" y="1029874"/>
                  <a:pt x="4594226" y="2300288"/>
                </a:cubicBezTo>
                <a:cubicBezTo>
                  <a:pt x="4594226" y="3570702"/>
                  <a:pt x="3565773" y="4600576"/>
                  <a:pt x="2297113" y="4600576"/>
                </a:cubicBezTo>
                <a:cubicBezTo>
                  <a:pt x="1028453" y="4600576"/>
                  <a:pt x="0" y="3570702"/>
                  <a:pt x="0" y="2300288"/>
                </a:cubicBezTo>
                <a:cubicBezTo>
                  <a:pt x="0" y="1029874"/>
                  <a:pt x="1028453" y="0"/>
                  <a:pt x="229711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951388"/>
      </p:ext>
    </p:extLst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theme" Target="../theme/theme1.xml" 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3953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49" r:id="rId2"/>
    <p:sldLayoutId id="2147483657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10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.xml"  /><Relationship Id="rId2" Type="http://schemas.openxmlformats.org/officeDocument/2006/relationships/image" Target="../media/image16.png"  /></Relationships>
</file>

<file path=ppt/slides/_rels/slide1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.xml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.xml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.xml"  /><Relationship Id="rId2" Type="http://schemas.openxmlformats.org/officeDocument/2006/relationships/image" Target="../media/image1.jpeg"  /><Relationship Id="rId3" Type="http://schemas.openxmlformats.org/officeDocument/2006/relationships/image" Target="../media/image2.jpeg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3.jpeg"  /><Relationship Id="rId3" Type="http://schemas.openxmlformats.org/officeDocument/2006/relationships/image" Target="../media/image4.jpeg"  /></Relationships>
</file>

<file path=ppt/slides/_rels/slide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5.png"  /><Relationship Id="rId3" Type="http://schemas.openxmlformats.org/officeDocument/2006/relationships/image" Target="../media/image6.jpeg"  /></Relationships>
</file>

<file path=ppt/slides/_rels/slide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7.jpeg"  /><Relationship Id="rId3" Type="http://schemas.openxmlformats.org/officeDocument/2006/relationships/image" Target="../media/image8.jpeg"  /><Relationship Id="rId4" Type="http://schemas.openxmlformats.org/officeDocument/2006/relationships/image" Target="../media/image9.jpeg"  /></Relationships>
</file>

<file path=ppt/slides/_rels/slide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10.jpeg"  /><Relationship Id="rId3" Type="http://schemas.openxmlformats.org/officeDocument/2006/relationships/image" Target="../media/image11.jpeg"  /><Relationship Id="rId4" Type="http://schemas.openxmlformats.org/officeDocument/2006/relationships/image" Target="../media/image12.jpeg"  /><Relationship Id="rId5" Type="http://schemas.openxmlformats.org/officeDocument/2006/relationships/image" Target="../media/image13.png"  /></Relationships>
</file>

<file path=ppt/slides/_rels/slide9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14.jpeg"  /><Relationship Id="rId3" Type="http://schemas.openxmlformats.org/officeDocument/2006/relationships/image" Target="../media/image15.jpeg" 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Oval 41"/>
          <p:cNvSpPr>
            <a:spLocks noChangeArrowheads="1"/>
          </p:cNvSpPr>
          <p:nvPr/>
        </p:nvSpPr>
        <p:spPr>
          <a:xfrm>
            <a:off x="3778251" y="1128712"/>
            <a:ext cx="4594225" cy="4600575"/>
          </a:xfrm>
          <a:prstGeom prst="ellipse">
            <a:avLst/>
          </a:prstGeom>
          <a:solidFill>
            <a:srgbClr val="383431"/>
          </a:solidFill>
          <a:ln>
            <a:noFill/>
          </a:ln>
        </p:spPr>
        <p:txBody>
          <a:bodyPr vert="horz" wrap="square" lIns="91440" tIns="45720" rIns="91440" bIns="45720" anchor="t" anchorCtr="0">
            <a:prstTxWarp prst="textNoShape">
              <a:avLst/>
            </a:prstTxWarp>
          </a:bodyPr>
          <a:lstStyle/>
          <a:p>
            <a:pPr lvl="0">
              <a:defRPr/>
            </a:pPr>
            <a:endParaRPr lang="en-US"/>
          </a:p>
        </p:txBody>
      </p:sp>
      <p:sp>
        <p:nvSpPr>
          <p:cNvPr id="46" name="Freeform 42"/>
          <p:cNvSpPr>
            <a:spLocks noEditPoints="1"/>
          </p:cNvSpPr>
          <p:nvPr/>
        </p:nvSpPr>
        <p:spPr>
          <a:xfrm>
            <a:off x="3951288" y="1284288"/>
            <a:ext cx="4284663" cy="4289425"/>
          </a:xfrm>
          <a:custGeom>
            <a:avLst/>
            <a:gdLst>
              <a:gd name="T0" fmla="*/ 831 w 1662"/>
              <a:gd name="T1" fmla="*/ 1662 h 1662"/>
              <a:gd name="T2" fmla="*/ 0 w 1662"/>
              <a:gd name="T3" fmla="*/ 831 h 1662"/>
              <a:gd name="T4" fmla="*/ 831 w 1662"/>
              <a:gd name="T5" fmla="*/ 0 h 1662"/>
              <a:gd name="T6" fmla="*/ 1662 w 1662"/>
              <a:gd name="T7" fmla="*/ 831 h 1662"/>
              <a:gd name="T8" fmla="*/ 831 w 1662"/>
              <a:gd name="T9" fmla="*/ 1662 h 1662"/>
              <a:gd name="T10" fmla="*/ 831 w 1662"/>
              <a:gd name="T11" fmla="*/ 12 h 1662"/>
              <a:gd name="T12" fmla="*/ 12 w 1662"/>
              <a:gd name="T13" fmla="*/ 831 h 1662"/>
              <a:gd name="T14" fmla="*/ 831 w 1662"/>
              <a:gd name="T15" fmla="*/ 1650 h 1662"/>
              <a:gd name="T16" fmla="*/ 1650 w 1662"/>
              <a:gd name="T17" fmla="*/ 831 h 1662"/>
              <a:gd name="T18" fmla="*/ 831 w 1662"/>
              <a:gd name="T19" fmla="*/ 12 h 1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62" h="1662">
                <a:moveTo>
                  <a:pt x="831" y="1662"/>
                </a:moveTo>
                <a:cubicBezTo>
                  <a:pt x="373" y="1662"/>
                  <a:pt x="0" y="1289"/>
                  <a:pt x="0" y="831"/>
                </a:cubicBezTo>
                <a:cubicBezTo>
                  <a:pt x="0" y="373"/>
                  <a:pt x="373" y="0"/>
                  <a:pt x="831" y="0"/>
                </a:cubicBezTo>
                <a:cubicBezTo>
                  <a:pt x="1289" y="0"/>
                  <a:pt x="1662" y="373"/>
                  <a:pt x="1662" y="831"/>
                </a:cubicBezTo>
                <a:cubicBezTo>
                  <a:pt x="1662" y="1289"/>
                  <a:pt x="1289" y="1662"/>
                  <a:pt x="831" y="1662"/>
                </a:cubicBezTo>
                <a:close/>
                <a:moveTo>
                  <a:pt x="831" y="12"/>
                </a:moveTo>
                <a:cubicBezTo>
                  <a:pt x="380" y="12"/>
                  <a:pt x="12" y="380"/>
                  <a:pt x="12" y="831"/>
                </a:cubicBezTo>
                <a:cubicBezTo>
                  <a:pt x="12" y="1282"/>
                  <a:pt x="380" y="1650"/>
                  <a:pt x="831" y="1650"/>
                </a:cubicBezTo>
                <a:cubicBezTo>
                  <a:pt x="1282" y="1650"/>
                  <a:pt x="1650" y="1282"/>
                  <a:pt x="1650" y="831"/>
                </a:cubicBezTo>
                <a:cubicBezTo>
                  <a:pt x="1650" y="380"/>
                  <a:pt x="1282" y="12"/>
                  <a:pt x="831" y="12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txBody>
          <a:bodyPr vert="horz" wrap="square" lIns="91440" tIns="45720" rIns="91440" bIns="45720" anchor="t" anchorCtr="0">
            <a:prstTxWarp prst="textNoShape">
              <a:avLst/>
            </a:prstTxWarp>
          </a:bodyPr>
          <a:lstStyle/>
          <a:p>
            <a:pPr lvl="0">
              <a:defRPr/>
            </a:pPr>
            <a:endParaRPr lang="en-US"/>
          </a:p>
        </p:txBody>
      </p:sp>
      <p:sp>
        <p:nvSpPr>
          <p:cNvPr id="85" name="Freeform 81"/>
          <p:cNvSpPr/>
          <p:nvPr/>
        </p:nvSpPr>
        <p:spPr>
          <a:xfrm>
            <a:off x="5873751" y="5040313"/>
            <a:ext cx="201613" cy="288925"/>
          </a:xfrm>
          <a:custGeom>
            <a:avLst/>
            <a:gdLst>
              <a:gd name="T0" fmla="*/ 93 w 127"/>
              <a:gd name="T1" fmla="*/ 164 h 182"/>
              <a:gd name="T2" fmla="*/ 20 w 127"/>
              <a:gd name="T3" fmla="*/ 91 h 182"/>
              <a:gd name="T4" fmla="*/ 93 w 127"/>
              <a:gd name="T5" fmla="*/ 18 h 182"/>
              <a:gd name="T6" fmla="*/ 117 w 127"/>
              <a:gd name="T7" fmla="*/ 44 h 182"/>
              <a:gd name="T8" fmla="*/ 127 w 127"/>
              <a:gd name="T9" fmla="*/ 34 h 182"/>
              <a:gd name="T10" fmla="*/ 93 w 127"/>
              <a:gd name="T11" fmla="*/ 0 h 182"/>
              <a:gd name="T12" fmla="*/ 0 w 127"/>
              <a:gd name="T13" fmla="*/ 91 h 182"/>
              <a:gd name="T14" fmla="*/ 93 w 127"/>
              <a:gd name="T15" fmla="*/ 182 h 182"/>
              <a:gd name="T16" fmla="*/ 127 w 127"/>
              <a:gd name="T17" fmla="*/ 148 h 182"/>
              <a:gd name="T18" fmla="*/ 117 w 127"/>
              <a:gd name="T19" fmla="*/ 138 h 182"/>
              <a:gd name="T20" fmla="*/ 93 w 127"/>
              <a:gd name="T21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7" h="182">
                <a:moveTo>
                  <a:pt x="93" y="164"/>
                </a:moveTo>
                <a:lnTo>
                  <a:pt x="20" y="91"/>
                </a:lnTo>
                <a:lnTo>
                  <a:pt x="93" y="18"/>
                </a:lnTo>
                <a:lnTo>
                  <a:pt x="117" y="44"/>
                </a:lnTo>
                <a:lnTo>
                  <a:pt x="127" y="34"/>
                </a:lnTo>
                <a:lnTo>
                  <a:pt x="93" y="0"/>
                </a:lnTo>
                <a:lnTo>
                  <a:pt x="0" y="91"/>
                </a:lnTo>
                <a:lnTo>
                  <a:pt x="93" y="182"/>
                </a:lnTo>
                <a:lnTo>
                  <a:pt x="127" y="148"/>
                </a:lnTo>
                <a:lnTo>
                  <a:pt x="117" y="138"/>
                </a:lnTo>
                <a:lnTo>
                  <a:pt x="93" y="1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anchor="t" anchorCtr="0">
            <a:prstTxWarp prst="textNoShape">
              <a:avLst/>
            </a:prstTxWarp>
          </a:bodyPr>
          <a:lstStyle/>
          <a:p>
            <a:pPr lvl="0">
              <a:defRPr/>
            </a:pPr>
            <a:endParaRPr lang="en-US"/>
          </a:p>
        </p:txBody>
      </p:sp>
      <p:sp>
        <p:nvSpPr>
          <p:cNvPr id="86" name="Freeform 82"/>
          <p:cNvSpPr>
            <a:spLocks noEditPoints="1"/>
          </p:cNvSpPr>
          <p:nvPr/>
        </p:nvSpPr>
        <p:spPr>
          <a:xfrm>
            <a:off x="6000751" y="5040313"/>
            <a:ext cx="290513" cy="288925"/>
          </a:xfrm>
          <a:custGeom>
            <a:avLst/>
            <a:gdLst>
              <a:gd name="T0" fmla="*/ 91 w 183"/>
              <a:gd name="T1" fmla="*/ 0 h 182"/>
              <a:gd name="T2" fmla="*/ 0 w 183"/>
              <a:gd name="T3" fmla="*/ 91 h 182"/>
              <a:gd name="T4" fmla="*/ 91 w 183"/>
              <a:gd name="T5" fmla="*/ 182 h 182"/>
              <a:gd name="T6" fmla="*/ 183 w 183"/>
              <a:gd name="T7" fmla="*/ 91 h 182"/>
              <a:gd name="T8" fmla="*/ 91 w 183"/>
              <a:gd name="T9" fmla="*/ 0 h 182"/>
              <a:gd name="T10" fmla="*/ 18 w 183"/>
              <a:gd name="T11" fmla="*/ 91 h 182"/>
              <a:gd name="T12" fmla="*/ 91 w 183"/>
              <a:gd name="T13" fmla="*/ 18 h 182"/>
              <a:gd name="T14" fmla="*/ 164 w 183"/>
              <a:gd name="T15" fmla="*/ 91 h 182"/>
              <a:gd name="T16" fmla="*/ 91 w 183"/>
              <a:gd name="T17" fmla="*/ 164 h 182"/>
              <a:gd name="T18" fmla="*/ 18 w 183"/>
              <a:gd name="T19" fmla="*/ 91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3" h="182">
                <a:moveTo>
                  <a:pt x="91" y="0"/>
                </a:moveTo>
                <a:lnTo>
                  <a:pt x="0" y="91"/>
                </a:lnTo>
                <a:lnTo>
                  <a:pt x="91" y="182"/>
                </a:lnTo>
                <a:lnTo>
                  <a:pt x="183" y="91"/>
                </a:lnTo>
                <a:lnTo>
                  <a:pt x="91" y="0"/>
                </a:lnTo>
                <a:close/>
                <a:moveTo>
                  <a:pt x="18" y="91"/>
                </a:moveTo>
                <a:lnTo>
                  <a:pt x="91" y="18"/>
                </a:lnTo>
                <a:lnTo>
                  <a:pt x="164" y="91"/>
                </a:lnTo>
                <a:lnTo>
                  <a:pt x="91" y="164"/>
                </a:lnTo>
                <a:lnTo>
                  <a:pt x="18" y="9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anchor="t" anchorCtr="0">
            <a:prstTxWarp prst="textNoShape">
              <a:avLst/>
            </a:prstTxWarp>
          </a:bodyPr>
          <a:lstStyle/>
          <a:p>
            <a:pPr lvl="0">
              <a:defRPr/>
            </a:pPr>
            <a:endParaRPr lang="en-US"/>
          </a:p>
        </p:txBody>
      </p:sp>
      <p:sp>
        <p:nvSpPr>
          <p:cNvPr id="87" name="Freeform 83"/>
          <p:cNvSpPr/>
          <p:nvPr/>
        </p:nvSpPr>
        <p:spPr>
          <a:xfrm>
            <a:off x="6111876" y="1528763"/>
            <a:ext cx="200025" cy="288925"/>
          </a:xfrm>
          <a:custGeom>
            <a:avLst/>
            <a:gdLst>
              <a:gd name="T0" fmla="*/ 34 w 126"/>
              <a:gd name="T1" fmla="*/ 164 h 182"/>
              <a:gd name="T2" fmla="*/ 107 w 126"/>
              <a:gd name="T3" fmla="*/ 91 h 182"/>
              <a:gd name="T4" fmla="*/ 34 w 126"/>
              <a:gd name="T5" fmla="*/ 18 h 182"/>
              <a:gd name="T6" fmla="*/ 9 w 126"/>
              <a:gd name="T7" fmla="*/ 44 h 182"/>
              <a:gd name="T8" fmla="*/ 0 w 126"/>
              <a:gd name="T9" fmla="*/ 34 h 182"/>
              <a:gd name="T10" fmla="*/ 34 w 126"/>
              <a:gd name="T11" fmla="*/ 0 h 182"/>
              <a:gd name="T12" fmla="*/ 126 w 126"/>
              <a:gd name="T13" fmla="*/ 91 h 182"/>
              <a:gd name="T14" fmla="*/ 34 w 126"/>
              <a:gd name="T15" fmla="*/ 182 h 182"/>
              <a:gd name="T16" fmla="*/ 0 w 126"/>
              <a:gd name="T17" fmla="*/ 148 h 182"/>
              <a:gd name="T18" fmla="*/ 9 w 126"/>
              <a:gd name="T19" fmla="*/ 138 h 182"/>
              <a:gd name="T20" fmla="*/ 34 w 126"/>
              <a:gd name="T21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6" h="182">
                <a:moveTo>
                  <a:pt x="34" y="164"/>
                </a:moveTo>
                <a:lnTo>
                  <a:pt x="107" y="91"/>
                </a:lnTo>
                <a:lnTo>
                  <a:pt x="34" y="18"/>
                </a:lnTo>
                <a:lnTo>
                  <a:pt x="9" y="44"/>
                </a:lnTo>
                <a:lnTo>
                  <a:pt x="0" y="34"/>
                </a:lnTo>
                <a:lnTo>
                  <a:pt x="34" y="0"/>
                </a:lnTo>
                <a:lnTo>
                  <a:pt x="126" y="91"/>
                </a:lnTo>
                <a:lnTo>
                  <a:pt x="34" y="182"/>
                </a:lnTo>
                <a:lnTo>
                  <a:pt x="0" y="148"/>
                </a:lnTo>
                <a:lnTo>
                  <a:pt x="9" y="138"/>
                </a:lnTo>
                <a:lnTo>
                  <a:pt x="34" y="1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anchor="t" anchorCtr="0">
            <a:prstTxWarp prst="textNoShape">
              <a:avLst/>
            </a:prstTxWarp>
          </a:bodyPr>
          <a:lstStyle/>
          <a:p>
            <a:pPr lvl="0">
              <a:defRPr/>
            </a:pPr>
            <a:endParaRPr lang="en-US"/>
          </a:p>
        </p:txBody>
      </p:sp>
      <p:sp>
        <p:nvSpPr>
          <p:cNvPr id="88" name="Freeform 84"/>
          <p:cNvSpPr>
            <a:spLocks noEditPoints="1"/>
          </p:cNvSpPr>
          <p:nvPr/>
        </p:nvSpPr>
        <p:spPr>
          <a:xfrm>
            <a:off x="5894388" y="1528763"/>
            <a:ext cx="292100" cy="288925"/>
          </a:xfrm>
          <a:custGeom>
            <a:avLst/>
            <a:gdLst>
              <a:gd name="T0" fmla="*/ 0 w 184"/>
              <a:gd name="T1" fmla="*/ 91 h 182"/>
              <a:gd name="T2" fmla="*/ 93 w 184"/>
              <a:gd name="T3" fmla="*/ 182 h 182"/>
              <a:gd name="T4" fmla="*/ 184 w 184"/>
              <a:gd name="T5" fmla="*/ 91 h 182"/>
              <a:gd name="T6" fmla="*/ 93 w 184"/>
              <a:gd name="T7" fmla="*/ 0 h 182"/>
              <a:gd name="T8" fmla="*/ 0 w 184"/>
              <a:gd name="T9" fmla="*/ 91 h 182"/>
              <a:gd name="T10" fmla="*/ 93 w 184"/>
              <a:gd name="T11" fmla="*/ 164 h 182"/>
              <a:gd name="T12" fmla="*/ 20 w 184"/>
              <a:gd name="T13" fmla="*/ 91 h 182"/>
              <a:gd name="T14" fmla="*/ 93 w 184"/>
              <a:gd name="T15" fmla="*/ 18 h 182"/>
              <a:gd name="T16" fmla="*/ 166 w 184"/>
              <a:gd name="T17" fmla="*/ 91 h 182"/>
              <a:gd name="T18" fmla="*/ 93 w 184"/>
              <a:gd name="T19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4" h="182">
                <a:moveTo>
                  <a:pt x="0" y="91"/>
                </a:moveTo>
                <a:lnTo>
                  <a:pt x="93" y="182"/>
                </a:lnTo>
                <a:lnTo>
                  <a:pt x="184" y="91"/>
                </a:lnTo>
                <a:lnTo>
                  <a:pt x="93" y="0"/>
                </a:lnTo>
                <a:lnTo>
                  <a:pt x="0" y="91"/>
                </a:lnTo>
                <a:close/>
                <a:moveTo>
                  <a:pt x="93" y="164"/>
                </a:moveTo>
                <a:lnTo>
                  <a:pt x="20" y="91"/>
                </a:lnTo>
                <a:lnTo>
                  <a:pt x="93" y="18"/>
                </a:lnTo>
                <a:lnTo>
                  <a:pt x="166" y="91"/>
                </a:lnTo>
                <a:lnTo>
                  <a:pt x="93" y="1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anchor="t" anchorCtr="0">
            <a:prstTxWarp prst="textNoShape">
              <a:avLst/>
            </a:prstTxWarp>
          </a:bodyPr>
          <a:lstStyle/>
          <a:p>
            <a:pPr lvl="0">
              <a:defRPr/>
            </a:pPr>
            <a:endParaRPr lang="en-US"/>
          </a:p>
        </p:txBody>
      </p:sp>
      <p:sp>
        <p:nvSpPr>
          <p:cNvPr id="89" name="TextBox 88"/>
          <p:cNvSpPr txBox="1"/>
          <p:nvPr/>
        </p:nvSpPr>
        <p:spPr>
          <a:xfrm>
            <a:off x="4987270" y="4267358"/>
            <a:ext cx="2236511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2000" b="1" dirty="0">
                <a:solidFill>
                  <a:schemeClr val="bg1"/>
                </a:solidFill>
                <a:latin typeface="+mj-ea"/>
                <a:ea typeface="+mj-ea"/>
                <a:cs typeface="Lato"/>
              </a:rPr>
              <a:t>20152496</a:t>
            </a:r>
            <a:r>
              <a:rPr lang="ko-KR" altLang="en-US" sz="2000" b="1" dirty="0">
                <a:solidFill>
                  <a:schemeClr val="bg1"/>
                </a:solidFill>
                <a:latin typeface="+mj-ea"/>
                <a:ea typeface="+mj-ea"/>
                <a:cs typeface="Lato"/>
              </a:rPr>
              <a:t> 이다희</a:t>
            </a:r>
          </a:p>
        </p:txBody>
      </p:sp>
      <p:sp>
        <p:nvSpPr>
          <p:cNvPr id="1753" name="TextBox 1752"/>
          <p:cNvSpPr txBox="1"/>
          <p:nvPr/>
        </p:nvSpPr>
        <p:spPr>
          <a:xfrm>
            <a:off x="3884182" y="2362875"/>
            <a:ext cx="4652236" cy="178510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o-KR" altLang="en-US" sz="5500" dirty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Calibri"/>
              </a:rPr>
              <a:t>데이터베이스 </a:t>
            </a:r>
          </a:p>
          <a:p>
            <a:pPr algn="ctr">
              <a:defRPr/>
            </a:pPr>
            <a:r>
              <a:rPr lang="ko-KR" altLang="en-US" sz="5500" dirty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Calibri"/>
              </a:rPr>
              <a:t>설계 및 보안</a:t>
            </a:r>
          </a:p>
        </p:txBody>
      </p:sp>
      <p:sp>
        <p:nvSpPr>
          <p:cNvPr id="1754" name="TextBox 1753"/>
          <p:cNvSpPr txBox="1"/>
          <p:nvPr/>
        </p:nvSpPr>
        <p:spPr>
          <a:xfrm>
            <a:off x="5861685" y="3134655"/>
            <a:ext cx="487680" cy="114969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endParaRPr lang="en-US" sz="7000">
              <a:solidFill>
                <a:schemeClr val="bg1"/>
              </a:solidFill>
              <a:latin typeface="Calibri"/>
              <a:ea typeface="Raleway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Pr shadeToTitle="0"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40724" y="380811"/>
            <a:ext cx="2941591" cy="8460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5000">
                <a:solidFill>
                  <a:schemeClr val="accent1"/>
                </a:solidFill>
                <a:latin typeface="HY견고딕"/>
                <a:ea typeface="HY견고딕"/>
              </a:rPr>
              <a:t>결과 도출</a:t>
            </a:r>
            <a:endParaRPr lang="ko-KR" altLang="en-US" sz="5000">
              <a:solidFill>
                <a:schemeClr val="accent1"/>
              </a:solidFill>
              <a:latin typeface="HY견고딕"/>
              <a:ea typeface="HY견고딕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91332" y="1393824"/>
            <a:ext cx="81524" cy="478760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2009"/>
          <p:cNvSpPr/>
          <p:nvPr/>
        </p:nvSpPr>
        <p:spPr>
          <a:xfrm>
            <a:off x="815156" y="1933192"/>
            <a:ext cx="5856763" cy="3198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480" indent="-228480">
              <a:lnSpc>
                <a:spcPct val="170000"/>
              </a:lnSpc>
              <a:buFont typeface="Arial"/>
              <a:buChar char="•"/>
              <a:defRPr/>
            </a:pPr>
            <a:r>
              <a:rPr lang="ko-KR" altLang="en-US" sz="1600" b="1">
                <a:solidFill>
                  <a:schemeClr val="accent1">
                    <a:lumMod val="60000"/>
                    <a:lumOff val="40000"/>
                  </a:schemeClr>
                </a:solidFill>
                <a:latin typeface="나눔스퀘어"/>
                <a:ea typeface="나눔스퀘어"/>
                <a:cs typeface="Lato Light"/>
              </a:rPr>
              <a:t>현재 공공자전거의 수는 경기도에서 </a:t>
            </a:r>
            <a:r>
              <a:rPr lang="ko-KR" altLang="en-US" b="1">
                <a:solidFill>
                  <a:schemeClr val="accent1">
                    <a:lumMod val="60000"/>
                    <a:lumOff val="40000"/>
                  </a:schemeClr>
                </a:solidFill>
                <a:latin typeface="나눔스퀘어"/>
                <a:ea typeface="나눔스퀘어"/>
                <a:cs typeface="Lato Light"/>
              </a:rPr>
              <a:t>안산시</a:t>
            </a:r>
            <a:r>
              <a:rPr lang="ko-KR" altLang="en-US" sz="1600" b="1">
                <a:solidFill>
                  <a:schemeClr val="accent1">
                    <a:lumMod val="60000"/>
                    <a:lumOff val="40000"/>
                  </a:schemeClr>
                </a:solidFill>
                <a:latin typeface="나눔스퀘어"/>
                <a:ea typeface="나눔스퀘어"/>
                <a:cs typeface="Lato Light"/>
              </a:rPr>
              <a:t>가 </a:t>
            </a:r>
            <a:endParaRPr lang="ko-KR" altLang="en-US" sz="1600" b="1">
              <a:solidFill>
                <a:schemeClr val="accent1">
                  <a:lumMod val="60000"/>
                  <a:lumOff val="40000"/>
                </a:schemeClr>
              </a:solidFill>
              <a:latin typeface="나눔스퀘어"/>
              <a:ea typeface="나눔스퀘어"/>
              <a:cs typeface="Lato Light"/>
            </a:endParaRPr>
          </a:p>
          <a:p>
            <a:pPr marL="0" indent="0">
              <a:lnSpc>
                <a:spcPct val="170000"/>
              </a:lnSpc>
              <a:buFont typeface="Arial"/>
              <a:buNone/>
              <a:defRPr/>
            </a:pPr>
            <a:r>
              <a:rPr lang="ko-KR" altLang="en-US" sz="1600" b="1">
                <a:solidFill>
                  <a:schemeClr val="accent1">
                    <a:lumMod val="60000"/>
                    <a:lumOff val="40000"/>
                  </a:schemeClr>
                </a:solidFill>
                <a:latin typeface="나눔스퀘어"/>
                <a:ea typeface="나눔스퀘어"/>
                <a:cs typeface="Lato Light"/>
              </a:rPr>
              <a:t>    월등히 많다 그 다음으로는 고양시이다</a:t>
            </a:r>
            <a:r>
              <a:rPr lang="en-US" altLang="ko-KR" sz="1600" b="1">
                <a:solidFill>
                  <a:schemeClr val="accent1">
                    <a:lumMod val="60000"/>
                    <a:lumOff val="40000"/>
                  </a:schemeClr>
                </a:solidFill>
                <a:latin typeface="나눔스퀘어"/>
                <a:ea typeface="나눔스퀘어"/>
                <a:cs typeface="Lato Light"/>
              </a:rPr>
              <a:t>.</a:t>
            </a:r>
            <a:endParaRPr lang="en-US" altLang="ko-KR" sz="1600" b="1">
              <a:solidFill>
                <a:schemeClr val="accent1">
                  <a:lumMod val="60000"/>
                  <a:lumOff val="40000"/>
                </a:schemeClr>
              </a:solidFill>
              <a:latin typeface="나눔스퀘어"/>
              <a:ea typeface="나눔스퀘어"/>
              <a:cs typeface="Lato Light"/>
            </a:endParaRPr>
          </a:p>
          <a:p>
            <a:pPr marL="228480" indent="-228480">
              <a:lnSpc>
                <a:spcPct val="170000"/>
              </a:lnSpc>
              <a:buFont typeface="Arial"/>
              <a:buChar char="•"/>
              <a:defRPr/>
            </a:pPr>
            <a:r>
              <a:rPr lang="ko-KR" altLang="en-US" sz="1600" b="1">
                <a:solidFill>
                  <a:schemeClr val="accent1">
                    <a:lumMod val="60000"/>
                    <a:lumOff val="40000"/>
                  </a:schemeClr>
                </a:solidFill>
                <a:latin typeface="나눔스퀘어"/>
                <a:ea typeface="나눔스퀘어"/>
                <a:cs typeface="Lato Light"/>
              </a:rPr>
              <a:t>무료 공공자전거 대여소가 없지는 않지만 </a:t>
            </a:r>
            <a:r>
              <a:rPr lang="ko-KR" altLang="en-US" b="1">
                <a:solidFill>
                  <a:schemeClr val="accent1">
                    <a:lumMod val="60000"/>
                    <a:lumOff val="40000"/>
                  </a:schemeClr>
                </a:solidFill>
                <a:latin typeface="나눔스퀘어"/>
                <a:ea typeface="나눔스퀘어"/>
                <a:cs typeface="Lato Light"/>
              </a:rPr>
              <a:t>유료인 공공자전거</a:t>
            </a:r>
            <a:r>
              <a:rPr lang="ko-KR" altLang="en-US" sz="1600" b="1">
                <a:solidFill>
                  <a:schemeClr val="accent1">
                    <a:lumMod val="60000"/>
                    <a:lumOff val="40000"/>
                  </a:schemeClr>
                </a:solidFill>
                <a:latin typeface="나눔스퀘어"/>
                <a:ea typeface="나눔스퀘어"/>
                <a:cs typeface="Lato Light"/>
              </a:rPr>
              <a:t>가 많은 편 이다</a:t>
            </a:r>
            <a:r>
              <a:rPr lang="en-US" altLang="ko-KR" sz="1600" b="1">
                <a:solidFill>
                  <a:schemeClr val="accent1">
                    <a:lumMod val="60000"/>
                    <a:lumOff val="40000"/>
                  </a:schemeClr>
                </a:solidFill>
                <a:latin typeface="나눔스퀘어"/>
                <a:ea typeface="나눔스퀘어"/>
                <a:cs typeface="Lato Light"/>
              </a:rPr>
              <a:t>.</a:t>
            </a:r>
            <a:endParaRPr lang="en-US" altLang="ko-KR" sz="1600" b="1">
              <a:solidFill>
                <a:schemeClr val="accent1">
                  <a:lumMod val="60000"/>
                  <a:lumOff val="40000"/>
                </a:schemeClr>
              </a:solidFill>
              <a:latin typeface="나눔스퀘어"/>
              <a:ea typeface="나눔스퀘어"/>
              <a:cs typeface="Lato Light"/>
            </a:endParaRPr>
          </a:p>
          <a:p>
            <a:pPr marL="228480" indent="-228480">
              <a:lnSpc>
                <a:spcPct val="170000"/>
              </a:lnSpc>
              <a:buFont typeface="Arial"/>
              <a:buChar char="•"/>
              <a:defRPr/>
            </a:pPr>
            <a:r>
              <a:rPr lang="ko-KR" altLang="en-US" sz="1600" b="1">
                <a:solidFill>
                  <a:schemeClr val="accent1">
                    <a:lumMod val="60000"/>
                    <a:lumOff val="40000"/>
                  </a:schemeClr>
                </a:solidFill>
                <a:latin typeface="나눔스퀘어"/>
                <a:ea typeface="나눔스퀘어"/>
                <a:cs typeface="Lato Light"/>
              </a:rPr>
              <a:t>사람에게 빌리는 유인 대여소보단 기계를 이용한 </a:t>
            </a:r>
            <a:endParaRPr lang="ko-KR" altLang="en-US" sz="1600" b="1">
              <a:solidFill>
                <a:schemeClr val="accent1">
                  <a:lumMod val="60000"/>
                  <a:lumOff val="40000"/>
                </a:schemeClr>
              </a:solidFill>
              <a:latin typeface="나눔스퀘어"/>
              <a:ea typeface="나눔스퀘어"/>
              <a:cs typeface="Lato Light"/>
            </a:endParaRPr>
          </a:p>
          <a:p>
            <a:pPr marL="0" indent="0">
              <a:lnSpc>
                <a:spcPct val="170000"/>
              </a:lnSpc>
              <a:buFont typeface="Arial"/>
              <a:buNone/>
              <a:defRPr/>
            </a:pPr>
            <a:r>
              <a:rPr lang="ko-KR" altLang="en-US" sz="1600" b="1">
                <a:solidFill>
                  <a:schemeClr val="accent1">
                    <a:lumMod val="60000"/>
                    <a:lumOff val="40000"/>
                  </a:schemeClr>
                </a:solidFill>
                <a:latin typeface="나눔스퀘어"/>
                <a:ea typeface="나눔스퀘어"/>
                <a:cs typeface="Lato Light"/>
              </a:rPr>
              <a:t>    </a:t>
            </a:r>
            <a:r>
              <a:rPr lang="ko-KR" altLang="en-US" b="1">
                <a:solidFill>
                  <a:schemeClr val="accent1">
                    <a:lumMod val="60000"/>
                    <a:lumOff val="40000"/>
                  </a:schemeClr>
                </a:solidFill>
                <a:latin typeface="나눔스퀘어"/>
                <a:ea typeface="나눔스퀘어"/>
                <a:cs typeface="Lato Light"/>
              </a:rPr>
              <a:t>무인 대여소</a:t>
            </a:r>
            <a:r>
              <a:rPr lang="ko-KR" altLang="en-US" sz="1600" b="1">
                <a:solidFill>
                  <a:schemeClr val="accent1">
                    <a:lumMod val="60000"/>
                    <a:lumOff val="40000"/>
                  </a:schemeClr>
                </a:solidFill>
                <a:latin typeface="나눔스퀘어"/>
                <a:ea typeface="나눔스퀘어"/>
                <a:cs typeface="Lato Light"/>
              </a:rPr>
              <a:t>가 훨씬 많은 편이다</a:t>
            </a:r>
            <a:r>
              <a:rPr lang="en-US" altLang="ko-KR" sz="1600" b="1">
                <a:solidFill>
                  <a:schemeClr val="accent1">
                    <a:lumMod val="60000"/>
                    <a:lumOff val="40000"/>
                  </a:schemeClr>
                </a:solidFill>
                <a:latin typeface="나눔스퀘어"/>
                <a:ea typeface="나눔스퀘어"/>
                <a:cs typeface="Lato Light"/>
              </a:rPr>
              <a:t>.</a:t>
            </a:r>
            <a:endParaRPr lang="en-US" altLang="ko-KR" sz="1600" b="1">
              <a:solidFill>
                <a:schemeClr val="accent1">
                  <a:lumMod val="60000"/>
                  <a:lumOff val="40000"/>
                </a:schemeClr>
              </a:solidFill>
              <a:latin typeface="나눔스퀘어"/>
              <a:ea typeface="나눔스퀘어"/>
              <a:cs typeface="Lato Light"/>
            </a:endParaRPr>
          </a:p>
          <a:p>
            <a:pPr marL="228480" indent="-228480">
              <a:lnSpc>
                <a:spcPct val="170000"/>
              </a:lnSpc>
              <a:buFont typeface="Arial"/>
              <a:buChar char="•"/>
              <a:defRPr/>
            </a:pPr>
            <a:endParaRPr lang="en-US" altLang="ko-KR" sz="1600" b="1">
              <a:solidFill>
                <a:schemeClr val="accent1">
                  <a:lumMod val="60000"/>
                  <a:lumOff val="40000"/>
                </a:schemeClr>
              </a:solidFill>
              <a:latin typeface="나눔스퀘어"/>
              <a:ea typeface="나눔스퀘어"/>
              <a:cs typeface="Lato Light"/>
            </a:endParaRPr>
          </a:p>
        </p:txBody>
      </p:sp>
      <p:pic>
        <p:nvPicPr>
          <p:cNvPr id="10" name="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/>
          <a:srcRect l="70" r="70"/>
          <a:stretch>
            <a:fillRect/>
          </a:stretch>
        </p:blipFill>
        <p:spPr>
          <a:xfrm>
            <a:off x="6096001" y="226100"/>
            <a:ext cx="5821861" cy="623434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Oval 41"/>
          <p:cNvSpPr>
            <a:spLocks noChangeArrowheads="1"/>
          </p:cNvSpPr>
          <p:nvPr/>
        </p:nvSpPr>
        <p:spPr>
          <a:xfrm>
            <a:off x="3795713" y="1128713"/>
            <a:ext cx="4594225" cy="4600575"/>
          </a:xfrm>
          <a:prstGeom prst="ellipse">
            <a:avLst/>
          </a:prstGeom>
          <a:solidFill>
            <a:srgbClr val="383431"/>
          </a:solidFill>
          <a:ln>
            <a:noFill/>
          </a:ln>
        </p:spPr>
        <p:txBody>
          <a:bodyPr vert="horz" wrap="square" lIns="91440" tIns="45720" rIns="91440" bIns="45720" anchor="t" anchorCtr="0">
            <a:prstTxWarp prst="textNoShape">
              <a:avLst/>
            </a:prstTxWarp>
          </a:bodyPr>
          <a:lstStyle/>
          <a:p>
            <a:pPr lvl="0">
              <a:defRPr/>
            </a:pPr>
            <a:endParaRPr lang="en-US"/>
          </a:p>
        </p:txBody>
      </p:sp>
      <p:sp>
        <p:nvSpPr>
          <p:cNvPr id="46" name="Freeform 42"/>
          <p:cNvSpPr>
            <a:spLocks noEditPoints="1"/>
          </p:cNvSpPr>
          <p:nvPr/>
        </p:nvSpPr>
        <p:spPr>
          <a:xfrm>
            <a:off x="3951288" y="1284288"/>
            <a:ext cx="4284663" cy="4289425"/>
          </a:xfrm>
          <a:custGeom>
            <a:avLst/>
            <a:gdLst>
              <a:gd name="T0" fmla="*/ 831 w 1662"/>
              <a:gd name="T1" fmla="*/ 1662 h 1662"/>
              <a:gd name="T2" fmla="*/ 0 w 1662"/>
              <a:gd name="T3" fmla="*/ 831 h 1662"/>
              <a:gd name="T4" fmla="*/ 831 w 1662"/>
              <a:gd name="T5" fmla="*/ 0 h 1662"/>
              <a:gd name="T6" fmla="*/ 1662 w 1662"/>
              <a:gd name="T7" fmla="*/ 831 h 1662"/>
              <a:gd name="T8" fmla="*/ 831 w 1662"/>
              <a:gd name="T9" fmla="*/ 1662 h 1662"/>
              <a:gd name="T10" fmla="*/ 831 w 1662"/>
              <a:gd name="T11" fmla="*/ 12 h 1662"/>
              <a:gd name="T12" fmla="*/ 12 w 1662"/>
              <a:gd name="T13" fmla="*/ 831 h 1662"/>
              <a:gd name="T14" fmla="*/ 831 w 1662"/>
              <a:gd name="T15" fmla="*/ 1650 h 1662"/>
              <a:gd name="T16" fmla="*/ 1650 w 1662"/>
              <a:gd name="T17" fmla="*/ 831 h 1662"/>
              <a:gd name="T18" fmla="*/ 831 w 1662"/>
              <a:gd name="T19" fmla="*/ 12 h 1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62" h="1662">
                <a:moveTo>
                  <a:pt x="831" y="1662"/>
                </a:moveTo>
                <a:cubicBezTo>
                  <a:pt x="373" y="1662"/>
                  <a:pt x="0" y="1289"/>
                  <a:pt x="0" y="831"/>
                </a:cubicBezTo>
                <a:cubicBezTo>
                  <a:pt x="0" y="373"/>
                  <a:pt x="373" y="0"/>
                  <a:pt x="831" y="0"/>
                </a:cubicBezTo>
                <a:cubicBezTo>
                  <a:pt x="1289" y="0"/>
                  <a:pt x="1662" y="373"/>
                  <a:pt x="1662" y="831"/>
                </a:cubicBezTo>
                <a:cubicBezTo>
                  <a:pt x="1662" y="1289"/>
                  <a:pt x="1289" y="1662"/>
                  <a:pt x="831" y="1662"/>
                </a:cubicBezTo>
                <a:close/>
                <a:moveTo>
                  <a:pt x="831" y="12"/>
                </a:moveTo>
                <a:cubicBezTo>
                  <a:pt x="380" y="12"/>
                  <a:pt x="12" y="380"/>
                  <a:pt x="12" y="831"/>
                </a:cubicBezTo>
                <a:cubicBezTo>
                  <a:pt x="12" y="1282"/>
                  <a:pt x="380" y="1650"/>
                  <a:pt x="831" y="1650"/>
                </a:cubicBezTo>
                <a:cubicBezTo>
                  <a:pt x="1282" y="1650"/>
                  <a:pt x="1650" y="1282"/>
                  <a:pt x="1650" y="831"/>
                </a:cubicBezTo>
                <a:cubicBezTo>
                  <a:pt x="1650" y="380"/>
                  <a:pt x="1282" y="12"/>
                  <a:pt x="831" y="12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txBody>
          <a:bodyPr vert="horz" wrap="square" lIns="91440" tIns="45720" rIns="91440" bIns="45720" anchor="t" anchorCtr="0">
            <a:prstTxWarp prst="textNoShape">
              <a:avLst/>
            </a:prstTxWarp>
          </a:bodyPr>
          <a:lstStyle/>
          <a:p>
            <a:pPr lvl="0">
              <a:defRPr/>
            </a:pPr>
            <a:endParaRPr lang="en-US"/>
          </a:p>
        </p:txBody>
      </p:sp>
      <p:sp>
        <p:nvSpPr>
          <p:cNvPr id="85" name="Freeform 81"/>
          <p:cNvSpPr/>
          <p:nvPr/>
        </p:nvSpPr>
        <p:spPr>
          <a:xfrm>
            <a:off x="5873751" y="5040313"/>
            <a:ext cx="201613" cy="288925"/>
          </a:xfrm>
          <a:custGeom>
            <a:avLst/>
            <a:gdLst>
              <a:gd name="T0" fmla="*/ 93 w 127"/>
              <a:gd name="T1" fmla="*/ 164 h 182"/>
              <a:gd name="T2" fmla="*/ 20 w 127"/>
              <a:gd name="T3" fmla="*/ 91 h 182"/>
              <a:gd name="T4" fmla="*/ 93 w 127"/>
              <a:gd name="T5" fmla="*/ 18 h 182"/>
              <a:gd name="T6" fmla="*/ 117 w 127"/>
              <a:gd name="T7" fmla="*/ 44 h 182"/>
              <a:gd name="T8" fmla="*/ 127 w 127"/>
              <a:gd name="T9" fmla="*/ 34 h 182"/>
              <a:gd name="T10" fmla="*/ 93 w 127"/>
              <a:gd name="T11" fmla="*/ 0 h 182"/>
              <a:gd name="T12" fmla="*/ 0 w 127"/>
              <a:gd name="T13" fmla="*/ 91 h 182"/>
              <a:gd name="T14" fmla="*/ 93 w 127"/>
              <a:gd name="T15" fmla="*/ 182 h 182"/>
              <a:gd name="T16" fmla="*/ 127 w 127"/>
              <a:gd name="T17" fmla="*/ 148 h 182"/>
              <a:gd name="T18" fmla="*/ 117 w 127"/>
              <a:gd name="T19" fmla="*/ 138 h 182"/>
              <a:gd name="T20" fmla="*/ 93 w 127"/>
              <a:gd name="T21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7" h="182">
                <a:moveTo>
                  <a:pt x="93" y="164"/>
                </a:moveTo>
                <a:lnTo>
                  <a:pt x="20" y="91"/>
                </a:lnTo>
                <a:lnTo>
                  <a:pt x="93" y="18"/>
                </a:lnTo>
                <a:lnTo>
                  <a:pt x="117" y="44"/>
                </a:lnTo>
                <a:lnTo>
                  <a:pt x="127" y="34"/>
                </a:lnTo>
                <a:lnTo>
                  <a:pt x="93" y="0"/>
                </a:lnTo>
                <a:lnTo>
                  <a:pt x="0" y="91"/>
                </a:lnTo>
                <a:lnTo>
                  <a:pt x="93" y="182"/>
                </a:lnTo>
                <a:lnTo>
                  <a:pt x="127" y="148"/>
                </a:lnTo>
                <a:lnTo>
                  <a:pt x="117" y="138"/>
                </a:lnTo>
                <a:lnTo>
                  <a:pt x="93" y="1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anchor="t" anchorCtr="0">
            <a:prstTxWarp prst="textNoShape">
              <a:avLst/>
            </a:prstTxWarp>
          </a:bodyPr>
          <a:lstStyle/>
          <a:p>
            <a:pPr lvl="0">
              <a:defRPr/>
            </a:pPr>
            <a:endParaRPr lang="en-US"/>
          </a:p>
        </p:txBody>
      </p:sp>
      <p:sp>
        <p:nvSpPr>
          <p:cNvPr id="86" name="Freeform 82"/>
          <p:cNvSpPr>
            <a:spLocks noEditPoints="1"/>
          </p:cNvSpPr>
          <p:nvPr/>
        </p:nvSpPr>
        <p:spPr>
          <a:xfrm>
            <a:off x="6000751" y="5040313"/>
            <a:ext cx="290513" cy="288925"/>
          </a:xfrm>
          <a:custGeom>
            <a:avLst/>
            <a:gdLst>
              <a:gd name="T0" fmla="*/ 91 w 183"/>
              <a:gd name="T1" fmla="*/ 0 h 182"/>
              <a:gd name="T2" fmla="*/ 0 w 183"/>
              <a:gd name="T3" fmla="*/ 91 h 182"/>
              <a:gd name="T4" fmla="*/ 91 w 183"/>
              <a:gd name="T5" fmla="*/ 182 h 182"/>
              <a:gd name="T6" fmla="*/ 183 w 183"/>
              <a:gd name="T7" fmla="*/ 91 h 182"/>
              <a:gd name="T8" fmla="*/ 91 w 183"/>
              <a:gd name="T9" fmla="*/ 0 h 182"/>
              <a:gd name="T10" fmla="*/ 18 w 183"/>
              <a:gd name="T11" fmla="*/ 91 h 182"/>
              <a:gd name="T12" fmla="*/ 91 w 183"/>
              <a:gd name="T13" fmla="*/ 18 h 182"/>
              <a:gd name="T14" fmla="*/ 164 w 183"/>
              <a:gd name="T15" fmla="*/ 91 h 182"/>
              <a:gd name="T16" fmla="*/ 91 w 183"/>
              <a:gd name="T17" fmla="*/ 164 h 182"/>
              <a:gd name="T18" fmla="*/ 18 w 183"/>
              <a:gd name="T19" fmla="*/ 91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3" h="182">
                <a:moveTo>
                  <a:pt x="91" y="0"/>
                </a:moveTo>
                <a:lnTo>
                  <a:pt x="0" y="91"/>
                </a:lnTo>
                <a:lnTo>
                  <a:pt x="91" y="182"/>
                </a:lnTo>
                <a:lnTo>
                  <a:pt x="183" y="91"/>
                </a:lnTo>
                <a:lnTo>
                  <a:pt x="91" y="0"/>
                </a:lnTo>
                <a:close/>
                <a:moveTo>
                  <a:pt x="18" y="91"/>
                </a:moveTo>
                <a:lnTo>
                  <a:pt x="91" y="18"/>
                </a:lnTo>
                <a:lnTo>
                  <a:pt x="164" y="91"/>
                </a:lnTo>
                <a:lnTo>
                  <a:pt x="91" y="164"/>
                </a:lnTo>
                <a:lnTo>
                  <a:pt x="18" y="9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anchor="t" anchorCtr="0">
            <a:prstTxWarp prst="textNoShape">
              <a:avLst/>
            </a:prstTxWarp>
          </a:bodyPr>
          <a:lstStyle/>
          <a:p>
            <a:pPr lvl="0">
              <a:defRPr/>
            </a:pPr>
            <a:endParaRPr lang="en-US"/>
          </a:p>
        </p:txBody>
      </p:sp>
      <p:sp>
        <p:nvSpPr>
          <p:cNvPr id="87" name="Freeform 83"/>
          <p:cNvSpPr/>
          <p:nvPr/>
        </p:nvSpPr>
        <p:spPr>
          <a:xfrm>
            <a:off x="6111876" y="1528763"/>
            <a:ext cx="200025" cy="288925"/>
          </a:xfrm>
          <a:custGeom>
            <a:avLst/>
            <a:gdLst>
              <a:gd name="T0" fmla="*/ 34 w 126"/>
              <a:gd name="T1" fmla="*/ 164 h 182"/>
              <a:gd name="T2" fmla="*/ 107 w 126"/>
              <a:gd name="T3" fmla="*/ 91 h 182"/>
              <a:gd name="T4" fmla="*/ 34 w 126"/>
              <a:gd name="T5" fmla="*/ 18 h 182"/>
              <a:gd name="T6" fmla="*/ 9 w 126"/>
              <a:gd name="T7" fmla="*/ 44 h 182"/>
              <a:gd name="T8" fmla="*/ 0 w 126"/>
              <a:gd name="T9" fmla="*/ 34 h 182"/>
              <a:gd name="T10" fmla="*/ 34 w 126"/>
              <a:gd name="T11" fmla="*/ 0 h 182"/>
              <a:gd name="T12" fmla="*/ 126 w 126"/>
              <a:gd name="T13" fmla="*/ 91 h 182"/>
              <a:gd name="T14" fmla="*/ 34 w 126"/>
              <a:gd name="T15" fmla="*/ 182 h 182"/>
              <a:gd name="T16" fmla="*/ 0 w 126"/>
              <a:gd name="T17" fmla="*/ 148 h 182"/>
              <a:gd name="T18" fmla="*/ 9 w 126"/>
              <a:gd name="T19" fmla="*/ 138 h 182"/>
              <a:gd name="T20" fmla="*/ 34 w 126"/>
              <a:gd name="T21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6" h="182">
                <a:moveTo>
                  <a:pt x="34" y="164"/>
                </a:moveTo>
                <a:lnTo>
                  <a:pt x="107" y="91"/>
                </a:lnTo>
                <a:lnTo>
                  <a:pt x="34" y="18"/>
                </a:lnTo>
                <a:lnTo>
                  <a:pt x="9" y="44"/>
                </a:lnTo>
                <a:lnTo>
                  <a:pt x="0" y="34"/>
                </a:lnTo>
                <a:lnTo>
                  <a:pt x="34" y="0"/>
                </a:lnTo>
                <a:lnTo>
                  <a:pt x="126" y="91"/>
                </a:lnTo>
                <a:lnTo>
                  <a:pt x="34" y="182"/>
                </a:lnTo>
                <a:lnTo>
                  <a:pt x="0" y="148"/>
                </a:lnTo>
                <a:lnTo>
                  <a:pt x="9" y="138"/>
                </a:lnTo>
                <a:lnTo>
                  <a:pt x="34" y="1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anchor="t" anchorCtr="0">
            <a:prstTxWarp prst="textNoShape">
              <a:avLst/>
            </a:prstTxWarp>
          </a:bodyPr>
          <a:lstStyle/>
          <a:p>
            <a:pPr lvl="0">
              <a:defRPr/>
            </a:pPr>
            <a:endParaRPr lang="en-US"/>
          </a:p>
        </p:txBody>
      </p:sp>
      <p:sp>
        <p:nvSpPr>
          <p:cNvPr id="88" name="Freeform 84"/>
          <p:cNvSpPr>
            <a:spLocks noEditPoints="1"/>
          </p:cNvSpPr>
          <p:nvPr/>
        </p:nvSpPr>
        <p:spPr>
          <a:xfrm>
            <a:off x="5894388" y="1528763"/>
            <a:ext cx="292100" cy="288925"/>
          </a:xfrm>
          <a:custGeom>
            <a:avLst/>
            <a:gdLst>
              <a:gd name="T0" fmla="*/ 0 w 184"/>
              <a:gd name="T1" fmla="*/ 91 h 182"/>
              <a:gd name="T2" fmla="*/ 93 w 184"/>
              <a:gd name="T3" fmla="*/ 182 h 182"/>
              <a:gd name="T4" fmla="*/ 184 w 184"/>
              <a:gd name="T5" fmla="*/ 91 h 182"/>
              <a:gd name="T6" fmla="*/ 93 w 184"/>
              <a:gd name="T7" fmla="*/ 0 h 182"/>
              <a:gd name="T8" fmla="*/ 0 w 184"/>
              <a:gd name="T9" fmla="*/ 91 h 182"/>
              <a:gd name="T10" fmla="*/ 93 w 184"/>
              <a:gd name="T11" fmla="*/ 164 h 182"/>
              <a:gd name="T12" fmla="*/ 20 w 184"/>
              <a:gd name="T13" fmla="*/ 91 h 182"/>
              <a:gd name="T14" fmla="*/ 93 w 184"/>
              <a:gd name="T15" fmla="*/ 18 h 182"/>
              <a:gd name="T16" fmla="*/ 166 w 184"/>
              <a:gd name="T17" fmla="*/ 91 h 182"/>
              <a:gd name="T18" fmla="*/ 93 w 184"/>
              <a:gd name="T19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4" h="182">
                <a:moveTo>
                  <a:pt x="0" y="91"/>
                </a:moveTo>
                <a:lnTo>
                  <a:pt x="93" y="182"/>
                </a:lnTo>
                <a:lnTo>
                  <a:pt x="184" y="91"/>
                </a:lnTo>
                <a:lnTo>
                  <a:pt x="93" y="0"/>
                </a:lnTo>
                <a:lnTo>
                  <a:pt x="0" y="91"/>
                </a:lnTo>
                <a:close/>
                <a:moveTo>
                  <a:pt x="93" y="164"/>
                </a:moveTo>
                <a:lnTo>
                  <a:pt x="20" y="91"/>
                </a:lnTo>
                <a:lnTo>
                  <a:pt x="93" y="18"/>
                </a:lnTo>
                <a:lnTo>
                  <a:pt x="166" y="91"/>
                </a:lnTo>
                <a:lnTo>
                  <a:pt x="93" y="1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anchor="t" anchorCtr="0">
            <a:prstTxWarp prst="textNoShape">
              <a:avLst/>
            </a:prstTxWarp>
          </a:bodyPr>
          <a:lstStyle/>
          <a:p>
            <a:pPr lvl="0">
              <a:defRPr/>
            </a:pPr>
            <a:endParaRPr lang="en-US"/>
          </a:p>
        </p:txBody>
      </p:sp>
      <p:sp>
        <p:nvSpPr>
          <p:cNvPr id="1753" name="TextBox 1752"/>
          <p:cNvSpPr txBox="1"/>
          <p:nvPr/>
        </p:nvSpPr>
        <p:spPr>
          <a:xfrm>
            <a:off x="4719692" y="2315250"/>
            <a:ext cx="2746266" cy="116955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7000">
                <a:solidFill>
                  <a:schemeClr val="bg1"/>
                </a:solidFill>
                <a:latin typeface="Calibri"/>
                <a:ea typeface="Raleway"/>
                <a:cs typeface="Calibri"/>
              </a:rPr>
              <a:t>THANK</a:t>
            </a:r>
          </a:p>
        </p:txBody>
      </p:sp>
      <p:sp>
        <p:nvSpPr>
          <p:cNvPr id="1754" name="TextBox 1753"/>
          <p:cNvSpPr txBox="1"/>
          <p:nvPr/>
        </p:nvSpPr>
        <p:spPr>
          <a:xfrm>
            <a:off x="4851790" y="3134655"/>
            <a:ext cx="2520177" cy="116955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7000">
                <a:solidFill>
                  <a:schemeClr val="bg1"/>
                </a:solidFill>
                <a:latin typeface="Calibri"/>
                <a:ea typeface="Raleway"/>
                <a:cs typeface="Calibri"/>
              </a:rPr>
              <a:t>YOU</a:t>
            </a:r>
            <a:r>
              <a:rPr lang="en-US" sz="7000">
                <a:solidFill>
                  <a:schemeClr val="bg1"/>
                </a:solidFill>
                <a:latin typeface="Calibri"/>
                <a:ea typeface="Raleway"/>
                <a:cs typeface="Calibri"/>
                <a:sym typeface="Wingdings"/>
              </a:rPr>
              <a:t></a:t>
            </a:r>
            <a:endParaRPr lang="en-US" sz="7000">
              <a:solidFill>
                <a:schemeClr val="bg1"/>
              </a:solidFill>
              <a:latin typeface="Calibri"/>
              <a:ea typeface="Raleway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16925" y="1126916"/>
            <a:ext cx="380924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5000" dirty="0">
                <a:solidFill>
                  <a:schemeClr val="accent2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데이터 분석</a:t>
            </a:r>
          </a:p>
        </p:txBody>
      </p:sp>
      <p:sp>
        <p:nvSpPr>
          <p:cNvPr id="7" name="Rectangle 6"/>
          <p:cNvSpPr/>
          <p:nvPr/>
        </p:nvSpPr>
        <p:spPr>
          <a:xfrm>
            <a:off x="681806" y="2117724"/>
            <a:ext cx="81525" cy="406370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6" name="Group 323"/>
          <p:cNvGrpSpPr/>
          <p:nvPr/>
        </p:nvGrpSpPr>
        <p:grpSpPr>
          <a:xfrm>
            <a:off x="11004416" y="161926"/>
            <a:ext cx="959466" cy="6552908"/>
            <a:chOff x="11004416" y="171451"/>
            <a:chExt cx="959466" cy="6552908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17" name="Oval 316"/>
            <p:cNvSpPr/>
            <p:nvPr/>
          </p:nvSpPr>
          <p:spPr>
            <a:xfrm>
              <a:off x="11004416" y="1959431"/>
              <a:ext cx="959466" cy="95946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" name="Oval 317"/>
            <p:cNvSpPr/>
            <p:nvPr/>
          </p:nvSpPr>
          <p:spPr>
            <a:xfrm>
              <a:off x="11004416" y="3594131"/>
              <a:ext cx="959466" cy="95946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" name="Oval 318"/>
            <p:cNvSpPr/>
            <p:nvPr/>
          </p:nvSpPr>
          <p:spPr>
            <a:xfrm>
              <a:off x="11004416" y="5228831"/>
              <a:ext cx="959466" cy="95946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" name="Rectangle 307"/>
            <p:cNvSpPr/>
            <p:nvPr/>
          </p:nvSpPr>
          <p:spPr>
            <a:xfrm>
              <a:off x="11448149" y="171451"/>
              <a:ext cx="72000" cy="65529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21" name="Oval 312"/>
          <p:cNvSpPr/>
          <p:nvPr/>
        </p:nvSpPr>
        <p:spPr>
          <a:xfrm>
            <a:off x="11065858" y="2011348"/>
            <a:ext cx="836582" cy="83658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Oval 313"/>
          <p:cNvSpPr/>
          <p:nvPr/>
        </p:nvSpPr>
        <p:spPr>
          <a:xfrm>
            <a:off x="11065858" y="3646048"/>
            <a:ext cx="836582" cy="83658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Oval 314"/>
          <p:cNvSpPr/>
          <p:nvPr/>
        </p:nvSpPr>
        <p:spPr>
          <a:xfrm>
            <a:off x="11065858" y="5280748"/>
            <a:ext cx="836582" cy="83658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Freeform 71"/>
          <p:cNvSpPr>
            <a:spLocks noEditPoints="1"/>
          </p:cNvSpPr>
          <p:nvPr/>
        </p:nvSpPr>
        <p:spPr>
          <a:xfrm>
            <a:off x="11273683" y="5510817"/>
            <a:ext cx="417513" cy="360363"/>
          </a:xfrm>
          <a:custGeom>
            <a:avLst/>
            <a:gdLst>
              <a:gd name="T0" fmla="*/ 16 w 111"/>
              <a:gd name="T1" fmla="*/ 94 h 96"/>
              <a:gd name="T2" fmla="*/ 14 w 111"/>
              <a:gd name="T3" fmla="*/ 96 h 96"/>
              <a:gd name="T4" fmla="*/ 2 w 111"/>
              <a:gd name="T5" fmla="*/ 96 h 96"/>
              <a:gd name="T6" fmla="*/ 0 w 111"/>
              <a:gd name="T7" fmla="*/ 94 h 96"/>
              <a:gd name="T8" fmla="*/ 0 w 111"/>
              <a:gd name="T9" fmla="*/ 82 h 96"/>
              <a:gd name="T10" fmla="*/ 2 w 111"/>
              <a:gd name="T11" fmla="*/ 80 h 96"/>
              <a:gd name="T12" fmla="*/ 14 w 111"/>
              <a:gd name="T13" fmla="*/ 80 h 96"/>
              <a:gd name="T14" fmla="*/ 16 w 111"/>
              <a:gd name="T15" fmla="*/ 82 h 96"/>
              <a:gd name="T16" fmla="*/ 16 w 111"/>
              <a:gd name="T17" fmla="*/ 94 h 96"/>
              <a:gd name="T18" fmla="*/ 40 w 111"/>
              <a:gd name="T19" fmla="*/ 94 h 96"/>
              <a:gd name="T20" fmla="*/ 38 w 111"/>
              <a:gd name="T21" fmla="*/ 96 h 96"/>
              <a:gd name="T22" fmla="*/ 26 w 111"/>
              <a:gd name="T23" fmla="*/ 96 h 96"/>
              <a:gd name="T24" fmla="*/ 24 w 111"/>
              <a:gd name="T25" fmla="*/ 94 h 96"/>
              <a:gd name="T26" fmla="*/ 24 w 111"/>
              <a:gd name="T27" fmla="*/ 74 h 96"/>
              <a:gd name="T28" fmla="*/ 26 w 111"/>
              <a:gd name="T29" fmla="*/ 72 h 96"/>
              <a:gd name="T30" fmla="*/ 38 w 111"/>
              <a:gd name="T31" fmla="*/ 72 h 96"/>
              <a:gd name="T32" fmla="*/ 40 w 111"/>
              <a:gd name="T33" fmla="*/ 74 h 96"/>
              <a:gd name="T34" fmla="*/ 40 w 111"/>
              <a:gd name="T35" fmla="*/ 94 h 96"/>
              <a:gd name="T36" fmla="*/ 64 w 111"/>
              <a:gd name="T37" fmla="*/ 94 h 96"/>
              <a:gd name="T38" fmla="*/ 62 w 111"/>
              <a:gd name="T39" fmla="*/ 96 h 96"/>
              <a:gd name="T40" fmla="*/ 50 w 111"/>
              <a:gd name="T41" fmla="*/ 96 h 96"/>
              <a:gd name="T42" fmla="*/ 48 w 111"/>
              <a:gd name="T43" fmla="*/ 94 h 96"/>
              <a:gd name="T44" fmla="*/ 48 w 111"/>
              <a:gd name="T45" fmla="*/ 58 h 96"/>
              <a:gd name="T46" fmla="*/ 50 w 111"/>
              <a:gd name="T47" fmla="*/ 56 h 96"/>
              <a:gd name="T48" fmla="*/ 62 w 111"/>
              <a:gd name="T49" fmla="*/ 56 h 96"/>
              <a:gd name="T50" fmla="*/ 64 w 111"/>
              <a:gd name="T51" fmla="*/ 58 h 96"/>
              <a:gd name="T52" fmla="*/ 64 w 111"/>
              <a:gd name="T53" fmla="*/ 94 h 96"/>
              <a:gd name="T54" fmla="*/ 87 w 111"/>
              <a:gd name="T55" fmla="*/ 94 h 96"/>
              <a:gd name="T56" fmla="*/ 85 w 111"/>
              <a:gd name="T57" fmla="*/ 96 h 96"/>
              <a:gd name="T58" fmla="*/ 73 w 111"/>
              <a:gd name="T59" fmla="*/ 96 h 96"/>
              <a:gd name="T60" fmla="*/ 71 w 111"/>
              <a:gd name="T61" fmla="*/ 94 h 96"/>
              <a:gd name="T62" fmla="*/ 71 w 111"/>
              <a:gd name="T63" fmla="*/ 34 h 96"/>
              <a:gd name="T64" fmla="*/ 73 w 111"/>
              <a:gd name="T65" fmla="*/ 32 h 96"/>
              <a:gd name="T66" fmla="*/ 85 w 111"/>
              <a:gd name="T67" fmla="*/ 32 h 96"/>
              <a:gd name="T68" fmla="*/ 87 w 111"/>
              <a:gd name="T69" fmla="*/ 34 h 96"/>
              <a:gd name="T70" fmla="*/ 87 w 111"/>
              <a:gd name="T71" fmla="*/ 94 h 96"/>
              <a:gd name="T72" fmla="*/ 111 w 111"/>
              <a:gd name="T73" fmla="*/ 94 h 96"/>
              <a:gd name="T74" fmla="*/ 109 w 111"/>
              <a:gd name="T75" fmla="*/ 96 h 96"/>
              <a:gd name="T76" fmla="*/ 97 w 111"/>
              <a:gd name="T77" fmla="*/ 96 h 96"/>
              <a:gd name="T78" fmla="*/ 95 w 111"/>
              <a:gd name="T79" fmla="*/ 94 h 96"/>
              <a:gd name="T80" fmla="*/ 95 w 111"/>
              <a:gd name="T81" fmla="*/ 2 h 96"/>
              <a:gd name="T82" fmla="*/ 97 w 111"/>
              <a:gd name="T83" fmla="*/ 0 h 96"/>
              <a:gd name="T84" fmla="*/ 109 w 111"/>
              <a:gd name="T85" fmla="*/ 0 h 96"/>
              <a:gd name="T86" fmla="*/ 111 w 111"/>
              <a:gd name="T87" fmla="*/ 2 h 96"/>
              <a:gd name="T88" fmla="*/ 111 w 111"/>
              <a:gd name="T89" fmla="*/ 9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1" h="96">
                <a:moveTo>
                  <a:pt x="16" y="94"/>
                </a:moveTo>
                <a:cubicBezTo>
                  <a:pt x="16" y="95"/>
                  <a:pt x="15" y="96"/>
                  <a:pt x="14" y="96"/>
                </a:cubicBezTo>
                <a:quadBezTo>
                  <a:pt x="2" y="96"/>
                  <a:pt x="2" y="96"/>
                </a:quadBezTo>
                <a:cubicBezTo>
                  <a:pt x="0" y="96"/>
                  <a:pt x="0" y="95"/>
                  <a:pt x="0" y="94"/>
                </a:cubicBezTo>
                <a:quadBezTo>
                  <a:pt x="0" y="82"/>
                  <a:pt x="0" y="82"/>
                </a:quadBezTo>
                <a:cubicBezTo>
                  <a:pt x="0" y="81"/>
                  <a:pt x="0" y="80"/>
                  <a:pt x="2" y="80"/>
                </a:cubicBezTo>
                <a:quadBezTo>
                  <a:pt x="14" y="80"/>
                  <a:pt x="14" y="80"/>
                </a:quadBezTo>
                <a:cubicBezTo>
                  <a:pt x="15" y="80"/>
                  <a:pt x="16" y="81"/>
                  <a:pt x="16" y="82"/>
                </a:cubicBezTo>
                <a:lnTo>
                  <a:pt x="16" y="94"/>
                </a:lnTo>
                <a:close/>
                <a:moveTo>
                  <a:pt x="40" y="94"/>
                </a:moveTo>
                <a:cubicBezTo>
                  <a:pt x="40" y="95"/>
                  <a:pt x="39" y="96"/>
                  <a:pt x="38" y="96"/>
                </a:cubicBezTo>
                <a:quadBezTo>
                  <a:pt x="26" y="96"/>
                  <a:pt x="26" y="96"/>
                </a:quadBezTo>
                <a:cubicBezTo>
                  <a:pt x="24" y="96"/>
                  <a:pt x="24" y="95"/>
                  <a:pt x="24" y="94"/>
                </a:cubicBezTo>
                <a:quadBezTo>
                  <a:pt x="24" y="74"/>
                  <a:pt x="24" y="74"/>
                </a:quadBezTo>
                <a:cubicBezTo>
                  <a:pt x="24" y="73"/>
                  <a:pt x="24" y="72"/>
                  <a:pt x="26" y="72"/>
                </a:cubicBezTo>
                <a:quadBezTo>
                  <a:pt x="38" y="72"/>
                  <a:pt x="38" y="72"/>
                </a:quadBezTo>
                <a:cubicBezTo>
                  <a:pt x="39" y="72"/>
                  <a:pt x="40" y="73"/>
                  <a:pt x="40" y="74"/>
                </a:cubicBezTo>
                <a:lnTo>
                  <a:pt x="40" y="94"/>
                </a:lnTo>
                <a:close/>
                <a:moveTo>
                  <a:pt x="64" y="94"/>
                </a:moveTo>
                <a:cubicBezTo>
                  <a:pt x="64" y="95"/>
                  <a:pt x="63" y="96"/>
                  <a:pt x="62" y="96"/>
                </a:cubicBezTo>
                <a:quadBezTo>
                  <a:pt x="50" y="96"/>
                  <a:pt x="50" y="96"/>
                </a:quadBezTo>
                <a:cubicBezTo>
                  <a:pt x="48" y="96"/>
                  <a:pt x="48" y="95"/>
                  <a:pt x="48" y="94"/>
                </a:cubicBezTo>
                <a:quadBezTo>
                  <a:pt x="48" y="58"/>
                  <a:pt x="48" y="58"/>
                </a:quadBezTo>
                <a:cubicBezTo>
                  <a:pt x="48" y="57"/>
                  <a:pt x="48" y="56"/>
                  <a:pt x="50" y="56"/>
                </a:cubicBezTo>
                <a:quadBezTo>
                  <a:pt x="62" y="56"/>
                  <a:pt x="62" y="56"/>
                </a:quadBezTo>
                <a:cubicBezTo>
                  <a:pt x="63" y="56"/>
                  <a:pt x="64" y="57"/>
                  <a:pt x="64" y="58"/>
                </a:cubicBezTo>
                <a:lnTo>
                  <a:pt x="64" y="94"/>
                </a:lnTo>
                <a:close/>
                <a:moveTo>
                  <a:pt x="87" y="94"/>
                </a:moveTo>
                <a:cubicBezTo>
                  <a:pt x="87" y="95"/>
                  <a:pt x="87" y="96"/>
                  <a:pt x="85" y="96"/>
                </a:cubicBezTo>
                <a:quadBezTo>
                  <a:pt x="73" y="96"/>
                  <a:pt x="73" y="96"/>
                </a:quadBezTo>
                <a:cubicBezTo>
                  <a:pt x="72" y="96"/>
                  <a:pt x="71" y="95"/>
                  <a:pt x="71" y="94"/>
                </a:cubicBezTo>
                <a:quadBezTo>
                  <a:pt x="71" y="34"/>
                  <a:pt x="71" y="34"/>
                </a:quadBezTo>
                <a:cubicBezTo>
                  <a:pt x="71" y="33"/>
                  <a:pt x="72" y="32"/>
                  <a:pt x="73" y="32"/>
                </a:cubicBezTo>
                <a:quadBezTo>
                  <a:pt x="85" y="32"/>
                  <a:pt x="85" y="32"/>
                </a:quadBezTo>
                <a:cubicBezTo>
                  <a:pt x="87" y="32"/>
                  <a:pt x="87" y="33"/>
                  <a:pt x="87" y="34"/>
                </a:cubicBezTo>
                <a:lnTo>
                  <a:pt x="87" y="94"/>
                </a:lnTo>
                <a:close/>
                <a:moveTo>
                  <a:pt x="111" y="94"/>
                </a:moveTo>
                <a:cubicBezTo>
                  <a:pt x="111" y="95"/>
                  <a:pt x="111" y="96"/>
                  <a:pt x="109" y="96"/>
                </a:cubicBezTo>
                <a:quadBezTo>
                  <a:pt x="97" y="96"/>
                  <a:pt x="97" y="96"/>
                </a:quadBezTo>
                <a:cubicBezTo>
                  <a:pt x="96" y="96"/>
                  <a:pt x="95" y="95"/>
                  <a:pt x="95" y="94"/>
                </a:cubicBezTo>
                <a:quadBezTo>
                  <a:pt x="95" y="2"/>
                  <a:pt x="95" y="2"/>
                </a:quadBezTo>
                <a:cubicBezTo>
                  <a:pt x="95" y="1"/>
                  <a:pt x="96" y="0"/>
                  <a:pt x="97" y="0"/>
                </a:cubicBezTo>
                <a:quadBezTo>
                  <a:pt x="109" y="0"/>
                  <a:pt x="109" y="0"/>
                </a:quadBezTo>
                <a:cubicBezTo>
                  <a:pt x="111" y="0"/>
                  <a:pt x="111" y="1"/>
                  <a:pt x="111" y="2"/>
                </a:cubicBezTo>
                <a:lnTo>
                  <a:pt x="111" y="9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anchor="t" anchorCtr="0">
            <a:prstTxWarp prst="textNoShape">
              <a:avLst/>
            </a:prstTxWarp>
          </a:bodyPr>
          <a:lstStyle/>
          <a:p>
            <a:pPr lvl="0">
              <a:defRPr/>
            </a:pPr>
            <a:endParaRPr lang="en-US"/>
          </a:p>
        </p:txBody>
      </p:sp>
      <p:sp>
        <p:nvSpPr>
          <p:cNvPr id="27" name="Rectangle 324"/>
          <p:cNvSpPr/>
          <p:nvPr/>
        </p:nvSpPr>
        <p:spPr>
          <a:xfrm>
            <a:off x="7718420" y="2105483"/>
            <a:ext cx="2941022" cy="992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en-US" sz="1700" b="1" dirty="0">
                <a:solidFill>
                  <a:schemeClr val="accent1"/>
                </a:solidFill>
                <a:latin typeface="Lato"/>
                <a:ea typeface="Lato"/>
                <a:cs typeface="Lato"/>
              </a:rPr>
              <a:t>Step 1</a:t>
            </a:r>
          </a:p>
          <a:p>
            <a:pPr algn="r">
              <a:lnSpc>
                <a:spcPct val="150000"/>
              </a:lnSpc>
              <a:defRPr/>
            </a:pPr>
            <a:r>
              <a:rPr lang="ko-KR" altLang="en-US" sz="22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Lato Light"/>
                <a:ea typeface="Lato Light"/>
                <a:cs typeface="Lato Light"/>
              </a:rPr>
              <a:t>지역별 대여 자전거 수</a:t>
            </a:r>
          </a:p>
        </p:txBody>
      </p:sp>
      <p:sp>
        <p:nvSpPr>
          <p:cNvPr id="28" name="Rectangle 325"/>
          <p:cNvSpPr/>
          <p:nvPr/>
        </p:nvSpPr>
        <p:spPr>
          <a:xfrm>
            <a:off x="6400800" y="3763525"/>
            <a:ext cx="4258642" cy="992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en-US" sz="1700" b="1" dirty="0">
                <a:solidFill>
                  <a:schemeClr val="accent1"/>
                </a:solidFill>
                <a:latin typeface="Lato"/>
                <a:ea typeface="Lato"/>
                <a:cs typeface="Lato"/>
              </a:rPr>
              <a:t>Step 2</a:t>
            </a:r>
          </a:p>
          <a:p>
            <a:pPr algn="r">
              <a:lnSpc>
                <a:spcPct val="150000"/>
              </a:lnSpc>
              <a:defRPr/>
            </a:pPr>
            <a:r>
              <a:rPr lang="ko-KR" altLang="en-US" sz="22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Lato Light"/>
                <a:ea typeface="Lato Light"/>
                <a:cs typeface="Lato Light"/>
              </a:rPr>
              <a:t>자전거 유</a:t>
            </a:r>
            <a:r>
              <a:rPr lang="en-US" altLang="ko-KR" sz="22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Lato Light"/>
                <a:ea typeface="Lato Light"/>
                <a:cs typeface="Lato Light"/>
              </a:rPr>
              <a:t>/</a:t>
            </a:r>
            <a:r>
              <a:rPr lang="ko-KR" altLang="en-US" sz="22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Lato Light"/>
                <a:ea typeface="Lato Light"/>
                <a:cs typeface="Lato Light"/>
              </a:rPr>
              <a:t>무료 </a:t>
            </a:r>
            <a:r>
              <a:rPr lang="ko-KR" altLang="en-US" sz="22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Lato Light"/>
                <a:ea typeface="Lato Light"/>
                <a:cs typeface="Lato Light"/>
              </a:rPr>
              <a:t>대여여부</a:t>
            </a:r>
            <a:r>
              <a:rPr lang="ko-KR" altLang="en-US" sz="22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Lato Light"/>
                <a:ea typeface="Lato Light"/>
                <a:cs typeface="Lato Light"/>
              </a:rPr>
              <a:t> </a:t>
            </a:r>
          </a:p>
        </p:txBody>
      </p:sp>
      <p:sp>
        <p:nvSpPr>
          <p:cNvPr id="29" name="Rectangle 326"/>
          <p:cNvSpPr/>
          <p:nvPr/>
        </p:nvSpPr>
        <p:spPr>
          <a:xfrm>
            <a:off x="7762202" y="5388700"/>
            <a:ext cx="2941022" cy="942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en-US" sz="1700" b="1" dirty="0">
                <a:solidFill>
                  <a:schemeClr val="accent1"/>
                </a:solidFill>
                <a:latin typeface="Lato"/>
                <a:ea typeface="Lato"/>
                <a:cs typeface="Lato"/>
              </a:rPr>
              <a:t>Step 3</a:t>
            </a:r>
          </a:p>
          <a:p>
            <a:pPr algn="r">
              <a:lnSpc>
                <a:spcPct val="150000"/>
              </a:lnSpc>
              <a:defRPr/>
            </a:pPr>
            <a:r>
              <a:rPr lang="ko-KR" altLang="en-US" sz="22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Lato Light"/>
                <a:ea typeface="Lato Light"/>
                <a:cs typeface="Lato Light"/>
              </a:rPr>
              <a:t>자전거 유</a:t>
            </a:r>
            <a:r>
              <a:rPr lang="en-US" altLang="ko-KR" sz="22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Lato Light"/>
                <a:ea typeface="Lato Light"/>
                <a:cs typeface="Lato Light"/>
              </a:rPr>
              <a:t>/</a:t>
            </a:r>
            <a:r>
              <a:rPr lang="ko-KR" altLang="en-US" sz="22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Lato Light"/>
                <a:ea typeface="Lato Light"/>
                <a:cs typeface="Lato Light"/>
              </a:rPr>
              <a:t>무인 대여소</a:t>
            </a:r>
          </a:p>
        </p:txBody>
      </p:sp>
      <p:sp>
        <p:nvSpPr>
          <p:cNvPr id="30" name="Rectangle 3"/>
          <p:cNvSpPr/>
          <p:nvPr/>
        </p:nvSpPr>
        <p:spPr>
          <a:xfrm>
            <a:off x="397875" y="250616"/>
            <a:ext cx="900036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kumimoji="0" lang="ko-KR" altLang="en-US" sz="5000" b="0" i="0" u="none" strike="noStrike" kern="1200" cap="none" spc="0" normalizeH="0" baseline="0" dirty="0">
                <a:solidFill>
                  <a:srgbClr val="A4906C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자전거 대여소 현황</a:t>
            </a:r>
          </a:p>
        </p:txBody>
      </p:sp>
      <p:sp>
        <p:nvSpPr>
          <p:cNvPr id="31" name="Freeform 71"/>
          <p:cNvSpPr>
            <a:spLocks noEditPoints="1"/>
          </p:cNvSpPr>
          <p:nvPr/>
        </p:nvSpPr>
        <p:spPr>
          <a:xfrm>
            <a:off x="11273680" y="3872517"/>
            <a:ext cx="417513" cy="360363"/>
          </a:xfrm>
          <a:custGeom>
            <a:avLst/>
            <a:gdLst>
              <a:gd name="T0" fmla="*/ 16 w 111"/>
              <a:gd name="T1" fmla="*/ 94 h 96"/>
              <a:gd name="T2" fmla="*/ 14 w 111"/>
              <a:gd name="T3" fmla="*/ 96 h 96"/>
              <a:gd name="T4" fmla="*/ 2 w 111"/>
              <a:gd name="T5" fmla="*/ 96 h 96"/>
              <a:gd name="T6" fmla="*/ 0 w 111"/>
              <a:gd name="T7" fmla="*/ 94 h 96"/>
              <a:gd name="T8" fmla="*/ 0 w 111"/>
              <a:gd name="T9" fmla="*/ 82 h 96"/>
              <a:gd name="T10" fmla="*/ 2 w 111"/>
              <a:gd name="T11" fmla="*/ 80 h 96"/>
              <a:gd name="T12" fmla="*/ 14 w 111"/>
              <a:gd name="T13" fmla="*/ 80 h 96"/>
              <a:gd name="T14" fmla="*/ 16 w 111"/>
              <a:gd name="T15" fmla="*/ 82 h 96"/>
              <a:gd name="T16" fmla="*/ 16 w 111"/>
              <a:gd name="T17" fmla="*/ 94 h 96"/>
              <a:gd name="T18" fmla="*/ 40 w 111"/>
              <a:gd name="T19" fmla="*/ 94 h 96"/>
              <a:gd name="T20" fmla="*/ 38 w 111"/>
              <a:gd name="T21" fmla="*/ 96 h 96"/>
              <a:gd name="T22" fmla="*/ 26 w 111"/>
              <a:gd name="T23" fmla="*/ 96 h 96"/>
              <a:gd name="T24" fmla="*/ 24 w 111"/>
              <a:gd name="T25" fmla="*/ 94 h 96"/>
              <a:gd name="T26" fmla="*/ 24 w 111"/>
              <a:gd name="T27" fmla="*/ 74 h 96"/>
              <a:gd name="T28" fmla="*/ 26 w 111"/>
              <a:gd name="T29" fmla="*/ 72 h 96"/>
              <a:gd name="T30" fmla="*/ 38 w 111"/>
              <a:gd name="T31" fmla="*/ 72 h 96"/>
              <a:gd name="T32" fmla="*/ 40 w 111"/>
              <a:gd name="T33" fmla="*/ 74 h 96"/>
              <a:gd name="T34" fmla="*/ 40 w 111"/>
              <a:gd name="T35" fmla="*/ 94 h 96"/>
              <a:gd name="T36" fmla="*/ 64 w 111"/>
              <a:gd name="T37" fmla="*/ 94 h 96"/>
              <a:gd name="T38" fmla="*/ 62 w 111"/>
              <a:gd name="T39" fmla="*/ 96 h 96"/>
              <a:gd name="T40" fmla="*/ 50 w 111"/>
              <a:gd name="T41" fmla="*/ 96 h 96"/>
              <a:gd name="T42" fmla="*/ 48 w 111"/>
              <a:gd name="T43" fmla="*/ 94 h 96"/>
              <a:gd name="T44" fmla="*/ 48 w 111"/>
              <a:gd name="T45" fmla="*/ 58 h 96"/>
              <a:gd name="T46" fmla="*/ 50 w 111"/>
              <a:gd name="T47" fmla="*/ 56 h 96"/>
              <a:gd name="T48" fmla="*/ 62 w 111"/>
              <a:gd name="T49" fmla="*/ 56 h 96"/>
              <a:gd name="T50" fmla="*/ 64 w 111"/>
              <a:gd name="T51" fmla="*/ 58 h 96"/>
              <a:gd name="T52" fmla="*/ 64 w 111"/>
              <a:gd name="T53" fmla="*/ 94 h 96"/>
              <a:gd name="T54" fmla="*/ 87 w 111"/>
              <a:gd name="T55" fmla="*/ 94 h 96"/>
              <a:gd name="T56" fmla="*/ 85 w 111"/>
              <a:gd name="T57" fmla="*/ 96 h 96"/>
              <a:gd name="T58" fmla="*/ 73 w 111"/>
              <a:gd name="T59" fmla="*/ 96 h 96"/>
              <a:gd name="T60" fmla="*/ 71 w 111"/>
              <a:gd name="T61" fmla="*/ 94 h 96"/>
              <a:gd name="T62" fmla="*/ 71 w 111"/>
              <a:gd name="T63" fmla="*/ 34 h 96"/>
              <a:gd name="T64" fmla="*/ 73 w 111"/>
              <a:gd name="T65" fmla="*/ 32 h 96"/>
              <a:gd name="T66" fmla="*/ 85 w 111"/>
              <a:gd name="T67" fmla="*/ 32 h 96"/>
              <a:gd name="T68" fmla="*/ 87 w 111"/>
              <a:gd name="T69" fmla="*/ 34 h 96"/>
              <a:gd name="T70" fmla="*/ 87 w 111"/>
              <a:gd name="T71" fmla="*/ 94 h 96"/>
              <a:gd name="T72" fmla="*/ 111 w 111"/>
              <a:gd name="T73" fmla="*/ 94 h 96"/>
              <a:gd name="T74" fmla="*/ 109 w 111"/>
              <a:gd name="T75" fmla="*/ 96 h 96"/>
              <a:gd name="T76" fmla="*/ 97 w 111"/>
              <a:gd name="T77" fmla="*/ 96 h 96"/>
              <a:gd name="T78" fmla="*/ 95 w 111"/>
              <a:gd name="T79" fmla="*/ 94 h 96"/>
              <a:gd name="T80" fmla="*/ 95 w 111"/>
              <a:gd name="T81" fmla="*/ 2 h 96"/>
              <a:gd name="T82" fmla="*/ 97 w 111"/>
              <a:gd name="T83" fmla="*/ 0 h 96"/>
              <a:gd name="T84" fmla="*/ 109 w 111"/>
              <a:gd name="T85" fmla="*/ 0 h 96"/>
              <a:gd name="T86" fmla="*/ 111 w 111"/>
              <a:gd name="T87" fmla="*/ 2 h 96"/>
              <a:gd name="T88" fmla="*/ 111 w 111"/>
              <a:gd name="T89" fmla="*/ 9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1" h="96">
                <a:moveTo>
                  <a:pt x="16" y="94"/>
                </a:moveTo>
                <a:cubicBezTo>
                  <a:pt x="16" y="95"/>
                  <a:pt x="15" y="96"/>
                  <a:pt x="14" y="96"/>
                </a:cubicBezTo>
                <a:quadBezTo>
                  <a:pt x="2" y="96"/>
                  <a:pt x="2" y="96"/>
                </a:quadBezTo>
                <a:cubicBezTo>
                  <a:pt x="0" y="96"/>
                  <a:pt x="0" y="95"/>
                  <a:pt x="0" y="94"/>
                </a:cubicBezTo>
                <a:quadBezTo>
                  <a:pt x="0" y="82"/>
                  <a:pt x="0" y="82"/>
                </a:quadBezTo>
                <a:cubicBezTo>
                  <a:pt x="0" y="81"/>
                  <a:pt x="0" y="80"/>
                  <a:pt x="2" y="80"/>
                </a:cubicBezTo>
                <a:quadBezTo>
                  <a:pt x="14" y="80"/>
                  <a:pt x="14" y="80"/>
                </a:quadBezTo>
                <a:cubicBezTo>
                  <a:pt x="15" y="80"/>
                  <a:pt x="16" y="81"/>
                  <a:pt x="16" y="82"/>
                </a:cubicBezTo>
                <a:lnTo>
                  <a:pt x="16" y="94"/>
                </a:lnTo>
                <a:close/>
                <a:moveTo>
                  <a:pt x="40" y="94"/>
                </a:moveTo>
                <a:cubicBezTo>
                  <a:pt x="40" y="95"/>
                  <a:pt x="39" y="96"/>
                  <a:pt x="38" y="96"/>
                </a:cubicBezTo>
                <a:quadBezTo>
                  <a:pt x="26" y="96"/>
                  <a:pt x="26" y="96"/>
                </a:quadBezTo>
                <a:cubicBezTo>
                  <a:pt x="24" y="96"/>
                  <a:pt x="24" y="95"/>
                  <a:pt x="24" y="94"/>
                </a:cubicBezTo>
                <a:quadBezTo>
                  <a:pt x="24" y="74"/>
                  <a:pt x="24" y="74"/>
                </a:quadBezTo>
                <a:cubicBezTo>
                  <a:pt x="24" y="73"/>
                  <a:pt x="24" y="72"/>
                  <a:pt x="26" y="72"/>
                </a:cubicBezTo>
                <a:quadBezTo>
                  <a:pt x="38" y="72"/>
                  <a:pt x="38" y="72"/>
                </a:quadBezTo>
                <a:cubicBezTo>
                  <a:pt x="39" y="72"/>
                  <a:pt x="40" y="73"/>
                  <a:pt x="40" y="74"/>
                </a:cubicBezTo>
                <a:lnTo>
                  <a:pt x="40" y="94"/>
                </a:lnTo>
                <a:close/>
                <a:moveTo>
                  <a:pt x="64" y="94"/>
                </a:moveTo>
                <a:cubicBezTo>
                  <a:pt x="64" y="95"/>
                  <a:pt x="63" y="96"/>
                  <a:pt x="62" y="96"/>
                </a:cubicBezTo>
                <a:quadBezTo>
                  <a:pt x="50" y="96"/>
                  <a:pt x="50" y="96"/>
                </a:quadBezTo>
                <a:cubicBezTo>
                  <a:pt x="48" y="96"/>
                  <a:pt x="48" y="95"/>
                  <a:pt x="48" y="94"/>
                </a:cubicBezTo>
                <a:quadBezTo>
                  <a:pt x="48" y="58"/>
                  <a:pt x="48" y="58"/>
                </a:quadBezTo>
                <a:cubicBezTo>
                  <a:pt x="48" y="57"/>
                  <a:pt x="48" y="56"/>
                  <a:pt x="50" y="56"/>
                </a:cubicBezTo>
                <a:quadBezTo>
                  <a:pt x="62" y="56"/>
                  <a:pt x="62" y="56"/>
                </a:quadBezTo>
                <a:cubicBezTo>
                  <a:pt x="63" y="56"/>
                  <a:pt x="64" y="57"/>
                  <a:pt x="64" y="58"/>
                </a:cubicBezTo>
                <a:lnTo>
                  <a:pt x="64" y="94"/>
                </a:lnTo>
                <a:close/>
                <a:moveTo>
                  <a:pt x="87" y="94"/>
                </a:moveTo>
                <a:cubicBezTo>
                  <a:pt x="87" y="95"/>
                  <a:pt x="87" y="96"/>
                  <a:pt x="85" y="96"/>
                </a:cubicBezTo>
                <a:quadBezTo>
                  <a:pt x="73" y="96"/>
                  <a:pt x="73" y="96"/>
                </a:quadBezTo>
                <a:cubicBezTo>
                  <a:pt x="72" y="96"/>
                  <a:pt x="71" y="95"/>
                  <a:pt x="71" y="94"/>
                </a:cubicBezTo>
                <a:quadBezTo>
                  <a:pt x="71" y="34"/>
                  <a:pt x="71" y="34"/>
                </a:quadBezTo>
                <a:cubicBezTo>
                  <a:pt x="71" y="33"/>
                  <a:pt x="72" y="32"/>
                  <a:pt x="73" y="32"/>
                </a:cubicBezTo>
                <a:quadBezTo>
                  <a:pt x="85" y="32"/>
                  <a:pt x="85" y="32"/>
                </a:quadBezTo>
                <a:cubicBezTo>
                  <a:pt x="87" y="32"/>
                  <a:pt x="87" y="33"/>
                  <a:pt x="87" y="34"/>
                </a:cubicBezTo>
                <a:lnTo>
                  <a:pt x="87" y="94"/>
                </a:lnTo>
                <a:close/>
                <a:moveTo>
                  <a:pt x="111" y="94"/>
                </a:moveTo>
                <a:cubicBezTo>
                  <a:pt x="111" y="95"/>
                  <a:pt x="111" y="96"/>
                  <a:pt x="109" y="96"/>
                </a:cubicBezTo>
                <a:quadBezTo>
                  <a:pt x="97" y="96"/>
                  <a:pt x="97" y="96"/>
                </a:quadBezTo>
                <a:cubicBezTo>
                  <a:pt x="96" y="96"/>
                  <a:pt x="95" y="95"/>
                  <a:pt x="95" y="94"/>
                </a:cubicBezTo>
                <a:quadBezTo>
                  <a:pt x="95" y="2"/>
                  <a:pt x="95" y="2"/>
                </a:quadBezTo>
                <a:cubicBezTo>
                  <a:pt x="95" y="1"/>
                  <a:pt x="96" y="0"/>
                  <a:pt x="97" y="0"/>
                </a:cubicBezTo>
                <a:quadBezTo>
                  <a:pt x="109" y="0"/>
                  <a:pt x="109" y="0"/>
                </a:quadBezTo>
                <a:cubicBezTo>
                  <a:pt x="111" y="0"/>
                  <a:pt x="111" y="1"/>
                  <a:pt x="111" y="2"/>
                </a:cubicBezTo>
                <a:lnTo>
                  <a:pt x="111" y="9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>
            <a:noFill/>
          </a:ln>
        </p:spPr>
        <p:txBody>
          <a:bodyPr vert="horz" wrap="square" lIns="91440" tIns="45720" rIns="91440" bIns="45720" anchor="t" anchorCtr="0">
            <a:prstTxWarp prst="textNoShape">
              <a:avLst/>
            </a:prstTxWarp>
          </a:bodyPr>
          <a:lstStyle/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endParaRPr kumimoji="0" lang="en-US" sz="1800" b="0" i="0" u="none" strike="noStrike" kern="1200" cap="none" spc="0" normalizeH="0" baseline="0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32" name="Freeform 71"/>
          <p:cNvSpPr>
            <a:spLocks noEditPoints="1"/>
          </p:cNvSpPr>
          <p:nvPr/>
        </p:nvSpPr>
        <p:spPr>
          <a:xfrm>
            <a:off x="11245106" y="2253267"/>
            <a:ext cx="417513" cy="360363"/>
          </a:xfrm>
          <a:custGeom>
            <a:avLst/>
            <a:gdLst>
              <a:gd name="T0" fmla="*/ 16 w 111"/>
              <a:gd name="T1" fmla="*/ 94 h 96"/>
              <a:gd name="T2" fmla="*/ 14 w 111"/>
              <a:gd name="T3" fmla="*/ 96 h 96"/>
              <a:gd name="T4" fmla="*/ 2 w 111"/>
              <a:gd name="T5" fmla="*/ 96 h 96"/>
              <a:gd name="T6" fmla="*/ 0 w 111"/>
              <a:gd name="T7" fmla="*/ 94 h 96"/>
              <a:gd name="T8" fmla="*/ 0 w 111"/>
              <a:gd name="T9" fmla="*/ 82 h 96"/>
              <a:gd name="T10" fmla="*/ 2 w 111"/>
              <a:gd name="T11" fmla="*/ 80 h 96"/>
              <a:gd name="T12" fmla="*/ 14 w 111"/>
              <a:gd name="T13" fmla="*/ 80 h 96"/>
              <a:gd name="T14" fmla="*/ 16 w 111"/>
              <a:gd name="T15" fmla="*/ 82 h 96"/>
              <a:gd name="T16" fmla="*/ 16 w 111"/>
              <a:gd name="T17" fmla="*/ 94 h 96"/>
              <a:gd name="T18" fmla="*/ 40 w 111"/>
              <a:gd name="T19" fmla="*/ 94 h 96"/>
              <a:gd name="T20" fmla="*/ 38 w 111"/>
              <a:gd name="T21" fmla="*/ 96 h 96"/>
              <a:gd name="T22" fmla="*/ 26 w 111"/>
              <a:gd name="T23" fmla="*/ 96 h 96"/>
              <a:gd name="T24" fmla="*/ 24 w 111"/>
              <a:gd name="T25" fmla="*/ 94 h 96"/>
              <a:gd name="T26" fmla="*/ 24 w 111"/>
              <a:gd name="T27" fmla="*/ 74 h 96"/>
              <a:gd name="T28" fmla="*/ 26 w 111"/>
              <a:gd name="T29" fmla="*/ 72 h 96"/>
              <a:gd name="T30" fmla="*/ 38 w 111"/>
              <a:gd name="T31" fmla="*/ 72 h 96"/>
              <a:gd name="T32" fmla="*/ 40 w 111"/>
              <a:gd name="T33" fmla="*/ 74 h 96"/>
              <a:gd name="T34" fmla="*/ 40 w 111"/>
              <a:gd name="T35" fmla="*/ 94 h 96"/>
              <a:gd name="T36" fmla="*/ 64 w 111"/>
              <a:gd name="T37" fmla="*/ 94 h 96"/>
              <a:gd name="T38" fmla="*/ 62 w 111"/>
              <a:gd name="T39" fmla="*/ 96 h 96"/>
              <a:gd name="T40" fmla="*/ 50 w 111"/>
              <a:gd name="T41" fmla="*/ 96 h 96"/>
              <a:gd name="T42" fmla="*/ 48 w 111"/>
              <a:gd name="T43" fmla="*/ 94 h 96"/>
              <a:gd name="T44" fmla="*/ 48 w 111"/>
              <a:gd name="T45" fmla="*/ 58 h 96"/>
              <a:gd name="T46" fmla="*/ 50 w 111"/>
              <a:gd name="T47" fmla="*/ 56 h 96"/>
              <a:gd name="T48" fmla="*/ 62 w 111"/>
              <a:gd name="T49" fmla="*/ 56 h 96"/>
              <a:gd name="T50" fmla="*/ 64 w 111"/>
              <a:gd name="T51" fmla="*/ 58 h 96"/>
              <a:gd name="T52" fmla="*/ 64 w 111"/>
              <a:gd name="T53" fmla="*/ 94 h 96"/>
              <a:gd name="T54" fmla="*/ 87 w 111"/>
              <a:gd name="T55" fmla="*/ 94 h 96"/>
              <a:gd name="T56" fmla="*/ 85 w 111"/>
              <a:gd name="T57" fmla="*/ 96 h 96"/>
              <a:gd name="T58" fmla="*/ 73 w 111"/>
              <a:gd name="T59" fmla="*/ 96 h 96"/>
              <a:gd name="T60" fmla="*/ 71 w 111"/>
              <a:gd name="T61" fmla="*/ 94 h 96"/>
              <a:gd name="T62" fmla="*/ 71 w 111"/>
              <a:gd name="T63" fmla="*/ 34 h 96"/>
              <a:gd name="T64" fmla="*/ 73 w 111"/>
              <a:gd name="T65" fmla="*/ 32 h 96"/>
              <a:gd name="T66" fmla="*/ 85 w 111"/>
              <a:gd name="T67" fmla="*/ 32 h 96"/>
              <a:gd name="T68" fmla="*/ 87 w 111"/>
              <a:gd name="T69" fmla="*/ 34 h 96"/>
              <a:gd name="T70" fmla="*/ 87 w 111"/>
              <a:gd name="T71" fmla="*/ 94 h 96"/>
              <a:gd name="T72" fmla="*/ 111 w 111"/>
              <a:gd name="T73" fmla="*/ 94 h 96"/>
              <a:gd name="T74" fmla="*/ 109 w 111"/>
              <a:gd name="T75" fmla="*/ 96 h 96"/>
              <a:gd name="T76" fmla="*/ 97 w 111"/>
              <a:gd name="T77" fmla="*/ 96 h 96"/>
              <a:gd name="T78" fmla="*/ 95 w 111"/>
              <a:gd name="T79" fmla="*/ 94 h 96"/>
              <a:gd name="T80" fmla="*/ 95 w 111"/>
              <a:gd name="T81" fmla="*/ 2 h 96"/>
              <a:gd name="T82" fmla="*/ 97 w 111"/>
              <a:gd name="T83" fmla="*/ 0 h 96"/>
              <a:gd name="T84" fmla="*/ 109 w 111"/>
              <a:gd name="T85" fmla="*/ 0 h 96"/>
              <a:gd name="T86" fmla="*/ 111 w 111"/>
              <a:gd name="T87" fmla="*/ 2 h 96"/>
              <a:gd name="T88" fmla="*/ 111 w 111"/>
              <a:gd name="T89" fmla="*/ 9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1" h="96">
                <a:moveTo>
                  <a:pt x="16" y="94"/>
                </a:moveTo>
                <a:cubicBezTo>
                  <a:pt x="16" y="95"/>
                  <a:pt x="15" y="96"/>
                  <a:pt x="14" y="96"/>
                </a:cubicBezTo>
                <a:quadBezTo>
                  <a:pt x="2" y="96"/>
                  <a:pt x="2" y="96"/>
                </a:quadBezTo>
                <a:cubicBezTo>
                  <a:pt x="0" y="96"/>
                  <a:pt x="0" y="95"/>
                  <a:pt x="0" y="94"/>
                </a:cubicBezTo>
                <a:quadBezTo>
                  <a:pt x="0" y="82"/>
                  <a:pt x="0" y="82"/>
                </a:quadBezTo>
                <a:cubicBezTo>
                  <a:pt x="0" y="81"/>
                  <a:pt x="0" y="80"/>
                  <a:pt x="2" y="80"/>
                </a:cubicBezTo>
                <a:quadBezTo>
                  <a:pt x="14" y="80"/>
                  <a:pt x="14" y="80"/>
                </a:quadBezTo>
                <a:cubicBezTo>
                  <a:pt x="15" y="80"/>
                  <a:pt x="16" y="81"/>
                  <a:pt x="16" y="82"/>
                </a:cubicBezTo>
                <a:lnTo>
                  <a:pt x="16" y="94"/>
                </a:lnTo>
                <a:close/>
                <a:moveTo>
                  <a:pt x="40" y="94"/>
                </a:moveTo>
                <a:cubicBezTo>
                  <a:pt x="40" y="95"/>
                  <a:pt x="39" y="96"/>
                  <a:pt x="38" y="96"/>
                </a:cubicBezTo>
                <a:quadBezTo>
                  <a:pt x="26" y="96"/>
                  <a:pt x="26" y="96"/>
                </a:quadBezTo>
                <a:cubicBezTo>
                  <a:pt x="24" y="96"/>
                  <a:pt x="24" y="95"/>
                  <a:pt x="24" y="94"/>
                </a:cubicBezTo>
                <a:quadBezTo>
                  <a:pt x="24" y="74"/>
                  <a:pt x="24" y="74"/>
                </a:quadBezTo>
                <a:cubicBezTo>
                  <a:pt x="24" y="73"/>
                  <a:pt x="24" y="72"/>
                  <a:pt x="26" y="72"/>
                </a:cubicBezTo>
                <a:quadBezTo>
                  <a:pt x="38" y="72"/>
                  <a:pt x="38" y="72"/>
                </a:quadBezTo>
                <a:cubicBezTo>
                  <a:pt x="39" y="72"/>
                  <a:pt x="40" y="73"/>
                  <a:pt x="40" y="74"/>
                </a:cubicBezTo>
                <a:lnTo>
                  <a:pt x="40" y="94"/>
                </a:lnTo>
                <a:close/>
                <a:moveTo>
                  <a:pt x="64" y="94"/>
                </a:moveTo>
                <a:cubicBezTo>
                  <a:pt x="64" y="95"/>
                  <a:pt x="63" y="96"/>
                  <a:pt x="62" y="96"/>
                </a:cubicBezTo>
                <a:quadBezTo>
                  <a:pt x="50" y="96"/>
                  <a:pt x="50" y="96"/>
                </a:quadBezTo>
                <a:cubicBezTo>
                  <a:pt x="48" y="96"/>
                  <a:pt x="48" y="95"/>
                  <a:pt x="48" y="94"/>
                </a:cubicBezTo>
                <a:quadBezTo>
                  <a:pt x="48" y="58"/>
                  <a:pt x="48" y="58"/>
                </a:quadBezTo>
                <a:cubicBezTo>
                  <a:pt x="48" y="57"/>
                  <a:pt x="48" y="56"/>
                  <a:pt x="50" y="56"/>
                </a:cubicBezTo>
                <a:quadBezTo>
                  <a:pt x="62" y="56"/>
                  <a:pt x="62" y="56"/>
                </a:quadBezTo>
                <a:cubicBezTo>
                  <a:pt x="63" y="56"/>
                  <a:pt x="64" y="57"/>
                  <a:pt x="64" y="58"/>
                </a:cubicBezTo>
                <a:lnTo>
                  <a:pt x="64" y="94"/>
                </a:lnTo>
                <a:close/>
                <a:moveTo>
                  <a:pt x="87" y="94"/>
                </a:moveTo>
                <a:cubicBezTo>
                  <a:pt x="87" y="95"/>
                  <a:pt x="87" y="96"/>
                  <a:pt x="85" y="96"/>
                </a:cubicBezTo>
                <a:quadBezTo>
                  <a:pt x="73" y="96"/>
                  <a:pt x="73" y="96"/>
                </a:quadBezTo>
                <a:cubicBezTo>
                  <a:pt x="72" y="96"/>
                  <a:pt x="71" y="95"/>
                  <a:pt x="71" y="94"/>
                </a:cubicBezTo>
                <a:quadBezTo>
                  <a:pt x="71" y="34"/>
                  <a:pt x="71" y="34"/>
                </a:quadBezTo>
                <a:cubicBezTo>
                  <a:pt x="71" y="33"/>
                  <a:pt x="72" y="32"/>
                  <a:pt x="73" y="32"/>
                </a:cubicBezTo>
                <a:quadBezTo>
                  <a:pt x="85" y="32"/>
                  <a:pt x="85" y="32"/>
                </a:quadBezTo>
                <a:cubicBezTo>
                  <a:pt x="87" y="32"/>
                  <a:pt x="87" y="33"/>
                  <a:pt x="87" y="34"/>
                </a:cubicBezTo>
                <a:lnTo>
                  <a:pt x="87" y="94"/>
                </a:lnTo>
                <a:close/>
                <a:moveTo>
                  <a:pt x="111" y="94"/>
                </a:moveTo>
                <a:cubicBezTo>
                  <a:pt x="111" y="95"/>
                  <a:pt x="111" y="96"/>
                  <a:pt x="109" y="96"/>
                </a:cubicBezTo>
                <a:quadBezTo>
                  <a:pt x="97" y="96"/>
                  <a:pt x="97" y="96"/>
                </a:quadBezTo>
                <a:cubicBezTo>
                  <a:pt x="96" y="96"/>
                  <a:pt x="95" y="95"/>
                  <a:pt x="95" y="94"/>
                </a:cubicBezTo>
                <a:quadBezTo>
                  <a:pt x="95" y="2"/>
                  <a:pt x="95" y="2"/>
                </a:quadBezTo>
                <a:cubicBezTo>
                  <a:pt x="95" y="1"/>
                  <a:pt x="96" y="0"/>
                  <a:pt x="97" y="0"/>
                </a:cubicBezTo>
                <a:quadBezTo>
                  <a:pt x="109" y="0"/>
                  <a:pt x="109" y="0"/>
                </a:quadBezTo>
                <a:cubicBezTo>
                  <a:pt x="111" y="0"/>
                  <a:pt x="111" y="1"/>
                  <a:pt x="111" y="2"/>
                </a:cubicBezTo>
                <a:lnTo>
                  <a:pt x="111" y="9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>
            <a:noFill/>
          </a:ln>
        </p:spPr>
        <p:txBody>
          <a:bodyPr vert="horz" wrap="square" lIns="91440" tIns="45720" rIns="91440" bIns="45720" anchor="t" anchorCtr="0">
            <a:prstTxWarp prst="textNoShape">
              <a:avLst/>
            </a:prstTxWarp>
          </a:bodyPr>
          <a:lstStyle/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endParaRPr kumimoji="0" lang="en-US" sz="1800" b="0" i="0" u="none" strike="noStrike" kern="1200" cap="none" spc="0" normalizeH="0" baseline="0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2625" y="603041"/>
            <a:ext cx="605087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5000" dirty="0" smtClean="0">
                <a:solidFill>
                  <a:schemeClr val="accent2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데이터 분석의 목적</a:t>
            </a:r>
            <a:endParaRPr lang="en-US" sz="5000" dirty="0" smtClean="0">
              <a:solidFill>
                <a:schemeClr val="accent2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91331" y="1623848"/>
            <a:ext cx="112709" cy="455758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056290" y="1765738"/>
            <a:ext cx="60697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latin typeface="+mn-ea"/>
              </a:rPr>
              <a:t>‘</a:t>
            </a:r>
            <a:r>
              <a:rPr lang="ko-KR" altLang="en-US" sz="2800" b="1" dirty="0" smtClean="0">
                <a:latin typeface="+mn-ea"/>
              </a:rPr>
              <a:t>자전거 대여소 현황 데이터</a:t>
            </a:r>
            <a:r>
              <a:rPr lang="en-US" altLang="ko-KR" sz="2800" b="1" dirty="0" smtClean="0">
                <a:latin typeface="+mn-ea"/>
              </a:rPr>
              <a:t>’ </a:t>
            </a:r>
            <a:r>
              <a:rPr lang="ko-KR" altLang="en-US" sz="2800" b="1" dirty="0" smtClean="0">
                <a:latin typeface="+mn-ea"/>
              </a:rPr>
              <a:t>분석 </a:t>
            </a:r>
            <a:endParaRPr lang="ko-KR" altLang="en-US" sz="2800" b="1" dirty="0">
              <a:latin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56290" y="2435993"/>
            <a:ext cx="906517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800" b="1" dirty="0" smtClean="0">
                <a:latin typeface="+mn-ea"/>
              </a:rPr>
              <a:t>경기 데이터 드림</a:t>
            </a:r>
            <a:endParaRPr lang="en-US" altLang="ko-KR" sz="2800" b="1" dirty="0" smtClean="0">
              <a:latin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800" b="1" dirty="0" smtClean="0">
                <a:latin typeface="+mn-ea"/>
              </a:rPr>
              <a:t>자가용</a:t>
            </a:r>
            <a:r>
              <a:rPr lang="en-US" altLang="ko-KR" sz="2800" b="1" dirty="0" smtClean="0">
                <a:latin typeface="+mn-ea"/>
              </a:rPr>
              <a:t>,</a:t>
            </a:r>
            <a:r>
              <a:rPr lang="ko-KR" altLang="en-US" sz="2800" b="1" dirty="0" smtClean="0">
                <a:latin typeface="+mn-ea"/>
              </a:rPr>
              <a:t>대중교통이 많이 발달 되어있지만 값도 싸고 곳곳에 거치대가 있어 곳곳마다 주차가 가능하여 이용하기 쉬운 경기 </a:t>
            </a:r>
            <a:r>
              <a:rPr lang="ko-KR" altLang="en-US" sz="2800" b="1" dirty="0" smtClean="0">
                <a:latin typeface="+mn-ea"/>
              </a:rPr>
              <a:t>공공 자전거 대여를 많이 이용하길 바라는 목적</a:t>
            </a:r>
            <a:endParaRPr lang="en-US" altLang="ko-KR" sz="2800" b="1" dirty="0" smtClean="0">
              <a:latin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800" b="1" dirty="0" smtClean="0">
                <a:latin typeface="+mn-ea"/>
              </a:rPr>
              <a:t>공공 자전거 유</a:t>
            </a:r>
            <a:r>
              <a:rPr lang="en-US" altLang="ko-KR" sz="2800" b="1" dirty="0" smtClean="0">
                <a:latin typeface="+mn-ea"/>
              </a:rPr>
              <a:t>/</a:t>
            </a:r>
            <a:r>
              <a:rPr lang="ko-KR" altLang="en-US" sz="2800" b="1" dirty="0" smtClean="0">
                <a:latin typeface="+mn-ea"/>
              </a:rPr>
              <a:t>무료</a:t>
            </a:r>
            <a:r>
              <a:rPr lang="en-US" altLang="ko-KR" sz="2800" b="1" dirty="0" smtClean="0">
                <a:latin typeface="+mn-ea"/>
              </a:rPr>
              <a:t>,  </a:t>
            </a:r>
            <a:r>
              <a:rPr lang="ko-KR" altLang="en-US" sz="2800" b="1" dirty="0" smtClean="0">
                <a:latin typeface="+mn-ea"/>
              </a:rPr>
              <a:t>공공자전거 수 등에 대한 정보로 구성</a:t>
            </a:r>
            <a:endParaRPr lang="en-US" altLang="ko-KR" sz="2800" b="1" dirty="0" smtClean="0">
              <a:latin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96671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2625" y="603041"/>
            <a:ext cx="605087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5000" dirty="0" smtClean="0">
                <a:solidFill>
                  <a:schemeClr val="accent2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데이터 분석 준비</a:t>
            </a:r>
            <a:endParaRPr lang="en-US" sz="5000" dirty="0" smtClean="0">
              <a:solidFill>
                <a:schemeClr val="accent2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91331" y="1623848"/>
            <a:ext cx="112709" cy="455758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354" y="2182990"/>
            <a:ext cx="5153148" cy="2073699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354" y="4989449"/>
            <a:ext cx="4096860" cy="43388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119352" y="1623848"/>
            <a:ext cx="3819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rgbClr val="0070C0"/>
                </a:solidFill>
              </a:rPr>
              <a:t># </a:t>
            </a:r>
            <a:r>
              <a:rPr lang="ko-KR" altLang="en-US" sz="2000" b="1" dirty="0" smtClean="0">
                <a:solidFill>
                  <a:srgbClr val="0070C0"/>
                </a:solidFill>
              </a:rPr>
              <a:t>패키지 준비하기</a:t>
            </a:r>
            <a:endParaRPr lang="ko-KR" altLang="en-US" sz="2000" b="1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00354" y="4493172"/>
            <a:ext cx="37383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rgbClr val="0070C0"/>
                </a:solidFill>
              </a:rPr>
              <a:t># </a:t>
            </a:r>
            <a:r>
              <a:rPr lang="ko-KR" altLang="en-US" sz="2000" b="1" dirty="0" smtClean="0">
                <a:solidFill>
                  <a:srgbClr val="0070C0"/>
                </a:solidFill>
              </a:rPr>
              <a:t>데이터 불러오기</a:t>
            </a:r>
            <a:endParaRPr lang="ko-KR" altLang="en-US" sz="2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05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Pr shadeToTitle="0"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46566" y="2097834"/>
            <a:ext cx="2525050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600" lvl="0" indent="-285600">
              <a:buFont typeface="Arial"/>
              <a:buChar char="•"/>
              <a:defRPr/>
            </a:pPr>
            <a:r>
              <a:rPr lang="ko-KR" altLang="en-US" sz="3000">
                <a:solidFill>
                  <a:srgbClr val="0070c0"/>
                </a:solidFill>
                <a:latin typeface="HY견고딕"/>
                <a:ea typeface="HY견고딕"/>
                <a:cs typeface="Lato"/>
              </a:rPr>
              <a:t>변수 검토</a:t>
            </a:r>
            <a:endParaRPr lang="ko-KR" altLang="en-US" sz="3000">
              <a:solidFill>
                <a:srgbClr val="0070c0"/>
              </a:solidFill>
              <a:latin typeface="HY견고딕"/>
              <a:ea typeface="HY견고딕"/>
              <a:cs typeface="Lato"/>
            </a:endParaRPr>
          </a:p>
          <a:p>
            <a:pPr marL="285600" lvl="0" indent="-285600">
              <a:buFont typeface="Arial"/>
              <a:buChar char="•"/>
              <a:defRPr/>
            </a:pPr>
            <a:r>
              <a:rPr lang="ko-KR" altLang="en-US" sz="3000">
                <a:solidFill>
                  <a:srgbClr val="0070c0"/>
                </a:solidFill>
                <a:latin typeface="HY견고딕"/>
                <a:ea typeface="HY견고딕"/>
                <a:cs typeface="Lato"/>
              </a:rPr>
              <a:t>결측치 확인</a:t>
            </a:r>
            <a:endParaRPr lang="ko-KR" altLang="en-US" sz="3000">
              <a:solidFill>
                <a:srgbClr val="0070c0"/>
              </a:solidFill>
              <a:latin typeface="HY견고딕"/>
              <a:ea typeface="HY견고딕"/>
              <a:cs typeface="Lato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2626" y="1155491"/>
            <a:ext cx="201854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endParaRPr lang="ko-KR" altLang="en-US" sz="5000">
              <a:solidFill>
                <a:schemeClr val="accent2"/>
              </a:solidFill>
              <a:latin typeface="Noto Sans CJK KR Bold"/>
              <a:ea typeface="Noto Sans CJK KR Bold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91332" y="145142"/>
            <a:ext cx="72000" cy="1053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02624" y="1352361"/>
            <a:ext cx="51443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4000">
                <a:solidFill>
                  <a:schemeClr val="accent1"/>
                </a:solidFill>
                <a:latin typeface="HY견고딕"/>
                <a:ea typeface="HY견고딕"/>
              </a:rPr>
              <a:t>지역별 대여자전거 수</a:t>
            </a:r>
            <a:endParaRPr lang="ko-KR" altLang="en-US" sz="4000">
              <a:solidFill>
                <a:schemeClr val="accent1"/>
              </a:solidFill>
              <a:latin typeface="HY견고딕"/>
              <a:ea typeface="HY견고딕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91332" y="2070099"/>
            <a:ext cx="72000" cy="465425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24" name="Freeform 81"/>
          <p:cNvSpPr/>
          <p:nvPr/>
        </p:nvSpPr>
        <p:spPr>
          <a:xfrm>
            <a:off x="8370210" y="5040313"/>
            <a:ext cx="201613" cy="288925"/>
          </a:xfrm>
          <a:custGeom>
            <a:avLst/>
            <a:gdLst>
              <a:gd name="T0" fmla="*/ 93 w 127"/>
              <a:gd name="T1" fmla="*/ 164 h 182"/>
              <a:gd name="T2" fmla="*/ 20 w 127"/>
              <a:gd name="T3" fmla="*/ 91 h 182"/>
              <a:gd name="T4" fmla="*/ 93 w 127"/>
              <a:gd name="T5" fmla="*/ 18 h 182"/>
              <a:gd name="T6" fmla="*/ 117 w 127"/>
              <a:gd name="T7" fmla="*/ 44 h 182"/>
              <a:gd name="T8" fmla="*/ 127 w 127"/>
              <a:gd name="T9" fmla="*/ 34 h 182"/>
              <a:gd name="T10" fmla="*/ 93 w 127"/>
              <a:gd name="T11" fmla="*/ 0 h 182"/>
              <a:gd name="T12" fmla="*/ 0 w 127"/>
              <a:gd name="T13" fmla="*/ 91 h 182"/>
              <a:gd name="T14" fmla="*/ 93 w 127"/>
              <a:gd name="T15" fmla="*/ 182 h 182"/>
              <a:gd name="T16" fmla="*/ 127 w 127"/>
              <a:gd name="T17" fmla="*/ 148 h 182"/>
              <a:gd name="T18" fmla="*/ 117 w 127"/>
              <a:gd name="T19" fmla="*/ 138 h 182"/>
              <a:gd name="T20" fmla="*/ 93 w 127"/>
              <a:gd name="T21" fmla="*/ 164 h 182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7" h="182">
                <a:moveTo>
                  <a:pt x="93" y="164"/>
                </a:moveTo>
                <a:lnTo>
                  <a:pt x="20" y="91"/>
                </a:lnTo>
                <a:lnTo>
                  <a:pt x="93" y="18"/>
                </a:lnTo>
                <a:lnTo>
                  <a:pt x="117" y="44"/>
                </a:lnTo>
                <a:lnTo>
                  <a:pt x="127" y="34"/>
                </a:lnTo>
                <a:lnTo>
                  <a:pt x="93" y="0"/>
                </a:lnTo>
                <a:lnTo>
                  <a:pt x="0" y="91"/>
                </a:lnTo>
                <a:lnTo>
                  <a:pt x="93" y="182"/>
                </a:lnTo>
                <a:lnTo>
                  <a:pt x="127" y="148"/>
                </a:lnTo>
                <a:lnTo>
                  <a:pt x="117" y="138"/>
                </a:lnTo>
                <a:lnTo>
                  <a:pt x="93" y="1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anchor="t" anchorCtr="0">
            <a:prstTxWarp prst="textNoShape">
              <a:avLst/>
            </a:prstTxWarp>
          </a:bodyPr>
          <a:lstStyle/>
          <a:p>
            <a:pPr lvl="0">
              <a:defRPr/>
            </a:pPr>
            <a:endParaRPr lang="en-US"/>
          </a:p>
        </p:txBody>
      </p:sp>
      <p:sp>
        <p:nvSpPr>
          <p:cNvPr id="1925" name="Freeform 82"/>
          <p:cNvSpPr>
            <a:spLocks noEditPoints="1"/>
          </p:cNvSpPr>
          <p:nvPr/>
        </p:nvSpPr>
        <p:spPr>
          <a:xfrm>
            <a:off x="8497210" y="5040313"/>
            <a:ext cx="290513" cy="288925"/>
          </a:xfrm>
          <a:custGeom>
            <a:avLst/>
            <a:gdLst>
              <a:gd name="T0" fmla="*/ 91 w 183"/>
              <a:gd name="T1" fmla="*/ 0 h 182"/>
              <a:gd name="T2" fmla="*/ 0 w 183"/>
              <a:gd name="T3" fmla="*/ 91 h 182"/>
              <a:gd name="T4" fmla="*/ 91 w 183"/>
              <a:gd name="T5" fmla="*/ 182 h 182"/>
              <a:gd name="T6" fmla="*/ 183 w 183"/>
              <a:gd name="T7" fmla="*/ 91 h 182"/>
              <a:gd name="T8" fmla="*/ 91 w 183"/>
              <a:gd name="T9" fmla="*/ 0 h 182"/>
              <a:gd name="T10" fmla="*/ 18 w 183"/>
              <a:gd name="T11" fmla="*/ 91 h 182"/>
              <a:gd name="T12" fmla="*/ 91 w 183"/>
              <a:gd name="T13" fmla="*/ 18 h 182"/>
              <a:gd name="T14" fmla="*/ 164 w 183"/>
              <a:gd name="T15" fmla="*/ 91 h 182"/>
              <a:gd name="T16" fmla="*/ 91 w 183"/>
              <a:gd name="T17" fmla="*/ 164 h 182"/>
              <a:gd name="T18" fmla="*/ 18 w 183"/>
              <a:gd name="T19" fmla="*/ 91 h 182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3" h="182">
                <a:moveTo>
                  <a:pt x="91" y="0"/>
                </a:moveTo>
                <a:lnTo>
                  <a:pt x="0" y="91"/>
                </a:lnTo>
                <a:lnTo>
                  <a:pt x="91" y="182"/>
                </a:lnTo>
                <a:lnTo>
                  <a:pt x="183" y="91"/>
                </a:lnTo>
                <a:lnTo>
                  <a:pt x="91" y="0"/>
                </a:lnTo>
                <a:close/>
                <a:moveTo>
                  <a:pt x="18" y="91"/>
                </a:moveTo>
                <a:lnTo>
                  <a:pt x="91" y="18"/>
                </a:lnTo>
                <a:lnTo>
                  <a:pt x="164" y="91"/>
                </a:lnTo>
                <a:lnTo>
                  <a:pt x="91" y="164"/>
                </a:lnTo>
                <a:lnTo>
                  <a:pt x="18" y="9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anchor="t" anchorCtr="0">
            <a:prstTxWarp prst="textNoShape">
              <a:avLst/>
            </a:prstTxWarp>
          </a:bodyPr>
          <a:lstStyle/>
          <a:p>
            <a:pPr lvl="0">
              <a:defRPr/>
            </a:pPr>
            <a:endParaRPr lang="en-US"/>
          </a:p>
        </p:txBody>
      </p:sp>
      <p:sp>
        <p:nvSpPr>
          <p:cNvPr id="1928" name="TextBox 1927"/>
          <p:cNvSpPr txBox="1"/>
          <p:nvPr/>
        </p:nvSpPr>
        <p:spPr>
          <a:xfrm>
            <a:off x="7502260" y="4011987"/>
            <a:ext cx="2180405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400">
                <a:solidFill>
                  <a:schemeClr val="bg1"/>
                </a:solidFill>
                <a:latin typeface="Montserrat"/>
                <a:ea typeface="Raleway"/>
                <a:cs typeface="Lato"/>
              </a:rPr>
              <a:t>we are the profesional</a:t>
            </a:r>
            <a:endParaRPr lang="en-US" sz="1400">
              <a:solidFill>
                <a:schemeClr val="bg1"/>
              </a:solidFill>
              <a:latin typeface="Montserrat"/>
              <a:ea typeface="Raleway"/>
              <a:cs typeface="Lato"/>
            </a:endParaRPr>
          </a:p>
        </p:txBody>
      </p:sp>
      <p:sp>
        <p:nvSpPr>
          <p:cNvPr id="455" name="Snip and Round Single Corner Rectangle 22"/>
          <p:cNvSpPr/>
          <p:nvPr/>
        </p:nvSpPr>
        <p:spPr>
          <a:xfrm rot="5400000">
            <a:off x="5387894" y="192336"/>
            <a:ext cx="6274234" cy="6444069"/>
          </a:xfrm>
          <a:prstGeom prst="snipRoundRect">
            <a:avLst>
              <a:gd name="adj1" fmla="val 16667"/>
              <a:gd name="adj2" fmla="val 16667"/>
            </a:avLst>
          </a:prstGeom>
          <a:noFill/>
          <a:ln w="101600">
            <a:solidFill>
              <a:schemeClr val="accent2">
                <a:lumMod val="20000"/>
                <a:lumOff val="8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932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5520689" y="546735"/>
            <a:ext cx="4865370" cy="2607584"/>
          </a:xfrm>
          <a:prstGeom prst="rect">
            <a:avLst/>
          </a:prstGeom>
        </p:spPr>
      </p:pic>
      <p:pic>
        <p:nvPicPr>
          <p:cNvPr id="1933" name="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5583555" y="4057650"/>
            <a:ext cx="4686935" cy="11620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Pr shadeToTitle="0"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2626" y="1155491"/>
            <a:ext cx="201854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endParaRPr lang="ko-KR" altLang="en-US" sz="5000">
              <a:solidFill>
                <a:schemeClr val="accent2"/>
              </a:solidFill>
              <a:latin typeface="Noto Sans CJK KR Bold"/>
              <a:ea typeface="Noto Sans CJK KR Bold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91332" y="145142"/>
            <a:ext cx="72000" cy="1053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02624" y="1352361"/>
            <a:ext cx="344641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4000">
                <a:solidFill>
                  <a:schemeClr val="accent1"/>
                </a:solidFill>
                <a:latin typeface="HY견고딕"/>
                <a:ea typeface="HY견고딕"/>
              </a:rPr>
              <a:t>지역별 대여자전거 수</a:t>
            </a:r>
            <a:endParaRPr lang="ko-KR" altLang="en-US" sz="4000">
              <a:solidFill>
                <a:schemeClr val="accent1"/>
              </a:solidFill>
              <a:latin typeface="HY견고딕"/>
              <a:ea typeface="HY견고딕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91332" y="2708274"/>
            <a:ext cx="52950" cy="401608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24" name="Freeform 81"/>
          <p:cNvSpPr/>
          <p:nvPr/>
        </p:nvSpPr>
        <p:spPr>
          <a:xfrm>
            <a:off x="8370210" y="5040313"/>
            <a:ext cx="201613" cy="288925"/>
          </a:xfrm>
          <a:custGeom>
            <a:avLst/>
            <a:gdLst>
              <a:gd name="T0" fmla="*/ 93 w 127"/>
              <a:gd name="T1" fmla="*/ 164 h 182"/>
              <a:gd name="T2" fmla="*/ 20 w 127"/>
              <a:gd name="T3" fmla="*/ 91 h 182"/>
              <a:gd name="T4" fmla="*/ 93 w 127"/>
              <a:gd name="T5" fmla="*/ 18 h 182"/>
              <a:gd name="T6" fmla="*/ 117 w 127"/>
              <a:gd name="T7" fmla="*/ 44 h 182"/>
              <a:gd name="T8" fmla="*/ 127 w 127"/>
              <a:gd name="T9" fmla="*/ 34 h 182"/>
              <a:gd name="T10" fmla="*/ 93 w 127"/>
              <a:gd name="T11" fmla="*/ 0 h 182"/>
              <a:gd name="T12" fmla="*/ 0 w 127"/>
              <a:gd name="T13" fmla="*/ 91 h 182"/>
              <a:gd name="T14" fmla="*/ 93 w 127"/>
              <a:gd name="T15" fmla="*/ 182 h 182"/>
              <a:gd name="T16" fmla="*/ 127 w 127"/>
              <a:gd name="T17" fmla="*/ 148 h 182"/>
              <a:gd name="T18" fmla="*/ 117 w 127"/>
              <a:gd name="T19" fmla="*/ 138 h 182"/>
              <a:gd name="T20" fmla="*/ 93 w 127"/>
              <a:gd name="T21" fmla="*/ 164 h 182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7" h="182">
                <a:moveTo>
                  <a:pt x="93" y="164"/>
                </a:moveTo>
                <a:lnTo>
                  <a:pt x="20" y="91"/>
                </a:lnTo>
                <a:lnTo>
                  <a:pt x="93" y="18"/>
                </a:lnTo>
                <a:lnTo>
                  <a:pt x="117" y="44"/>
                </a:lnTo>
                <a:lnTo>
                  <a:pt x="127" y="34"/>
                </a:lnTo>
                <a:lnTo>
                  <a:pt x="93" y="0"/>
                </a:lnTo>
                <a:lnTo>
                  <a:pt x="0" y="91"/>
                </a:lnTo>
                <a:lnTo>
                  <a:pt x="93" y="182"/>
                </a:lnTo>
                <a:lnTo>
                  <a:pt x="127" y="148"/>
                </a:lnTo>
                <a:lnTo>
                  <a:pt x="117" y="138"/>
                </a:lnTo>
                <a:lnTo>
                  <a:pt x="93" y="1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anchor="t" anchorCtr="0">
            <a:prstTxWarp prst="textNoShape">
              <a:avLst/>
            </a:prstTxWarp>
          </a:bodyPr>
          <a:lstStyle/>
          <a:p>
            <a:pPr lvl="0">
              <a:defRPr/>
            </a:pPr>
            <a:endParaRPr lang="en-US"/>
          </a:p>
        </p:txBody>
      </p:sp>
      <p:sp>
        <p:nvSpPr>
          <p:cNvPr id="1925" name="Freeform 82"/>
          <p:cNvSpPr>
            <a:spLocks noEditPoints="1"/>
          </p:cNvSpPr>
          <p:nvPr/>
        </p:nvSpPr>
        <p:spPr>
          <a:xfrm>
            <a:off x="8497210" y="5040313"/>
            <a:ext cx="290513" cy="288925"/>
          </a:xfrm>
          <a:custGeom>
            <a:avLst/>
            <a:gdLst>
              <a:gd name="T0" fmla="*/ 91 w 183"/>
              <a:gd name="T1" fmla="*/ 0 h 182"/>
              <a:gd name="T2" fmla="*/ 0 w 183"/>
              <a:gd name="T3" fmla="*/ 91 h 182"/>
              <a:gd name="T4" fmla="*/ 91 w 183"/>
              <a:gd name="T5" fmla="*/ 182 h 182"/>
              <a:gd name="T6" fmla="*/ 183 w 183"/>
              <a:gd name="T7" fmla="*/ 91 h 182"/>
              <a:gd name="T8" fmla="*/ 91 w 183"/>
              <a:gd name="T9" fmla="*/ 0 h 182"/>
              <a:gd name="T10" fmla="*/ 18 w 183"/>
              <a:gd name="T11" fmla="*/ 91 h 182"/>
              <a:gd name="T12" fmla="*/ 91 w 183"/>
              <a:gd name="T13" fmla="*/ 18 h 182"/>
              <a:gd name="T14" fmla="*/ 164 w 183"/>
              <a:gd name="T15" fmla="*/ 91 h 182"/>
              <a:gd name="T16" fmla="*/ 91 w 183"/>
              <a:gd name="T17" fmla="*/ 164 h 182"/>
              <a:gd name="T18" fmla="*/ 18 w 183"/>
              <a:gd name="T19" fmla="*/ 91 h 182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3" h="182">
                <a:moveTo>
                  <a:pt x="91" y="0"/>
                </a:moveTo>
                <a:lnTo>
                  <a:pt x="0" y="91"/>
                </a:lnTo>
                <a:lnTo>
                  <a:pt x="91" y="182"/>
                </a:lnTo>
                <a:lnTo>
                  <a:pt x="183" y="91"/>
                </a:lnTo>
                <a:lnTo>
                  <a:pt x="91" y="0"/>
                </a:lnTo>
                <a:close/>
                <a:moveTo>
                  <a:pt x="18" y="91"/>
                </a:moveTo>
                <a:lnTo>
                  <a:pt x="91" y="18"/>
                </a:lnTo>
                <a:lnTo>
                  <a:pt x="164" y="91"/>
                </a:lnTo>
                <a:lnTo>
                  <a:pt x="91" y="164"/>
                </a:lnTo>
                <a:lnTo>
                  <a:pt x="18" y="9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anchor="t" anchorCtr="0">
            <a:prstTxWarp prst="textNoShape">
              <a:avLst/>
            </a:prstTxWarp>
          </a:bodyPr>
          <a:lstStyle/>
          <a:p>
            <a:pPr lvl="0">
              <a:defRPr/>
            </a:pPr>
            <a:endParaRPr lang="en-US"/>
          </a:p>
        </p:txBody>
      </p:sp>
      <p:sp>
        <p:nvSpPr>
          <p:cNvPr id="1928" name="TextBox 1927"/>
          <p:cNvSpPr txBox="1"/>
          <p:nvPr/>
        </p:nvSpPr>
        <p:spPr>
          <a:xfrm>
            <a:off x="7502260" y="4011987"/>
            <a:ext cx="2180405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400">
                <a:solidFill>
                  <a:schemeClr val="bg1"/>
                </a:solidFill>
                <a:latin typeface="Montserrat"/>
                <a:ea typeface="Raleway"/>
                <a:cs typeface="Lato"/>
              </a:rPr>
              <a:t>we are the profesional</a:t>
            </a:r>
            <a:endParaRPr lang="en-US" sz="1400">
              <a:solidFill>
                <a:schemeClr val="bg1"/>
              </a:solidFill>
              <a:latin typeface="Montserrat"/>
              <a:ea typeface="Raleway"/>
              <a:cs typeface="Lato"/>
            </a:endParaRPr>
          </a:p>
        </p:txBody>
      </p:sp>
      <p:pic>
        <p:nvPicPr>
          <p:cNvPr id="1931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3780890" y="1161692"/>
            <a:ext cx="8116370" cy="5449016"/>
          </a:xfrm>
          <a:prstGeom prst="rect">
            <a:avLst/>
          </a:prstGeom>
        </p:spPr>
      </p:pic>
      <p:pic>
        <p:nvPicPr>
          <p:cNvPr id="1932" name="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4358639" y="535304"/>
            <a:ext cx="7360920" cy="2628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46565" y="2097834"/>
            <a:ext cx="2525050" cy="147732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600" lvl="0" indent="-285600">
              <a:buFont typeface="Arial"/>
              <a:buChar char="•"/>
              <a:defRPr/>
            </a:pPr>
            <a:r>
              <a:rPr lang="ko-KR" altLang="en-US" sz="3000" dirty="0">
                <a:solidFill>
                  <a:srgbClr val="0070C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Lato"/>
              </a:rPr>
              <a:t>변수 검토</a:t>
            </a:r>
          </a:p>
          <a:p>
            <a:pPr marL="285600" lvl="0" indent="-285600">
              <a:buFont typeface="Arial"/>
              <a:buChar char="•"/>
              <a:defRPr/>
            </a:pPr>
            <a:r>
              <a:rPr lang="ko-KR" altLang="en-US" sz="3000" dirty="0" err="1">
                <a:solidFill>
                  <a:srgbClr val="0070C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Lato"/>
              </a:rPr>
              <a:t>결측치</a:t>
            </a:r>
            <a:r>
              <a:rPr lang="ko-KR" altLang="en-US" sz="3000" dirty="0">
                <a:solidFill>
                  <a:srgbClr val="0070C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Lato"/>
              </a:rPr>
              <a:t> 확인</a:t>
            </a:r>
          </a:p>
          <a:p>
            <a:pPr marL="285600" lvl="0" indent="-285600">
              <a:buFont typeface="Arial"/>
              <a:buChar char="•"/>
              <a:defRPr/>
            </a:pPr>
            <a:r>
              <a:rPr lang="ko-KR" altLang="en-US" sz="3000" dirty="0" err="1">
                <a:solidFill>
                  <a:srgbClr val="0070C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Lato"/>
              </a:rPr>
              <a:t>그래표</a:t>
            </a:r>
            <a:endParaRPr lang="ko-KR" altLang="en-US" sz="3000" dirty="0">
              <a:solidFill>
                <a:srgbClr val="0070C0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Lato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2626" y="1155491"/>
            <a:ext cx="201854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endParaRPr lang="ko-KR" altLang="en-US" sz="5000">
              <a:solidFill>
                <a:schemeClr val="accent2"/>
              </a:solidFill>
              <a:latin typeface="Noto Sans CJK KR Bold"/>
              <a:ea typeface="Noto Sans CJK KR Bold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91332" y="145142"/>
            <a:ext cx="72000" cy="1053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12149" y="1342836"/>
            <a:ext cx="501611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4000" dirty="0">
                <a:solidFill>
                  <a:schemeClr val="accent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자전거 유</a:t>
            </a:r>
            <a:r>
              <a:rPr lang="en-US" altLang="ko-KR" sz="4000" dirty="0">
                <a:solidFill>
                  <a:schemeClr val="accent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/</a:t>
            </a:r>
            <a:r>
              <a:rPr lang="ko-KR" altLang="en-US" sz="4000" dirty="0">
                <a:solidFill>
                  <a:schemeClr val="accent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무료 대여 </a:t>
            </a:r>
          </a:p>
        </p:txBody>
      </p:sp>
      <p:sp>
        <p:nvSpPr>
          <p:cNvPr id="7" name="Rectangle 6"/>
          <p:cNvSpPr/>
          <p:nvPr/>
        </p:nvSpPr>
        <p:spPr>
          <a:xfrm>
            <a:off x="691332" y="2070099"/>
            <a:ext cx="72000" cy="465425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24" name="Freeform 81"/>
          <p:cNvSpPr/>
          <p:nvPr/>
        </p:nvSpPr>
        <p:spPr>
          <a:xfrm>
            <a:off x="8370210" y="5040313"/>
            <a:ext cx="201613" cy="288925"/>
          </a:xfrm>
          <a:custGeom>
            <a:avLst/>
            <a:gdLst>
              <a:gd name="T0" fmla="*/ 93 w 127"/>
              <a:gd name="T1" fmla="*/ 164 h 182"/>
              <a:gd name="T2" fmla="*/ 20 w 127"/>
              <a:gd name="T3" fmla="*/ 91 h 182"/>
              <a:gd name="T4" fmla="*/ 93 w 127"/>
              <a:gd name="T5" fmla="*/ 18 h 182"/>
              <a:gd name="T6" fmla="*/ 117 w 127"/>
              <a:gd name="T7" fmla="*/ 44 h 182"/>
              <a:gd name="T8" fmla="*/ 127 w 127"/>
              <a:gd name="T9" fmla="*/ 34 h 182"/>
              <a:gd name="T10" fmla="*/ 93 w 127"/>
              <a:gd name="T11" fmla="*/ 0 h 182"/>
              <a:gd name="T12" fmla="*/ 0 w 127"/>
              <a:gd name="T13" fmla="*/ 91 h 182"/>
              <a:gd name="T14" fmla="*/ 93 w 127"/>
              <a:gd name="T15" fmla="*/ 182 h 182"/>
              <a:gd name="T16" fmla="*/ 127 w 127"/>
              <a:gd name="T17" fmla="*/ 148 h 182"/>
              <a:gd name="T18" fmla="*/ 117 w 127"/>
              <a:gd name="T19" fmla="*/ 138 h 182"/>
              <a:gd name="T20" fmla="*/ 93 w 127"/>
              <a:gd name="T21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7" h="182">
                <a:moveTo>
                  <a:pt x="93" y="164"/>
                </a:moveTo>
                <a:lnTo>
                  <a:pt x="20" y="91"/>
                </a:lnTo>
                <a:lnTo>
                  <a:pt x="93" y="18"/>
                </a:lnTo>
                <a:lnTo>
                  <a:pt x="117" y="44"/>
                </a:lnTo>
                <a:lnTo>
                  <a:pt x="127" y="34"/>
                </a:lnTo>
                <a:lnTo>
                  <a:pt x="93" y="0"/>
                </a:lnTo>
                <a:lnTo>
                  <a:pt x="0" y="91"/>
                </a:lnTo>
                <a:lnTo>
                  <a:pt x="93" y="182"/>
                </a:lnTo>
                <a:lnTo>
                  <a:pt x="127" y="148"/>
                </a:lnTo>
                <a:lnTo>
                  <a:pt x="117" y="138"/>
                </a:lnTo>
                <a:lnTo>
                  <a:pt x="93" y="1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anchor="t" anchorCtr="0">
            <a:prstTxWarp prst="textNoShape">
              <a:avLst/>
            </a:prstTxWarp>
          </a:bodyPr>
          <a:lstStyle/>
          <a:p>
            <a:pPr lvl="0">
              <a:defRPr/>
            </a:pPr>
            <a:endParaRPr lang="en-US"/>
          </a:p>
        </p:txBody>
      </p:sp>
      <p:sp>
        <p:nvSpPr>
          <p:cNvPr id="1925" name="Freeform 82"/>
          <p:cNvSpPr>
            <a:spLocks noEditPoints="1"/>
          </p:cNvSpPr>
          <p:nvPr/>
        </p:nvSpPr>
        <p:spPr>
          <a:xfrm>
            <a:off x="8497210" y="5040313"/>
            <a:ext cx="290513" cy="288925"/>
          </a:xfrm>
          <a:custGeom>
            <a:avLst/>
            <a:gdLst>
              <a:gd name="T0" fmla="*/ 91 w 183"/>
              <a:gd name="T1" fmla="*/ 0 h 182"/>
              <a:gd name="T2" fmla="*/ 0 w 183"/>
              <a:gd name="T3" fmla="*/ 91 h 182"/>
              <a:gd name="T4" fmla="*/ 91 w 183"/>
              <a:gd name="T5" fmla="*/ 182 h 182"/>
              <a:gd name="T6" fmla="*/ 183 w 183"/>
              <a:gd name="T7" fmla="*/ 91 h 182"/>
              <a:gd name="T8" fmla="*/ 91 w 183"/>
              <a:gd name="T9" fmla="*/ 0 h 182"/>
              <a:gd name="T10" fmla="*/ 18 w 183"/>
              <a:gd name="T11" fmla="*/ 91 h 182"/>
              <a:gd name="T12" fmla="*/ 91 w 183"/>
              <a:gd name="T13" fmla="*/ 18 h 182"/>
              <a:gd name="T14" fmla="*/ 164 w 183"/>
              <a:gd name="T15" fmla="*/ 91 h 182"/>
              <a:gd name="T16" fmla="*/ 91 w 183"/>
              <a:gd name="T17" fmla="*/ 164 h 182"/>
              <a:gd name="T18" fmla="*/ 18 w 183"/>
              <a:gd name="T19" fmla="*/ 91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3" h="182">
                <a:moveTo>
                  <a:pt x="91" y="0"/>
                </a:moveTo>
                <a:lnTo>
                  <a:pt x="0" y="91"/>
                </a:lnTo>
                <a:lnTo>
                  <a:pt x="91" y="182"/>
                </a:lnTo>
                <a:lnTo>
                  <a:pt x="183" y="91"/>
                </a:lnTo>
                <a:lnTo>
                  <a:pt x="91" y="0"/>
                </a:lnTo>
                <a:close/>
                <a:moveTo>
                  <a:pt x="18" y="91"/>
                </a:moveTo>
                <a:lnTo>
                  <a:pt x="91" y="18"/>
                </a:lnTo>
                <a:lnTo>
                  <a:pt x="164" y="91"/>
                </a:lnTo>
                <a:lnTo>
                  <a:pt x="91" y="164"/>
                </a:lnTo>
                <a:lnTo>
                  <a:pt x="18" y="9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anchor="t" anchorCtr="0">
            <a:prstTxWarp prst="textNoShape">
              <a:avLst/>
            </a:prstTxWarp>
          </a:bodyPr>
          <a:lstStyle/>
          <a:p>
            <a:pPr lvl="0">
              <a:defRPr/>
            </a:pPr>
            <a:endParaRPr lang="en-US"/>
          </a:p>
        </p:txBody>
      </p:sp>
      <p:sp>
        <p:nvSpPr>
          <p:cNvPr id="455" name="Snip and Round Single Corner Rectangle 22"/>
          <p:cNvSpPr/>
          <p:nvPr/>
        </p:nvSpPr>
        <p:spPr>
          <a:xfrm rot="5400000">
            <a:off x="5183107" y="-12451"/>
            <a:ext cx="6274234" cy="6853644"/>
          </a:xfrm>
          <a:prstGeom prst="snipRoundRect">
            <a:avLst>
              <a:gd name="adj1" fmla="val 16667"/>
              <a:gd name="adj2" fmla="val 16667"/>
            </a:avLst>
          </a:prstGeom>
          <a:noFill/>
          <a:ln w="101600">
            <a:solidFill>
              <a:schemeClr val="accent2">
                <a:lumMod val="20000"/>
                <a:lumOff val="8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40" name="TextBox 1939"/>
          <p:cNvSpPr txBox="1"/>
          <p:nvPr/>
        </p:nvSpPr>
        <p:spPr>
          <a:xfrm>
            <a:off x="5129213" y="1934527"/>
            <a:ext cx="19335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kumimoji="0" lang="en-US" altLang="ko-KR" sz="1800" b="1" i="0" u="none" strike="noStrike" kern="1200" cap="none" spc="0" normalizeH="0" baseline="0" dirty="0">
                <a:solidFill>
                  <a:srgbClr val="0070C0"/>
                </a:solidFill>
                <a:latin typeface="+mn-ea"/>
                <a:cs typeface="Calibri"/>
              </a:rPr>
              <a:t>#</a:t>
            </a:r>
            <a:r>
              <a:rPr kumimoji="0" lang="ko-KR" altLang="en-US" sz="1800" b="1" i="0" u="none" strike="noStrike" kern="1200" cap="none" spc="0" normalizeH="0" baseline="0" dirty="0">
                <a:solidFill>
                  <a:srgbClr val="0070C0"/>
                </a:solidFill>
                <a:latin typeface="+mn-ea"/>
                <a:cs typeface="맑은 고딕"/>
              </a:rPr>
              <a:t> </a:t>
            </a:r>
            <a:r>
              <a:rPr kumimoji="0" lang="ko-KR" altLang="en-US" sz="1800" b="1" i="0" u="none" strike="noStrike" kern="1200" cap="none" spc="0" normalizeH="0" baseline="0" dirty="0" err="1">
                <a:solidFill>
                  <a:srgbClr val="0070C0"/>
                </a:solidFill>
                <a:latin typeface="+mn-ea"/>
                <a:cs typeface="맑은 고딕"/>
              </a:rPr>
              <a:t>결측치</a:t>
            </a:r>
            <a:r>
              <a:rPr kumimoji="0" lang="ko-KR" altLang="en-US" sz="1800" b="1" i="0" u="none" strike="noStrike" kern="1200" cap="none" spc="0" normalizeH="0" baseline="0" dirty="0">
                <a:solidFill>
                  <a:srgbClr val="0070C0"/>
                </a:solidFill>
                <a:latin typeface="+mn-ea"/>
                <a:cs typeface="맑은 고딕"/>
              </a:rPr>
              <a:t> 확인</a:t>
            </a:r>
          </a:p>
        </p:txBody>
      </p:sp>
      <p:pic>
        <p:nvPicPr>
          <p:cNvPr id="1942" name="그림 1941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5133975" y="495300"/>
            <a:ext cx="2981326" cy="1314450"/>
          </a:xfrm>
          <a:prstGeom prst="rect">
            <a:avLst/>
          </a:prstGeom>
        </p:spPr>
      </p:pic>
      <p:pic>
        <p:nvPicPr>
          <p:cNvPr id="1944" name="그림 1943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5149214" y="2356485"/>
            <a:ext cx="2855594" cy="1192530"/>
          </a:xfrm>
          <a:prstGeom prst="rect">
            <a:avLst/>
          </a:prstGeom>
        </p:spPr>
      </p:pic>
      <p:pic>
        <p:nvPicPr>
          <p:cNvPr id="1945" name="그림 1944"/>
          <p:cNvPicPr>
            <a:picLocks noChangeAspect="1"/>
          </p:cNvPicPr>
          <p:nvPr/>
        </p:nvPicPr>
        <p:blipFill rotWithShape="1">
          <a:blip r:embed="rId4"/>
          <a:stretch>
            <a:fillRect/>
          </a:stretch>
        </p:blipFill>
        <p:spPr>
          <a:xfrm>
            <a:off x="6096000" y="2668904"/>
            <a:ext cx="5829300" cy="40919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8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Pr shadeToTitle="0"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46566" y="2097834"/>
            <a:ext cx="2140330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600" lvl="0" indent="-285600">
              <a:buFont typeface="Arial"/>
              <a:buChar char="•"/>
              <a:defRPr/>
            </a:pPr>
            <a:r>
              <a:rPr lang="ko-KR" altLang="en-US" sz="3000">
                <a:solidFill>
                  <a:srgbClr val="0070c0"/>
                </a:solidFill>
                <a:latin typeface="HY견고딕"/>
                <a:ea typeface="HY견고딕"/>
                <a:cs typeface="Lato"/>
              </a:rPr>
              <a:t>변수 검토</a:t>
            </a:r>
            <a:endParaRPr lang="ko-KR" altLang="en-US" sz="3000">
              <a:solidFill>
                <a:srgbClr val="0070c0"/>
              </a:solidFill>
              <a:latin typeface="HY견고딕"/>
              <a:ea typeface="HY견고딕"/>
              <a:cs typeface="Lato"/>
            </a:endParaRPr>
          </a:p>
          <a:p>
            <a:pPr marL="285600" lvl="0" indent="-285600">
              <a:buFont typeface="Arial"/>
              <a:buChar char="•"/>
              <a:defRPr/>
            </a:pPr>
            <a:r>
              <a:rPr lang="ko-KR" altLang="en-US" sz="3000">
                <a:solidFill>
                  <a:srgbClr val="0070c0"/>
                </a:solidFill>
                <a:latin typeface="HY견고딕"/>
                <a:ea typeface="HY견고딕"/>
                <a:cs typeface="Lato"/>
              </a:rPr>
              <a:t>전처리</a:t>
            </a:r>
            <a:endParaRPr lang="ko-KR" altLang="en-US" sz="3000">
              <a:solidFill>
                <a:srgbClr val="0070c0"/>
              </a:solidFill>
              <a:latin typeface="HY견고딕"/>
              <a:ea typeface="HY견고딕"/>
              <a:cs typeface="Lato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2626" y="1155491"/>
            <a:ext cx="201854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endParaRPr lang="ko-KR" altLang="en-US" sz="5000">
              <a:solidFill>
                <a:schemeClr val="accent2"/>
              </a:solidFill>
              <a:latin typeface="Noto Sans CJK KR Bold"/>
              <a:ea typeface="Noto Sans CJK KR Bold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91332" y="145142"/>
            <a:ext cx="72000" cy="1053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02624" y="1352361"/>
            <a:ext cx="501611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4000">
                <a:solidFill>
                  <a:schemeClr val="accent1"/>
                </a:solidFill>
                <a:latin typeface="HY견고딕"/>
                <a:ea typeface="HY견고딕"/>
              </a:rPr>
              <a:t>자전거 유</a:t>
            </a:r>
            <a:r>
              <a:rPr lang="en-US" altLang="ko-KR" sz="4000">
                <a:solidFill>
                  <a:schemeClr val="accent1"/>
                </a:solidFill>
                <a:latin typeface="HY견고딕"/>
                <a:ea typeface="HY견고딕"/>
              </a:rPr>
              <a:t>/</a:t>
            </a:r>
            <a:r>
              <a:rPr lang="ko-KR" altLang="en-US" sz="4000">
                <a:solidFill>
                  <a:schemeClr val="accent1"/>
                </a:solidFill>
                <a:latin typeface="HY견고딕"/>
                <a:ea typeface="HY견고딕"/>
              </a:rPr>
              <a:t>무인 대여 </a:t>
            </a:r>
            <a:endParaRPr lang="ko-KR" altLang="en-US" sz="4000">
              <a:solidFill>
                <a:schemeClr val="accent1"/>
              </a:solidFill>
              <a:latin typeface="HY견고딕"/>
              <a:ea typeface="HY견고딕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91332" y="2070099"/>
            <a:ext cx="72000" cy="465425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24" name="Freeform 81"/>
          <p:cNvSpPr/>
          <p:nvPr/>
        </p:nvSpPr>
        <p:spPr>
          <a:xfrm>
            <a:off x="8370210" y="5040313"/>
            <a:ext cx="201613" cy="288925"/>
          </a:xfrm>
          <a:custGeom>
            <a:avLst/>
            <a:gdLst>
              <a:gd name="T0" fmla="*/ 93 w 127"/>
              <a:gd name="T1" fmla="*/ 164 h 182"/>
              <a:gd name="T2" fmla="*/ 20 w 127"/>
              <a:gd name="T3" fmla="*/ 91 h 182"/>
              <a:gd name="T4" fmla="*/ 93 w 127"/>
              <a:gd name="T5" fmla="*/ 18 h 182"/>
              <a:gd name="T6" fmla="*/ 117 w 127"/>
              <a:gd name="T7" fmla="*/ 44 h 182"/>
              <a:gd name="T8" fmla="*/ 127 w 127"/>
              <a:gd name="T9" fmla="*/ 34 h 182"/>
              <a:gd name="T10" fmla="*/ 93 w 127"/>
              <a:gd name="T11" fmla="*/ 0 h 182"/>
              <a:gd name="T12" fmla="*/ 0 w 127"/>
              <a:gd name="T13" fmla="*/ 91 h 182"/>
              <a:gd name="T14" fmla="*/ 93 w 127"/>
              <a:gd name="T15" fmla="*/ 182 h 182"/>
              <a:gd name="T16" fmla="*/ 127 w 127"/>
              <a:gd name="T17" fmla="*/ 148 h 182"/>
              <a:gd name="T18" fmla="*/ 117 w 127"/>
              <a:gd name="T19" fmla="*/ 138 h 182"/>
              <a:gd name="T20" fmla="*/ 93 w 127"/>
              <a:gd name="T21" fmla="*/ 164 h 182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7" h="182">
                <a:moveTo>
                  <a:pt x="93" y="164"/>
                </a:moveTo>
                <a:lnTo>
                  <a:pt x="20" y="91"/>
                </a:lnTo>
                <a:lnTo>
                  <a:pt x="93" y="18"/>
                </a:lnTo>
                <a:lnTo>
                  <a:pt x="117" y="44"/>
                </a:lnTo>
                <a:lnTo>
                  <a:pt x="127" y="34"/>
                </a:lnTo>
                <a:lnTo>
                  <a:pt x="93" y="0"/>
                </a:lnTo>
                <a:lnTo>
                  <a:pt x="0" y="91"/>
                </a:lnTo>
                <a:lnTo>
                  <a:pt x="93" y="182"/>
                </a:lnTo>
                <a:lnTo>
                  <a:pt x="127" y="148"/>
                </a:lnTo>
                <a:lnTo>
                  <a:pt x="117" y="138"/>
                </a:lnTo>
                <a:lnTo>
                  <a:pt x="93" y="1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anchor="t" anchorCtr="0">
            <a:prstTxWarp prst="textNoShape">
              <a:avLst/>
            </a:prstTxWarp>
          </a:bodyPr>
          <a:lstStyle/>
          <a:p>
            <a:pPr lvl="0">
              <a:defRPr/>
            </a:pPr>
            <a:endParaRPr lang="en-US"/>
          </a:p>
        </p:txBody>
      </p:sp>
      <p:sp>
        <p:nvSpPr>
          <p:cNvPr id="1925" name="Freeform 82"/>
          <p:cNvSpPr>
            <a:spLocks noEditPoints="1"/>
          </p:cNvSpPr>
          <p:nvPr/>
        </p:nvSpPr>
        <p:spPr>
          <a:xfrm>
            <a:off x="8497210" y="5040313"/>
            <a:ext cx="290513" cy="288925"/>
          </a:xfrm>
          <a:custGeom>
            <a:avLst/>
            <a:gdLst>
              <a:gd name="T0" fmla="*/ 91 w 183"/>
              <a:gd name="T1" fmla="*/ 0 h 182"/>
              <a:gd name="T2" fmla="*/ 0 w 183"/>
              <a:gd name="T3" fmla="*/ 91 h 182"/>
              <a:gd name="T4" fmla="*/ 91 w 183"/>
              <a:gd name="T5" fmla="*/ 182 h 182"/>
              <a:gd name="T6" fmla="*/ 183 w 183"/>
              <a:gd name="T7" fmla="*/ 91 h 182"/>
              <a:gd name="T8" fmla="*/ 91 w 183"/>
              <a:gd name="T9" fmla="*/ 0 h 182"/>
              <a:gd name="T10" fmla="*/ 18 w 183"/>
              <a:gd name="T11" fmla="*/ 91 h 182"/>
              <a:gd name="T12" fmla="*/ 91 w 183"/>
              <a:gd name="T13" fmla="*/ 18 h 182"/>
              <a:gd name="T14" fmla="*/ 164 w 183"/>
              <a:gd name="T15" fmla="*/ 91 h 182"/>
              <a:gd name="T16" fmla="*/ 91 w 183"/>
              <a:gd name="T17" fmla="*/ 164 h 182"/>
              <a:gd name="T18" fmla="*/ 18 w 183"/>
              <a:gd name="T19" fmla="*/ 91 h 182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3" h="182">
                <a:moveTo>
                  <a:pt x="91" y="0"/>
                </a:moveTo>
                <a:lnTo>
                  <a:pt x="0" y="91"/>
                </a:lnTo>
                <a:lnTo>
                  <a:pt x="91" y="182"/>
                </a:lnTo>
                <a:lnTo>
                  <a:pt x="183" y="91"/>
                </a:lnTo>
                <a:lnTo>
                  <a:pt x="91" y="0"/>
                </a:lnTo>
                <a:close/>
                <a:moveTo>
                  <a:pt x="18" y="91"/>
                </a:moveTo>
                <a:lnTo>
                  <a:pt x="91" y="18"/>
                </a:lnTo>
                <a:lnTo>
                  <a:pt x="164" y="91"/>
                </a:lnTo>
                <a:lnTo>
                  <a:pt x="91" y="164"/>
                </a:lnTo>
                <a:lnTo>
                  <a:pt x="18" y="9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anchor="t" anchorCtr="0">
            <a:prstTxWarp prst="textNoShape">
              <a:avLst/>
            </a:prstTxWarp>
          </a:bodyPr>
          <a:lstStyle/>
          <a:p>
            <a:pPr lvl="0">
              <a:defRPr/>
            </a:pPr>
            <a:endParaRPr lang="en-US"/>
          </a:p>
        </p:txBody>
      </p:sp>
      <p:sp>
        <p:nvSpPr>
          <p:cNvPr id="455" name="Snip and Round Single Corner Rectangle 22"/>
          <p:cNvSpPr/>
          <p:nvPr/>
        </p:nvSpPr>
        <p:spPr>
          <a:xfrm rot="5400000">
            <a:off x="5349794" y="154236"/>
            <a:ext cx="6274234" cy="6520269"/>
          </a:xfrm>
          <a:prstGeom prst="snipRoundRect">
            <a:avLst>
              <a:gd name="adj1" fmla="val 16667"/>
              <a:gd name="adj2" fmla="val 16667"/>
            </a:avLst>
          </a:prstGeom>
          <a:noFill/>
          <a:ln w="101600">
            <a:solidFill>
              <a:schemeClr val="accent2">
                <a:lumMod val="20000"/>
                <a:lumOff val="8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933" name="그림 1932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5530215" y="3600450"/>
            <a:ext cx="2741295" cy="942975"/>
          </a:xfrm>
          <a:prstGeom prst="rect">
            <a:avLst/>
          </a:prstGeom>
        </p:spPr>
      </p:pic>
      <p:pic>
        <p:nvPicPr>
          <p:cNvPr id="1936" name="그림 1935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5514976" y="569596"/>
            <a:ext cx="2647950" cy="1251585"/>
          </a:xfrm>
          <a:prstGeom prst="rect">
            <a:avLst/>
          </a:prstGeom>
        </p:spPr>
      </p:pic>
      <p:pic>
        <p:nvPicPr>
          <p:cNvPr id="1937" name="그림 1936"/>
          <p:cNvPicPr>
            <a:picLocks noChangeAspect="1"/>
          </p:cNvPicPr>
          <p:nvPr/>
        </p:nvPicPr>
        <p:blipFill rotWithShape="1">
          <a:blip r:embed="rId4"/>
          <a:stretch>
            <a:fillRect/>
          </a:stretch>
        </p:blipFill>
        <p:spPr>
          <a:xfrm>
            <a:off x="5516880" y="2253615"/>
            <a:ext cx="2596515" cy="965835"/>
          </a:xfrm>
          <a:prstGeom prst="rect">
            <a:avLst/>
          </a:prstGeom>
        </p:spPr>
      </p:pic>
      <p:sp>
        <p:nvSpPr>
          <p:cNvPr id="1939" name="TextBox 1938"/>
          <p:cNvSpPr txBox="1"/>
          <p:nvPr/>
        </p:nvSpPr>
        <p:spPr>
          <a:xfrm>
            <a:off x="5524500" y="1952625"/>
            <a:ext cx="19335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b="1">
                <a:solidFill>
                  <a:srgbClr val="0070c0"/>
                </a:solidFill>
                <a:latin typeface="+mn-ea"/>
              </a:rPr>
              <a:t>#</a:t>
            </a:r>
            <a:r>
              <a:rPr lang="ko-KR" altLang="en-US" b="1">
                <a:solidFill>
                  <a:srgbClr val="0070c0"/>
                </a:solidFill>
                <a:latin typeface="+mn-ea"/>
              </a:rPr>
              <a:t> 이상치 확인</a:t>
            </a:r>
            <a:endParaRPr lang="ko-KR" altLang="en-US" b="1">
              <a:solidFill>
                <a:srgbClr val="0070c0"/>
              </a:solidFill>
              <a:latin typeface="+mn-ea"/>
            </a:endParaRPr>
          </a:p>
        </p:txBody>
      </p:sp>
      <p:sp>
        <p:nvSpPr>
          <p:cNvPr id="1940" name="TextBox 1939"/>
          <p:cNvSpPr txBox="1"/>
          <p:nvPr/>
        </p:nvSpPr>
        <p:spPr>
          <a:xfrm>
            <a:off x="5543550" y="3248977"/>
            <a:ext cx="19335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kumimoji="0" lang="en-US" altLang="ko-KR" sz="1800" b="1" i="0" u="none" strike="noStrike" kern="1200" cap="none" spc="0" normalizeH="0" baseline="0">
                <a:solidFill>
                  <a:srgbClr val="0070c0"/>
                </a:solidFill>
                <a:latin typeface="+mn-ea"/>
                <a:cs typeface="Calibri"/>
              </a:rPr>
              <a:t>#</a:t>
            </a:r>
            <a:r>
              <a:rPr kumimoji="0" lang="ko-KR" altLang="en-US" sz="1800" b="1" i="0" u="none" strike="noStrike" kern="1200" cap="none" spc="0" normalizeH="0" baseline="0">
                <a:solidFill>
                  <a:srgbClr val="0070c0"/>
                </a:solidFill>
                <a:latin typeface="+mn-ea"/>
                <a:cs typeface="맑은 고딕"/>
              </a:rPr>
              <a:t> 결측치 확인</a:t>
            </a:r>
            <a:endParaRPr kumimoji="0" lang="ko-KR" altLang="en-US" sz="1800" b="1" i="0" u="none" strike="noStrike" kern="1200" cap="none" spc="0" normalizeH="0" baseline="0">
              <a:solidFill>
                <a:srgbClr val="0070c0"/>
              </a:solidFill>
              <a:latin typeface="+mn-ea"/>
              <a:cs typeface="맑은 고딕"/>
            </a:endParaRPr>
          </a:p>
        </p:txBody>
      </p:sp>
      <p:sp>
        <p:nvSpPr>
          <p:cNvPr id="1941" name="TextBox 1940"/>
          <p:cNvSpPr txBox="1"/>
          <p:nvPr/>
        </p:nvSpPr>
        <p:spPr>
          <a:xfrm>
            <a:off x="5543550" y="4525327"/>
            <a:ext cx="29536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kumimoji="0" lang="en-US" altLang="ko-KR" sz="1800" b="1" i="0" u="none" strike="noStrike" kern="1200" cap="none" spc="0" normalizeH="0" baseline="0">
                <a:solidFill>
                  <a:srgbClr val="0070c0"/>
                </a:solidFill>
                <a:latin typeface="+mn-ea"/>
                <a:cs typeface="Calibri"/>
              </a:rPr>
              <a:t>#</a:t>
            </a:r>
            <a:r>
              <a:rPr kumimoji="0" lang="ko-KR" altLang="en-US" sz="1800" b="1" i="0" u="none" strike="noStrike" kern="1200" cap="none" spc="0" normalizeH="0" baseline="0">
                <a:solidFill>
                  <a:srgbClr val="0070c0"/>
                </a:solidFill>
                <a:latin typeface="+mn-ea"/>
                <a:cs typeface="맑은 고딕"/>
              </a:rPr>
              <a:t> 항목 이름 부여</a:t>
            </a:r>
            <a:endParaRPr kumimoji="0" lang="ko-KR" altLang="en-US" sz="1800" b="1" i="0" u="none" strike="noStrike" kern="1200" cap="none" spc="0" normalizeH="0" baseline="0">
              <a:solidFill>
                <a:srgbClr val="0070c0"/>
              </a:solidFill>
              <a:latin typeface="+mn-ea"/>
              <a:cs typeface="맑은 고딕"/>
            </a:endParaRPr>
          </a:p>
        </p:txBody>
      </p:sp>
      <p:pic>
        <p:nvPicPr>
          <p:cNvPr id="1942" name=""/>
          <p:cNvPicPr>
            <a:picLocks noChangeAspect="1"/>
          </p:cNvPicPr>
          <p:nvPr/>
        </p:nvPicPr>
        <p:blipFill rotWithShape="1">
          <a:blip r:embed="rId5"/>
          <a:stretch>
            <a:fillRect/>
          </a:stretch>
        </p:blipFill>
        <p:spPr>
          <a:xfrm>
            <a:off x="5484344" y="4891993"/>
            <a:ext cx="5128563" cy="15788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2626" y="1155491"/>
            <a:ext cx="201854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endParaRPr lang="ko-KR" altLang="en-US" sz="5000">
              <a:solidFill>
                <a:schemeClr val="accent2"/>
              </a:solidFill>
              <a:latin typeface="Noto Sans CJK KR Bold"/>
              <a:ea typeface="Noto Sans CJK KR Bold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91332" y="145142"/>
            <a:ext cx="72000" cy="1053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02626" y="1263337"/>
            <a:ext cx="463198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4000" dirty="0">
                <a:solidFill>
                  <a:schemeClr val="accent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자전거 유</a:t>
            </a:r>
            <a:r>
              <a:rPr lang="en-US" altLang="ko-KR" sz="4000" dirty="0">
                <a:solidFill>
                  <a:schemeClr val="accent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/</a:t>
            </a:r>
            <a:r>
              <a:rPr lang="ko-KR" altLang="en-US" sz="4000" dirty="0">
                <a:solidFill>
                  <a:schemeClr val="accent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무인 대여 </a:t>
            </a:r>
          </a:p>
        </p:txBody>
      </p:sp>
      <p:sp>
        <p:nvSpPr>
          <p:cNvPr id="7" name="Rectangle 6"/>
          <p:cNvSpPr/>
          <p:nvPr/>
        </p:nvSpPr>
        <p:spPr>
          <a:xfrm>
            <a:off x="691332" y="2675799"/>
            <a:ext cx="72000" cy="404855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934" name="그림 1933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5099684" y="259079"/>
            <a:ext cx="5243248" cy="662939"/>
          </a:xfrm>
          <a:prstGeom prst="rect">
            <a:avLst/>
          </a:prstGeom>
        </p:spPr>
      </p:pic>
      <p:pic>
        <p:nvPicPr>
          <p:cNvPr id="1935" name="그림 1934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4772025" y="1186815"/>
            <a:ext cx="7077075" cy="51796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Office Theme">
  <a:themeElements>
    <a:clrScheme name="retro brow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3483f"/>
      </a:accent1>
      <a:accent2>
        <a:srgbClr val="a4906c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157</ep:Words>
  <ep:PresentationFormat>와이드스크린</ep:PresentationFormat>
  <ep:Paragraphs>45</ep:Paragraphs>
  <ep:Slides>11</ep:Slides>
  <ep:Notes>0</ep:Notes>
  <ep:TotalTime>0</ep:TotalTime>
  <ep:HiddenSlides>0</ep:HiddenSlides>
  <ep:MMClips>0</ep:MMClips>
  <ep: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ep:HeadingPairs>
  <ep:TitlesOfParts>
    <vt:vector size="12" baseType="lpstr">
      <vt:lpstr>Office Theme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2018-08-21T13:08:41.000</dcterms:created>
  <dc:creator>delight</dc:creator>
  <cp:lastModifiedBy>DAHUI</cp:lastModifiedBy>
  <dcterms:modified xsi:type="dcterms:W3CDTF">2019-06-15T05:51:20.737</dcterms:modified>
  <cp:revision>168</cp:revision>
  <dc:title>PowerPoint Presentation</dc:title>
  <cp:version/>
</cp:coreProperties>
</file>