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1" r:id="rId3"/>
    <p:sldId id="260" r:id="rId4"/>
    <p:sldId id="256" r:id="rId5"/>
    <p:sldId id="280" r:id="rId6"/>
    <p:sldId id="283" r:id="rId7"/>
    <p:sldId id="277" r:id="rId8"/>
    <p:sldId id="284" r:id="rId9"/>
    <p:sldId id="286" r:id="rId10"/>
    <p:sldId id="289" r:id="rId11"/>
    <p:sldId id="288" r:id="rId12"/>
    <p:sldId id="290" r:id="rId13"/>
    <p:sldId id="291" r:id="rId14"/>
    <p:sldId id="285" r:id="rId15"/>
    <p:sldId id="292" r:id="rId16"/>
    <p:sldId id="293" r:id="rId17"/>
    <p:sldId id="294" r:id="rId18"/>
    <p:sldId id="296" r:id="rId19"/>
    <p:sldId id="299" r:id="rId20"/>
    <p:sldId id="295" r:id="rId21"/>
    <p:sldId id="297" r:id="rId22"/>
    <p:sldId id="298" r:id="rId23"/>
    <p:sldId id="300" r:id="rId24"/>
    <p:sldId id="301" r:id="rId25"/>
    <p:sldId id="302" r:id="rId26"/>
    <p:sldId id="303" r:id="rId27"/>
    <p:sldId id="304" r:id="rId28"/>
  </p:sldIdLst>
  <p:sldSz cx="12192000" cy="6858000"/>
  <p:notesSz cx="6858000" cy="9144000"/>
  <p:embeddedFontLst>
    <p:embeddedFont>
      <p:font typeface="맑은 고딕" panose="020B0503020000020004" pitchFamily="50" charset="-127"/>
      <p:regular r:id="rId30"/>
      <p:bold r:id="rId31"/>
    </p:embeddedFont>
    <p:embeddedFont>
      <p:font typeface="KoPubWorld돋움체 Bold" panose="00000800000000000000" pitchFamily="2" charset="-127"/>
      <p:bold r:id="rId32"/>
    </p:embeddedFont>
    <p:embeddedFont>
      <p:font typeface="KoPubWorld돋움체 Medium" panose="00000600000000000000" pitchFamily="2" charset="-127"/>
      <p:regular r:id="rId33"/>
    </p:embeddedFont>
    <p:embeddedFont>
      <p:font typeface="조선일보명조" panose="02030304000000000000" pitchFamily="18" charset="-127"/>
      <p:regular r:id="rId34"/>
    </p:embeddedFont>
    <p:embeddedFont>
      <p:font typeface="Tahoma" panose="020B0604030504040204" pitchFamily="34" charset="0"/>
      <p:regular r:id="rId35"/>
      <p:bold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96F"/>
    <a:srgbClr val="112564"/>
    <a:srgbClr val="63AA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11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BE630-DA96-4C0C-A474-4E300CA3C4E4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BC40-C6FF-4E86-A121-A8D2109161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52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최근 들어 뉴스에 범죄에 관한 뉴스들이 이슈가 되고 있습니다</a:t>
            </a:r>
            <a:r>
              <a:rPr lang="en-US" altLang="ko-KR" dirty="0"/>
              <a:t>. </a:t>
            </a:r>
            <a:r>
              <a:rPr lang="ko-KR" altLang="en-US" dirty="0"/>
              <a:t>살인이란 단어가 뉴스와 신문에서 잦게 보이고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여성 성폭행 및 강간도 점점 많아지고 있습니다</a:t>
            </a:r>
            <a:r>
              <a:rPr lang="en-US" altLang="ko-KR" dirty="0"/>
              <a:t>. </a:t>
            </a:r>
            <a:r>
              <a:rPr lang="ko-KR" altLang="en-US" dirty="0"/>
              <a:t>신림동 강간미수 사건을 포함하여 여성범죄 피해자가 늘어나고 </a:t>
            </a:r>
            <a:r>
              <a:rPr lang="ko-KR" altLang="en-US" dirty="0" err="1"/>
              <a:t>있는거</a:t>
            </a:r>
            <a:r>
              <a:rPr lang="ko-KR" altLang="en-US" dirty="0"/>
              <a:t> 같아</a:t>
            </a:r>
            <a:endParaRPr lang="en-US" altLang="ko-KR" dirty="0"/>
          </a:p>
          <a:p>
            <a:r>
              <a:rPr lang="ko-KR" altLang="en-US" dirty="0"/>
              <a:t>구별로 분석해봤습니다</a:t>
            </a:r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34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617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9168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113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6442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011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0794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516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7011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981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19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98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270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14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9468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664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718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4709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7ABC40-C6FF-4E86-A121-A8D210916147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5758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654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76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971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908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69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676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757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071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985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007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91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33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385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600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67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8940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472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933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17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064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7376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8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8FC6E-5DA7-40DA-88B7-FF8FA8654C13}" type="datetimeFigureOut">
              <a:rPr lang="ko-KR" altLang="en-US" smtClean="0"/>
              <a:t>2019-06-13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F2D51-27A7-4F13-9143-00D611A06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071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C1407-4FBC-4690-A0F8-F876DB7C663F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2019-06-13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9F31A8-1CBD-4597-981A-9667B6E8B21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8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seoul.go.k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18037" y="3215329"/>
            <a:ext cx="2771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ln w="25400">
                  <a:noFill/>
                </a:ln>
                <a:solidFill>
                  <a:srgbClr val="112564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R </a:t>
            </a:r>
            <a:r>
              <a:rPr lang="ko-KR" altLang="en-US" sz="3600" dirty="0">
                <a:ln w="25400">
                  <a:noFill/>
                </a:ln>
                <a:solidFill>
                  <a:srgbClr val="112564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데이터 분석</a:t>
            </a:r>
            <a:endParaRPr kumimoji="0" lang="ko-KR" altLang="en-US" sz="3600" b="0" i="0" u="none" strike="noStrike" kern="1200" cap="none" spc="0" normalizeH="0" baseline="0" noProof="0" dirty="0">
              <a:ln w="25400">
                <a:noFill/>
              </a:ln>
              <a:solidFill>
                <a:srgbClr val="112564"/>
              </a:solidFill>
              <a:effectLst>
                <a:outerShdw dist="508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43203" y="3897882"/>
            <a:ext cx="4505593" cy="1077218"/>
          </a:xfrm>
          <a:prstGeom prst="rect">
            <a:avLst/>
          </a:prstGeom>
          <a:noFill/>
          <a:ln w="3175"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ln w="3175">
                  <a:solidFill>
                    <a:prstClr val="black">
                      <a:lumMod val="75000"/>
                      <a:lumOff val="25000"/>
                      <a:alpha val="3000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조선일보명조" panose="02030304000000000000" pitchFamily="18" charset="-127"/>
              </a:rPr>
              <a:t>서울시 범죄발생률과 </a:t>
            </a:r>
            <a:endParaRPr lang="en-US" altLang="ko-KR" sz="3200" dirty="0">
              <a:ln w="3175">
                <a:solidFill>
                  <a:prstClr val="black">
                    <a:lumMod val="75000"/>
                    <a:lumOff val="25000"/>
                    <a:alpha val="3000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latin typeface="KoPubWorld돋움체 Medium" panose="00000600000000000000" pitchFamily="2" charset="-127"/>
              <a:ea typeface="KoPubWorld돋움체 Medium" panose="00000600000000000000" pitchFamily="2" charset="-127"/>
              <a:cs typeface="조선일보명조" panose="02030304000000000000" pitchFamily="18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>
                <a:ln w="3175">
                  <a:solidFill>
                    <a:prstClr val="black">
                      <a:lumMod val="75000"/>
                      <a:lumOff val="25000"/>
                      <a:alpha val="3000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조선일보명조" panose="02030304000000000000" pitchFamily="18" charset="-127"/>
              </a:rPr>
              <a:t>여성피해지역 </a:t>
            </a:r>
            <a:r>
              <a:rPr lang="ko-KR" altLang="en-US" sz="3200" dirty="0">
                <a:ln w="3175">
                  <a:solidFill>
                    <a:prstClr val="black">
                      <a:lumMod val="75000"/>
                      <a:lumOff val="25000"/>
                      <a:alpha val="30000"/>
                    </a:prst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조선일보명조" panose="02030304000000000000" pitchFamily="18" charset="-127"/>
              </a:rPr>
              <a:t>상관관계</a:t>
            </a:r>
            <a:endParaRPr kumimoji="0" lang="en-US" altLang="ko-KR" sz="3200" b="0" i="0" u="none" strike="noStrike" kern="1200" cap="none" spc="0" normalizeH="0" baseline="0" noProof="0" dirty="0">
              <a:ln w="3175">
                <a:solidFill>
                  <a:prstClr val="black">
                    <a:lumMod val="75000"/>
                    <a:lumOff val="25000"/>
                    <a:alpha val="30000"/>
                  </a:prstClr>
                </a:solidFill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조선일보명조" panose="02030304000000000000" pitchFamily="18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500" y="1247565"/>
            <a:ext cx="1962982" cy="196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36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</a:t>
            </a:r>
            <a:r>
              <a:rPr lang="ko-KR" altLang="en-US" dirty="0" err="1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전처리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4061109" cy="523220"/>
            <a:chOff x="2173910" y="1328248"/>
            <a:chExt cx="3800435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276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err="1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결측치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확인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73631F7-3431-4D2E-87DA-AAF1620DB59E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전처리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8" name="Freeform 825">
            <a:extLst>
              <a:ext uri="{FF2B5EF4-FFF2-40B4-BE49-F238E27FC236}">
                <a16:creationId xmlns:a16="http://schemas.microsoft.com/office/drawing/2014/main" id="{3AAAE708-1670-40B3-AB43-3518D16837A7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6DB669ED-997B-402B-A688-B8FFE4F3C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603" y="2782669"/>
            <a:ext cx="4459434" cy="375065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7D100B6-4178-438B-979E-CA41033711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83" y="2261359"/>
            <a:ext cx="5435322" cy="284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70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-1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</a:t>
            </a:r>
            <a:r>
              <a:rPr lang="ko-KR" altLang="en-US" dirty="0" err="1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전처리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4061109" cy="523220"/>
            <a:chOff x="2173910" y="1328248"/>
            <a:chExt cx="3800435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276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/>
                <a:t>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csv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파일 불러오기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73631F7-3431-4D2E-87DA-AAF1620DB59E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여성 가구주 현황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전처리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8" name="Freeform 825">
            <a:extLst>
              <a:ext uri="{FF2B5EF4-FFF2-40B4-BE49-F238E27FC236}">
                <a16:creationId xmlns:a16="http://schemas.microsoft.com/office/drawing/2014/main" id="{3AAAE708-1670-40B3-AB43-3518D16837A7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C08474D-7208-4AB1-ADA1-EDC8B66D2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780" y="2909613"/>
            <a:ext cx="8014141" cy="267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4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-1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</a:t>
            </a:r>
            <a:r>
              <a:rPr lang="ko-KR" altLang="en-US" dirty="0" err="1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전처리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4061109" cy="954107"/>
            <a:chOff x="2173910" y="1328248"/>
            <a:chExt cx="3800435" cy="954107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276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r>
                <a:rPr lang="ko-KR" altLang="en-US" sz="2800" dirty="0" err="1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결측치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제거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&amp;</a:t>
              </a:r>
            </a:p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이름변경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73631F7-3431-4D2E-87DA-AAF1620DB59E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여성 가구주 현황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전처리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8" name="Freeform 825">
            <a:extLst>
              <a:ext uri="{FF2B5EF4-FFF2-40B4-BE49-F238E27FC236}">
                <a16:creationId xmlns:a16="http://schemas.microsoft.com/office/drawing/2014/main" id="{3AAAE708-1670-40B3-AB43-3518D16837A7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2441EE3-BB59-4705-89BF-E7E1D5E7E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13" y="3189031"/>
            <a:ext cx="4997362" cy="164199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28FF588-5974-4614-BF19-4633C01C6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70" y="1165498"/>
            <a:ext cx="5138088" cy="5450349"/>
          </a:xfrm>
          <a:prstGeom prst="rect">
            <a:avLst/>
          </a:prstGeom>
        </p:spPr>
      </p:pic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1546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05688" y="3188952"/>
            <a:ext cx="3996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데이터 처리과정과 분석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5748459" y="2612364"/>
            <a:ext cx="704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4036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000" y="2142000"/>
            <a:ext cx="4061108" cy="523220"/>
            <a:chOff x="2173910" y="1328248"/>
            <a:chExt cx="3800434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9" y="1328248"/>
              <a:ext cx="3276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R-Source</a:t>
              </a:r>
              <a:r>
                <a:rPr lang="en-US" altLang="ko-KR" sz="2800" dirty="0"/>
                <a:t> </a:t>
              </a:r>
              <a:endParaRPr lang="ko-KR" altLang="en-US" sz="28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335222B-5F11-478E-8E0A-6D04DA312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2884125"/>
            <a:ext cx="9382836" cy="265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21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4844595" cy="523220"/>
            <a:chOff x="2173910" y="1328248"/>
            <a:chExt cx="3965346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441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15-17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대 범죄 발생률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D9EF9EC-0A57-445C-9D19-13F8FD515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3" y="1962766"/>
            <a:ext cx="3858163" cy="4667901"/>
          </a:xfrm>
          <a:prstGeom prst="rect">
            <a:avLst/>
          </a:prstGeom>
        </p:spPr>
      </p:pic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F11357F-04CE-4EEE-81FB-1F02570280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821" y="2008805"/>
            <a:ext cx="3858163" cy="466790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D11F8C0-FA5A-4169-B245-53EF95C6C3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794" y="2008804"/>
            <a:ext cx="3858163" cy="4667901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3313FF-4546-44DD-A352-A1C7B24CBF7B}"/>
              </a:ext>
            </a:extLst>
          </p:cNvPr>
          <p:cNvSpPr txBox="1"/>
          <p:nvPr/>
        </p:nvSpPr>
        <p:spPr>
          <a:xfrm>
            <a:off x="4839955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2016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F31AB0-5F62-4DED-AAA2-EC0E39C16A38}"/>
              </a:ext>
            </a:extLst>
          </p:cNvPr>
          <p:cNvSpPr txBox="1"/>
          <p:nvPr/>
        </p:nvSpPr>
        <p:spPr>
          <a:xfrm>
            <a:off x="8902754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2017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940777" y="5689862"/>
            <a:ext cx="8792448" cy="2622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732518" y="2793043"/>
            <a:ext cx="8657699" cy="2582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3349559" y="2232531"/>
            <a:ext cx="8842437" cy="2637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98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000" y="2142000"/>
            <a:ext cx="8051345" cy="954107"/>
            <a:chOff x="2173910" y="1328248"/>
            <a:chExt cx="7534546" cy="954107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8" y="1328248"/>
              <a:ext cx="70102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R-Source 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  <a:p>
              <a:r>
                <a:rPr lang="en-US" altLang="ko-KR" sz="2800" dirty="0"/>
                <a:t> </a:t>
              </a:r>
              <a:endParaRPr lang="ko-KR" altLang="en-US" sz="28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F157E-6393-4277-BEB1-675267595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2645787"/>
            <a:ext cx="8051344" cy="402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1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000" y="2142000"/>
            <a:ext cx="8053200" cy="523220"/>
            <a:chOff x="2173910" y="1328248"/>
            <a:chExt cx="7536282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9" y="1328248"/>
              <a:ext cx="70119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R-Source 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/>
                <a:t> </a:t>
              </a:r>
              <a:endParaRPr lang="ko-KR" altLang="en-US" sz="28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977C27B-C4C4-4F20-BB6C-88FAF20C5C95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2645999"/>
            <a:ext cx="8053200" cy="40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6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000" y="2142000"/>
            <a:ext cx="8918717" cy="523220"/>
            <a:chOff x="2173910" y="1328248"/>
            <a:chExt cx="8346243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9" y="1328248"/>
              <a:ext cx="78219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R-Source 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/>
                <a:t> </a:t>
              </a:r>
              <a:endParaRPr lang="ko-KR" altLang="en-US" sz="28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977C27B-C4C4-4F20-BB6C-88FAF20C5C95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2772" y="2645999"/>
            <a:ext cx="7687656" cy="40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0FDFA3-8040-4373-8E7C-948885B7D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1" y="1760656"/>
            <a:ext cx="11514509" cy="4910805"/>
          </a:xfrm>
          <a:prstGeom prst="rect">
            <a:avLst/>
          </a:prstGeom>
        </p:spPr>
      </p:pic>
      <p:sp>
        <p:nvSpPr>
          <p:cNvPr id="11" name="자유형 10"/>
          <p:cNvSpPr/>
          <p:nvPr/>
        </p:nvSpPr>
        <p:spPr>
          <a:xfrm>
            <a:off x="931985" y="2013438"/>
            <a:ext cx="10726615" cy="3493087"/>
          </a:xfrm>
          <a:custGeom>
            <a:avLst/>
            <a:gdLst>
              <a:gd name="connsiteX0" fmla="*/ 0 w 10770577"/>
              <a:gd name="connsiteY0" fmla="*/ 0 h 3553325"/>
              <a:gd name="connsiteX1" fmla="*/ 395653 w 10770577"/>
              <a:gd name="connsiteY1" fmla="*/ 52754 h 3553325"/>
              <a:gd name="connsiteX2" fmla="*/ 712177 w 10770577"/>
              <a:gd name="connsiteY2" fmla="*/ 307731 h 3553325"/>
              <a:gd name="connsiteX3" fmla="*/ 1081453 w 10770577"/>
              <a:gd name="connsiteY3" fmla="*/ 606670 h 3553325"/>
              <a:gd name="connsiteX4" fmla="*/ 1459523 w 10770577"/>
              <a:gd name="connsiteY4" fmla="*/ 615462 h 3553325"/>
              <a:gd name="connsiteX5" fmla="*/ 1811215 w 10770577"/>
              <a:gd name="connsiteY5" fmla="*/ 738554 h 3553325"/>
              <a:gd name="connsiteX6" fmla="*/ 2110153 w 10770577"/>
              <a:gd name="connsiteY6" fmla="*/ 773724 h 3553325"/>
              <a:gd name="connsiteX7" fmla="*/ 2523392 w 10770577"/>
              <a:gd name="connsiteY7" fmla="*/ 984739 h 3553325"/>
              <a:gd name="connsiteX8" fmla="*/ 2927838 w 10770577"/>
              <a:gd name="connsiteY8" fmla="*/ 1019908 h 3553325"/>
              <a:gd name="connsiteX9" fmla="*/ 3261946 w 10770577"/>
              <a:gd name="connsiteY9" fmla="*/ 1037493 h 3553325"/>
              <a:gd name="connsiteX10" fmla="*/ 3560884 w 10770577"/>
              <a:gd name="connsiteY10" fmla="*/ 1072662 h 3553325"/>
              <a:gd name="connsiteX11" fmla="*/ 3930161 w 10770577"/>
              <a:gd name="connsiteY11" fmla="*/ 1318847 h 3553325"/>
              <a:gd name="connsiteX12" fmla="*/ 4325815 w 10770577"/>
              <a:gd name="connsiteY12" fmla="*/ 1433147 h 3553325"/>
              <a:gd name="connsiteX13" fmla="*/ 4686300 w 10770577"/>
              <a:gd name="connsiteY13" fmla="*/ 1617785 h 3553325"/>
              <a:gd name="connsiteX14" fmla="*/ 5011615 w 10770577"/>
              <a:gd name="connsiteY14" fmla="*/ 1644162 h 3553325"/>
              <a:gd name="connsiteX15" fmla="*/ 5363307 w 10770577"/>
              <a:gd name="connsiteY15" fmla="*/ 1705708 h 3553325"/>
              <a:gd name="connsiteX16" fmla="*/ 5732584 w 10770577"/>
              <a:gd name="connsiteY16" fmla="*/ 1714500 h 3553325"/>
              <a:gd name="connsiteX17" fmla="*/ 6075484 w 10770577"/>
              <a:gd name="connsiteY17" fmla="*/ 1863970 h 3553325"/>
              <a:gd name="connsiteX18" fmla="*/ 6392007 w 10770577"/>
              <a:gd name="connsiteY18" fmla="*/ 1881554 h 3553325"/>
              <a:gd name="connsiteX19" fmla="*/ 6761284 w 10770577"/>
              <a:gd name="connsiteY19" fmla="*/ 2074985 h 3553325"/>
              <a:gd name="connsiteX20" fmla="*/ 7121769 w 10770577"/>
              <a:gd name="connsiteY20" fmla="*/ 2145324 h 3553325"/>
              <a:gd name="connsiteX21" fmla="*/ 7464669 w 10770577"/>
              <a:gd name="connsiteY21" fmla="*/ 2435470 h 3553325"/>
              <a:gd name="connsiteX22" fmla="*/ 7816361 w 10770577"/>
              <a:gd name="connsiteY22" fmla="*/ 2558562 h 3553325"/>
              <a:gd name="connsiteX23" fmla="*/ 8097715 w 10770577"/>
              <a:gd name="connsiteY23" fmla="*/ 2540977 h 3553325"/>
              <a:gd name="connsiteX24" fmla="*/ 8563707 w 10770577"/>
              <a:gd name="connsiteY24" fmla="*/ 2699239 h 3553325"/>
              <a:gd name="connsiteX25" fmla="*/ 8889023 w 10770577"/>
              <a:gd name="connsiteY25" fmla="*/ 2804747 h 3553325"/>
              <a:gd name="connsiteX26" fmla="*/ 9214338 w 10770577"/>
              <a:gd name="connsiteY26" fmla="*/ 2813539 h 3553325"/>
              <a:gd name="connsiteX27" fmla="*/ 9566030 w 10770577"/>
              <a:gd name="connsiteY27" fmla="*/ 2883877 h 3553325"/>
              <a:gd name="connsiteX28" fmla="*/ 9944100 w 10770577"/>
              <a:gd name="connsiteY28" fmla="*/ 2901462 h 3553325"/>
              <a:gd name="connsiteX29" fmla="*/ 10278207 w 10770577"/>
              <a:gd name="connsiteY29" fmla="*/ 2980593 h 3553325"/>
              <a:gd name="connsiteX30" fmla="*/ 10665069 w 10770577"/>
              <a:gd name="connsiteY30" fmla="*/ 3367454 h 3553325"/>
              <a:gd name="connsiteX31" fmla="*/ 10770577 w 10770577"/>
              <a:gd name="connsiteY31" fmla="*/ 3516924 h 355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770577" h="3553325">
                <a:moveTo>
                  <a:pt x="0" y="0"/>
                </a:moveTo>
                <a:cubicBezTo>
                  <a:pt x="138478" y="733"/>
                  <a:pt x="276957" y="1466"/>
                  <a:pt x="395653" y="52754"/>
                </a:cubicBezTo>
                <a:cubicBezTo>
                  <a:pt x="514349" y="104042"/>
                  <a:pt x="712177" y="307731"/>
                  <a:pt x="712177" y="307731"/>
                </a:cubicBezTo>
                <a:cubicBezTo>
                  <a:pt x="826477" y="400050"/>
                  <a:pt x="956895" y="555382"/>
                  <a:pt x="1081453" y="606670"/>
                </a:cubicBezTo>
                <a:cubicBezTo>
                  <a:pt x="1206011" y="657958"/>
                  <a:pt x="1337896" y="593481"/>
                  <a:pt x="1459523" y="615462"/>
                </a:cubicBezTo>
                <a:cubicBezTo>
                  <a:pt x="1581150" y="637443"/>
                  <a:pt x="1702777" y="712177"/>
                  <a:pt x="1811215" y="738554"/>
                </a:cubicBezTo>
                <a:cubicBezTo>
                  <a:pt x="1919653" y="764931"/>
                  <a:pt x="1991457" y="732693"/>
                  <a:pt x="2110153" y="773724"/>
                </a:cubicBezTo>
                <a:cubicBezTo>
                  <a:pt x="2228849" y="814755"/>
                  <a:pt x="2387111" y="943708"/>
                  <a:pt x="2523392" y="984739"/>
                </a:cubicBezTo>
                <a:cubicBezTo>
                  <a:pt x="2659673" y="1025770"/>
                  <a:pt x="2804746" y="1011116"/>
                  <a:pt x="2927838" y="1019908"/>
                </a:cubicBezTo>
                <a:cubicBezTo>
                  <a:pt x="3050930" y="1028700"/>
                  <a:pt x="3156438" y="1028701"/>
                  <a:pt x="3261946" y="1037493"/>
                </a:cubicBezTo>
                <a:cubicBezTo>
                  <a:pt x="3367454" y="1046285"/>
                  <a:pt x="3449515" y="1025770"/>
                  <a:pt x="3560884" y="1072662"/>
                </a:cubicBezTo>
                <a:cubicBezTo>
                  <a:pt x="3672253" y="1119554"/>
                  <a:pt x="3802673" y="1258766"/>
                  <a:pt x="3930161" y="1318847"/>
                </a:cubicBezTo>
                <a:cubicBezTo>
                  <a:pt x="4057649" y="1378928"/>
                  <a:pt x="4199792" y="1383324"/>
                  <a:pt x="4325815" y="1433147"/>
                </a:cubicBezTo>
                <a:cubicBezTo>
                  <a:pt x="4451838" y="1482970"/>
                  <a:pt x="4572000" y="1582616"/>
                  <a:pt x="4686300" y="1617785"/>
                </a:cubicBezTo>
                <a:cubicBezTo>
                  <a:pt x="4800600" y="1652954"/>
                  <a:pt x="4898781" y="1629508"/>
                  <a:pt x="5011615" y="1644162"/>
                </a:cubicBezTo>
                <a:cubicBezTo>
                  <a:pt x="5124449" y="1658816"/>
                  <a:pt x="5243146" y="1693985"/>
                  <a:pt x="5363307" y="1705708"/>
                </a:cubicBezTo>
                <a:cubicBezTo>
                  <a:pt x="5483468" y="1717431"/>
                  <a:pt x="5613888" y="1688123"/>
                  <a:pt x="5732584" y="1714500"/>
                </a:cubicBezTo>
                <a:cubicBezTo>
                  <a:pt x="5851280" y="1740877"/>
                  <a:pt x="5965580" y="1836128"/>
                  <a:pt x="6075484" y="1863970"/>
                </a:cubicBezTo>
                <a:cubicBezTo>
                  <a:pt x="6185388" y="1891812"/>
                  <a:pt x="6277707" y="1846385"/>
                  <a:pt x="6392007" y="1881554"/>
                </a:cubicBezTo>
                <a:cubicBezTo>
                  <a:pt x="6506307" y="1916723"/>
                  <a:pt x="6639657" y="2031023"/>
                  <a:pt x="6761284" y="2074985"/>
                </a:cubicBezTo>
                <a:cubicBezTo>
                  <a:pt x="6882911" y="2118947"/>
                  <a:pt x="7004538" y="2085243"/>
                  <a:pt x="7121769" y="2145324"/>
                </a:cubicBezTo>
                <a:cubicBezTo>
                  <a:pt x="7239000" y="2205405"/>
                  <a:pt x="7348904" y="2366597"/>
                  <a:pt x="7464669" y="2435470"/>
                </a:cubicBezTo>
                <a:cubicBezTo>
                  <a:pt x="7580434" y="2504343"/>
                  <a:pt x="7710853" y="2540977"/>
                  <a:pt x="7816361" y="2558562"/>
                </a:cubicBezTo>
                <a:cubicBezTo>
                  <a:pt x="7921869" y="2576147"/>
                  <a:pt x="7973157" y="2517531"/>
                  <a:pt x="8097715" y="2540977"/>
                </a:cubicBezTo>
                <a:cubicBezTo>
                  <a:pt x="8222273" y="2564423"/>
                  <a:pt x="8563707" y="2699239"/>
                  <a:pt x="8563707" y="2699239"/>
                </a:cubicBezTo>
                <a:cubicBezTo>
                  <a:pt x="8695592" y="2743201"/>
                  <a:pt x="8780585" y="2785697"/>
                  <a:pt x="8889023" y="2804747"/>
                </a:cubicBezTo>
                <a:cubicBezTo>
                  <a:pt x="8997462" y="2823797"/>
                  <a:pt x="9101504" y="2800351"/>
                  <a:pt x="9214338" y="2813539"/>
                </a:cubicBezTo>
                <a:cubicBezTo>
                  <a:pt x="9327172" y="2826727"/>
                  <a:pt x="9444403" y="2869223"/>
                  <a:pt x="9566030" y="2883877"/>
                </a:cubicBezTo>
                <a:cubicBezTo>
                  <a:pt x="9687657" y="2898531"/>
                  <a:pt x="9825404" y="2885343"/>
                  <a:pt x="9944100" y="2901462"/>
                </a:cubicBezTo>
                <a:cubicBezTo>
                  <a:pt x="10062796" y="2917581"/>
                  <a:pt x="10158046" y="2902928"/>
                  <a:pt x="10278207" y="2980593"/>
                </a:cubicBezTo>
                <a:cubicBezTo>
                  <a:pt x="10398368" y="3058258"/>
                  <a:pt x="10583007" y="3278066"/>
                  <a:pt x="10665069" y="3367454"/>
                </a:cubicBezTo>
                <a:cubicBezTo>
                  <a:pt x="10747131" y="3456842"/>
                  <a:pt x="10607919" y="3628293"/>
                  <a:pt x="10770577" y="3516924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82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37343" y="2099184"/>
            <a:ext cx="154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lumMod val="65000"/>
                      <a:lumOff val="35000"/>
                      <a:alpha val="32000"/>
                    </a:prstClr>
                  </a:outerShdw>
                </a:effectLst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INDEX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>
                <a:outerShdw dist="50800" dir="2700000" algn="tl" rotWithShape="0">
                  <a:prstClr val="black">
                    <a:lumMod val="65000"/>
                    <a:lumOff val="35000"/>
                    <a:alpha val="32000"/>
                  </a:prstClr>
                </a:outerShdw>
              </a:effectLst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1661030" y="3258916"/>
            <a:ext cx="1410643" cy="4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01.</a:t>
            </a:r>
          </a:p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 </a:t>
            </a:r>
            <a:r>
              <a:rPr kumimoji="1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데이터 분석의 목적</a:t>
            </a:r>
            <a:endParaRPr kumimoji="1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1728760" y="3866068"/>
            <a:ext cx="288541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1" lang="en-US" altLang="ko-KR" sz="1100" b="0" i="0" u="none" strike="noStrike" kern="1200" cap="none" spc="0" normalizeH="0" baseline="0" noProof="0" dirty="0">
              <a:ln>
                <a:solidFill>
                  <a:prstClr val="white">
                    <a:lumMod val="95000"/>
                    <a:alpha val="500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Tahoma" panose="020B060403050404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1" lang="en-US" altLang="ko-KR" sz="1100" b="0" i="0" u="none" strike="noStrike" kern="1200" cap="none" spc="0" normalizeH="0" baseline="0" noProof="0" dirty="0">
              <a:ln>
                <a:solidFill>
                  <a:prstClr val="white">
                    <a:lumMod val="95000"/>
                    <a:alpha val="500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Tahoma" panose="020B0604030504040204" pitchFamily="34" charset="0"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4219460" y="3218583"/>
            <a:ext cx="888064" cy="4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02.</a:t>
            </a:r>
          </a:p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데이터 수집 </a:t>
            </a:r>
            <a:endParaRPr kumimoji="1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Tahoma" panose="020B0604030504040204" pitchFamily="34" charset="0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6680605" y="3218583"/>
            <a:ext cx="1045158" cy="4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03.</a:t>
            </a:r>
          </a:p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데이터 </a:t>
            </a:r>
            <a:r>
              <a:rPr lang="ko-KR" altLang="en-US" sz="1400" dirty="0" err="1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전처리</a:t>
            </a:r>
            <a:r>
              <a:rPr lang="ko-KR" altLang="en-US" sz="14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 </a:t>
            </a:r>
            <a:endParaRPr kumimoji="1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Tahoma" panose="020B0604030504040204" pitchFamily="34" charset="0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9069814" y="3218583"/>
            <a:ext cx="1673535" cy="4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13296F"/>
                </a:solidFill>
                <a:effectLst/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04.</a:t>
            </a:r>
          </a:p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Tahoma" panose="020B0604030504040204" pitchFamily="34" charset="0"/>
              </a:rPr>
              <a:t>데이터 처리과정과 분석</a:t>
            </a:r>
            <a:endParaRPr kumimoji="1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951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16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0FDFA3-8040-4373-8E7C-948885B7D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821" y="1760656"/>
            <a:ext cx="11514508" cy="4910805"/>
          </a:xfrm>
          <a:prstGeom prst="rect">
            <a:avLst/>
          </a:prstGeom>
        </p:spPr>
      </p:pic>
      <p:sp>
        <p:nvSpPr>
          <p:cNvPr id="21" name="자유형 20"/>
          <p:cNvSpPr/>
          <p:nvPr/>
        </p:nvSpPr>
        <p:spPr>
          <a:xfrm>
            <a:off x="931985" y="2013438"/>
            <a:ext cx="10726615" cy="3493087"/>
          </a:xfrm>
          <a:custGeom>
            <a:avLst/>
            <a:gdLst>
              <a:gd name="connsiteX0" fmla="*/ 0 w 10770577"/>
              <a:gd name="connsiteY0" fmla="*/ 0 h 3553325"/>
              <a:gd name="connsiteX1" fmla="*/ 395653 w 10770577"/>
              <a:gd name="connsiteY1" fmla="*/ 52754 h 3553325"/>
              <a:gd name="connsiteX2" fmla="*/ 712177 w 10770577"/>
              <a:gd name="connsiteY2" fmla="*/ 307731 h 3553325"/>
              <a:gd name="connsiteX3" fmla="*/ 1081453 w 10770577"/>
              <a:gd name="connsiteY3" fmla="*/ 606670 h 3553325"/>
              <a:gd name="connsiteX4" fmla="*/ 1459523 w 10770577"/>
              <a:gd name="connsiteY4" fmla="*/ 615462 h 3553325"/>
              <a:gd name="connsiteX5" fmla="*/ 1811215 w 10770577"/>
              <a:gd name="connsiteY5" fmla="*/ 738554 h 3553325"/>
              <a:gd name="connsiteX6" fmla="*/ 2110153 w 10770577"/>
              <a:gd name="connsiteY6" fmla="*/ 773724 h 3553325"/>
              <a:gd name="connsiteX7" fmla="*/ 2523392 w 10770577"/>
              <a:gd name="connsiteY7" fmla="*/ 984739 h 3553325"/>
              <a:gd name="connsiteX8" fmla="*/ 2927838 w 10770577"/>
              <a:gd name="connsiteY8" fmla="*/ 1019908 h 3553325"/>
              <a:gd name="connsiteX9" fmla="*/ 3261946 w 10770577"/>
              <a:gd name="connsiteY9" fmla="*/ 1037493 h 3553325"/>
              <a:gd name="connsiteX10" fmla="*/ 3560884 w 10770577"/>
              <a:gd name="connsiteY10" fmla="*/ 1072662 h 3553325"/>
              <a:gd name="connsiteX11" fmla="*/ 3930161 w 10770577"/>
              <a:gd name="connsiteY11" fmla="*/ 1318847 h 3553325"/>
              <a:gd name="connsiteX12" fmla="*/ 4325815 w 10770577"/>
              <a:gd name="connsiteY12" fmla="*/ 1433147 h 3553325"/>
              <a:gd name="connsiteX13" fmla="*/ 4686300 w 10770577"/>
              <a:gd name="connsiteY13" fmla="*/ 1617785 h 3553325"/>
              <a:gd name="connsiteX14" fmla="*/ 5011615 w 10770577"/>
              <a:gd name="connsiteY14" fmla="*/ 1644162 h 3553325"/>
              <a:gd name="connsiteX15" fmla="*/ 5363307 w 10770577"/>
              <a:gd name="connsiteY15" fmla="*/ 1705708 h 3553325"/>
              <a:gd name="connsiteX16" fmla="*/ 5732584 w 10770577"/>
              <a:gd name="connsiteY16" fmla="*/ 1714500 h 3553325"/>
              <a:gd name="connsiteX17" fmla="*/ 6075484 w 10770577"/>
              <a:gd name="connsiteY17" fmla="*/ 1863970 h 3553325"/>
              <a:gd name="connsiteX18" fmla="*/ 6392007 w 10770577"/>
              <a:gd name="connsiteY18" fmla="*/ 1881554 h 3553325"/>
              <a:gd name="connsiteX19" fmla="*/ 6761284 w 10770577"/>
              <a:gd name="connsiteY19" fmla="*/ 2074985 h 3553325"/>
              <a:gd name="connsiteX20" fmla="*/ 7121769 w 10770577"/>
              <a:gd name="connsiteY20" fmla="*/ 2145324 h 3553325"/>
              <a:gd name="connsiteX21" fmla="*/ 7464669 w 10770577"/>
              <a:gd name="connsiteY21" fmla="*/ 2435470 h 3553325"/>
              <a:gd name="connsiteX22" fmla="*/ 7816361 w 10770577"/>
              <a:gd name="connsiteY22" fmla="*/ 2558562 h 3553325"/>
              <a:gd name="connsiteX23" fmla="*/ 8097715 w 10770577"/>
              <a:gd name="connsiteY23" fmla="*/ 2540977 h 3553325"/>
              <a:gd name="connsiteX24" fmla="*/ 8563707 w 10770577"/>
              <a:gd name="connsiteY24" fmla="*/ 2699239 h 3553325"/>
              <a:gd name="connsiteX25" fmla="*/ 8889023 w 10770577"/>
              <a:gd name="connsiteY25" fmla="*/ 2804747 h 3553325"/>
              <a:gd name="connsiteX26" fmla="*/ 9214338 w 10770577"/>
              <a:gd name="connsiteY26" fmla="*/ 2813539 h 3553325"/>
              <a:gd name="connsiteX27" fmla="*/ 9566030 w 10770577"/>
              <a:gd name="connsiteY27" fmla="*/ 2883877 h 3553325"/>
              <a:gd name="connsiteX28" fmla="*/ 9944100 w 10770577"/>
              <a:gd name="connsiteY28" fmla="*/ 2901462 h 3553325"/>
              <a:gd name="connsiteX29" fmla="*/ 10278207 w 10770577"/>
              <a:gd name="connsiteY29" fmla="*/ 2980593 h 3553325"/>
              <a:gd name="connsiteX30" fmla="*/ 10665069 w 10770577"/>
              <a:gd name="connsiteY30" fmla="*/ 3367454 h 3553325"/>
              <a:gd name="connsiteX31" fmla="*/ 10770577 w 10770577"/>
              <a:gd name="connsiteY31" fmla="*/ 3516924 h 355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770577" h="3553325">
                <a:moveTo>
                  <a:pt x="0" y="0"/>
                </a:moveTo>
                <a:cubicBezTo>
                  <a:pt x="138478" y="733"/>
                  <a:pt x="276957" y="1466"/>
                  <a:pt x="395653" y="52754"/>
                </a:cubicBezTo>
                <a:cubicBezTo>
                  <a:pt x="514349" y="104042"/>
                  <a:pt x="712177" y="307731"/>
                  <a:pt x="712177" y="307731"/>
                </a:cubicBezTo>
                <a:cubicBezTo>
                  <a:pt x="826477" y="400050"/>
                  <a:pt x="956895" y="555382"/>
                  <a:pt x="1081453" y="606670"/>
                </a:cubicBezTo>
                <a:cubicBezTo>
                  <a:pt x="1206011" y="657958"/>
                  <a:pt x="1337896" y="593481"/>
                  <a:pt x="1459523" y="615462"/>
                </a:cubicBezTo>
                <a:cubicBezTo>
                  <a:pt x="1581150" y="637443"/>
                  <a:pt x="1702777" y="712177"/>
                  <a:pt x="1811215" y="738554"/>
                </a:cubicBezTo>
                <a:cubicBezTo>
                  <a:pt x="1919653" y="764931"/>
                  <a:pt x="1991457" y="732693"/>
                  <a:pt x="2110153" y="773724"/>
                </a:cubicBezTo>
                <a:cubicBezTo>
                  <a:pt x="2228849" y="814755"/>
                  <a:pt x="2387111" y="943708"/>
                  <a:pt x="2523392" y="984739"/>
                </a:cubicBezTo>
                <a:cubicBezTo>
                  <a:pt x="2659673" y="1025770"/>
                  <a:pt x="2804746" y="1011116"/>
                  <a:pt x="2927838" y="1019908"/>
                </a:cubicBezTo>
                <a:cubicBezTo>
                  <a:pt x="3050930" y="1028700"/>
                  <a:pt x="3156438" y="1028701"/>
                  <a:pt x="3261946" y="1037493"/>
                </a:cubicBezTo>
                <a:cubicBezTo>
                  <a:pt x="3367454" y="1046285"/>
                  <a:pt x="3449515" y="1025770"/>
                  <a:pt x="3560884" y="1072662"/>
                </a:cubicBezTo>
                <a:cubicBezTo>
                  <a:pt x="3672253" y="1119554"/>
                  <a:pt x="3802673" y="1258766"/>
                  <a:pt x="3930161" y="1318847"/>
                </a:cubicBezTo>
                <a:cubicBezTo>
                  <a:pt x="4057649" y="1378928"/>
                  <a:pt x="4199792" y="1383324"/>
                  <a:pt x="4325815" y="1433147"/>
                </a:cubicBezTo>
                <a:cubicBezTo>
                  <a:pt x="4451838" y="1482970"/>
                  <a:pt x="4572000" y="1582616"/>
                  <a:pt x="4686300" y="1617785"/>
                </a:cubicBezTo>
                <a:cubicBezTo>
                  <a:pt x="4800600" y="1652954"/>
                  <a:pt x="4898781" y="1629508"/>
                  <a:pt x="5011615" y="1644162"/>
                </a:cubicBezTo>
                <a:cubicBezTo>
                  <a:pt x="5124449" y="1658816"/>
                  <a:pt x="5243146" y="1693985"/>
                  <a:pt x="5363307" y="1705708"/>
                </a:cubicBezTo>
                <a:cubicBezTo>
                  <a:pt x="5483468" y="1717431"/>
                  <a:pt x="5613888" y="1688123"/>
                  <a:pt x="5732584" y="1714500"/>
                </a:cubicBezTo>
                <a:cubicBezTo>
                  <a:pt x="5851280" y="1740877"/>
                  <a:pt x="5965580" y="1836128"/>
                  <a:pt x="6075484" y="1863970"/>
                </a:cubicBezTo>
                <a:cubicBezTo>
                  <a:pt x="6185388" y="1891812"/>
                  <a:pt x="6277707" y="1846385"/>
                  <a:pt x="6392007" y="1881554"/>
                </a:cubicBezTo>
                <a:cubicBezTo>
                  <a:pt x="6506307" y="1916723"/>
                  <a:pt x="6639657" y="2031023"/>
                  <a:pt x="6761284" y="2074985"/>
                </a:cubicBezTo>
                <a:cubicBezTo>
                  <a:pt x="6882911" y="2118947"/>
                  <a:pt x="7004538" y="2085243"/>
                  <a:pt x="7121769" y="2145324"/>
                </a:cubicBezTo>
                <a:cubicBezTo>
                  <a:pt x="7239000" y="2205405"/>
                  <a:pt x="7348904" y="2366597"/>
                  <a:pt x="7464669" y="2435470"/>
                </a:cubicBezTo>
                <a:cubicBezTo>
                  <a:pt x="7580434" y="2504343"/>
                  <a:pt x="7710853" y="2540977"/>
                  <a:pt x="7816361" y="2558562"/>
                </a:cubicBezTo>
                <a:cubicBezTo>
                  <a:pt x="7921869" y="2576147"/>
                  <a:pt x="7973157" y="2517531"/>
                  <a:pt x="8097715" y="2540977"/>
                </a:cubicBezTo>
                <a:cubicBezTo>
                  <a:pt x="8222273" y="2564423"/>
                  <a:pt x="8563707" y="2699239"/>
                  <a:pt x="8563707" y="2699239"/>
                </a:cubicBezTo>
                <a:cubicBezTo>
                  <a:pt x="8695592" y="2743201"/>
                  <a:pt x="8780585" y="2785697"/>
                  <a:pt x="8889023" y="2804747"/>
                </a:cubicBezTo>
                <a:cubicBezTo>
                  <a:pt x="8997462" y="2823797"/>
                  <a:pt x="9101504" y="2800351"/>
                  <a:pt x="9214338" y="2813539"/>
                </a:cubicBezTo>
                <a:cubicBezTo>
                  <a:pt x="9327172" y="2826727"/>
                  <a:pt x="9444403" y="2869223"/>
                  <a:pt x="9566030" y="2883877"/>
                </a:cubicBezTo>
                <a:cubicBezTo>
                  <a:pt x="9687657" y="2898531"/>
                  <a:pt x="9825404" y="2885343"/>
                  <a:pt x="9944100" y="2901462"/>
                </a:cubicBezTo>
                <a:cubicBezTo>
                  <a:pt x="10062796" y="2917581"/>
                  <a:pt x="10158046" y="2902928"/>
                  <a:pt x="10278207" y="2980593"/>
                </a:cubicBezTo>
                <a:cubicBezTo>
                  <a:pt x="10398368" y="3058258"/>
                  <a:pt x="10583007" y="3278066"/>
                  <a:pt x="10665069" y="3367454"/>
                </a:cubicBezTo>
                <a:cubicBezTo>
                  <a:pt x="10747131" y="3456842"/>
                  <a:pt x="10607919" y="3628293"/>
                  <a:pt x="10770577" y="3516924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10322169" y="2076846"/>
            <a:ext cx="26376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686534" y="1902242"/>
            <a:ext cx="940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15</a:t>
            </a:r>
            <a:r>
              <a:rPr lang="ko-KR" altLang="en-US" sz="1600" dirty="0" smtClean="0"/>
              <a:t>년도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261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17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범죄 발생 평균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0FDFA3-8040-4373-8E7C-948885B7D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821" y="1760656"/>
            <a:ext cx="11514508" cy="4910804"/>
          </a:xfrm>
          <a:prstGeom prst="rect">
            <a:avLst/>
          </a:prstGeom>
        </p:spPr>
      </p:pic>
      <p:sp>
        <p:nvSpPr>
          <p:cNvPr id="21" name="자유형 20"/>
          <p:cNvSpPr/>
          <p:nvPr/>
        </p:nvSpPr>
        <p:spPr>
          <a:xfrm>
            <a:off x="931985" y="2013438"/>
            <a:ext cx="10726615" cy="3493087"/>
          </a:xfrm>
          <a:custGeom>
            <a:avLst/>
            <a:gdLst>
              <a:gd name="connsiteX0" fmla="*/ 0 w 10770577"/>
              <a:gd name="connsiteY0" fmla="*/ 0 h 3553325"/>
              <a:gd name="connsiteX1" fmla="*/ 395653 w 10770577"/>
              <a:gd name="connsiteY1" fmla="*/ 52754 h 3553325"/>
              <a:gd name="connsiteX2" fmla="*/ 712177 w 10770577"/>
              <a:gd name="connsiteY2" fmla="*/ 307731 h 3553325"/>
              <a:gd name="connsiteX3" fmla="*/ 1081453 w 10770577"/>
              <a:gd name="connsiteY3" fmla="*/ 606670 h 3553325"/>
              <a:gd name="connsiteX4" fmla="*/ 1459523 w 10770577"/>
              <a:gd name="connsiteY4" fmla="*/ 615462 h 3553325"/>
              <a:gd name="connsiteX5" fmla="*/ 1811215 w 10770577"/>
              <a:gd name="connsiteY5" fmla="*/ 738554 h 3553325"/>
              <a:gd name="connsiteX6" fmla="*/ 2110153 w 10770577"/>
              <a:gd name="connsiteY6" fmla="*/ 773724 h 3553325"/>
              <a:gd name="connsiteX7" fmla="*/ 2523392 w 10770577"/>
              <a:gd name="connsiteY7" fmla="*/ 984739 h 3553325"/>
              <a:gd name="connsiteX8" fmla="*/ 2927838 w 10770577"/>
              <a:gd name="connsiteY8" fmla="*/ 1019908 h 3553325"/>
              <a:gd name="connsiteX9" fmla="*/ 3261946 w 10770577"/>
              <a:gd name="connsiteY9" fmla="*/ 1037493 h 3553325"/>
              <a:gd name="connsiteX10" fmla="*/ 3560884 w 10770577"/>
              <a:gd name="connsiteY10" fmla="*/ 1072662 h 3553325"/>
              <a:gd name="connsiteX11" fmla="*/ 3930161 w 10770577"/>
              <a:gd name="connsiteY11" fmla="*/ 1318847 h 3553325"/>
              <a:gd name="connsiteX12" fmla="*/ 4325815 w 10770577"/>
              <a:gd name="connsiteY12" fmla="*/ 1433147 h 3553325"/>
              <a:gd name="connsiteX13" fmla="*/ 4686300 w 10770577"/>
              <a:gd name="connsiteY13" fmla="*/ 1617785 h 3553325"/>
              <a:gd name="connsiteX14" fmla="*/ 5011615 w 10770577"/>
              <a:gd name="connsiteY14" fmla="*/ 1644162 h 3553325"/>
              <a:gd name="connsiteX15" fmla="*/ 5363307 w 10770577"/>
              <a:gd name="connsiteY15" fmla="*/ 1705708 h 3553325"/>
              <a:gd name="connsiteX16" fmla="*/ 5732584 w 10770577"/>
              <a:gd name="connsiteY16" fmla="*/ 1714500 h 3553325"/>
              <a:gd name="connsiteX17" fmla="*/ 6075484 w 10770577"/>
              <a:gd name="connsiteY17" fmla="*/ 1863970 h 3553325"/>
              <a:gd name="connsiteX18" fmla="*/ 6392007 w 10770577"/>
              <a:gd name="connsiteY18" fmla="*/ 1881554 h 3553325"/>
              <a:gd name="connsiteX19" fmla="*/ 6761284 w 10770577"/>
              <a:gd name="connsiteY19" fmla="*/ 2074985 h 3553325"/>
              <a:gd name="connsiteX20" fmla="*/ 7121769 w 10770577"/>
              <a:gd name="connsiteY20" fmla="*/ 2145324 h 3553325"/>
              <a:gd name="connsiteX21" fmla="*/ 7464669 w 10770577"/>
              <a:gd name="connsiteY21" fmla="*/ 2435470 h 3553325"/>
              <a:gd name="connsiteX22" fmla="*/ 7816361 w 10770577"/>
              <a:gd name="connsiteY22" fmla="*/ 2558562 h 3553325"/>
              <a:gd name="connsiteX23" fmla="*/ 8097715 w 10770577"/>
              <a:gd name="connsiteY23" fmla="*/ 2540977 h 3553325"/>
              <a:gd name="connsiteX24" fmla="*/ 8563707 w 10770577"/>
              <a:gd name="connsiteY24" fmla="*/ 2699239 h 3553325"/>
              <a:gd name="connsiteX25" fmla="*/ 8889023 w 10770577"/>
              <a:gd name="connsiteY25" fmla="*/ 2804747 h 3553325"/>
              <a:gd name="connsiteX26" fmla="*/ 9214338 w 10770577"/>
              <a:gd name="connsiteY26" fmla="*/ 2813539 h 3553325"/>
              <a:gd name="connsiteX27" fmla="*/ 9566030 w 10770577"/>
              <a:gd name="connsiteY27" fmla="*/ 2883877 h 3553325"/>
              <a:gd name="connsiteX28" fmla="*/ 9944100 w 10770577"/>
              <a:gd name="connsiteY28" fmla="*/ 2901462 h 3553325"/>
              <a:gd name="connsiteX29" fmla="*/ 10278207 w 10770577"/>
              <a:gd name="connsiteY29" fmla="*/ 2980593 h 3553325"/>
              <a:gd name="connsiteX30" fmla="*/ 10665069 w 10770577"/>
              <a:gd name="connsiteY30" fmla="*/ 3367454 h 3553325"/>
              <a:gd name="connsiteX31" fmla="*/ 10770577 w 10770577"/>
              <a:gd name="connsiteY31" fmla="*/ 3516924 h 355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770577" h="3553325">
                <a:moveTo>
                  <a:pt x="0" y="0"/>
                </a:moveTo>
                <a:cubicBezTo>
                  <a:pt x="138478" y="733"/>
                  <a:pt x="276957" y="1466"/>
                  <a:pt x="395653" y="52754"/>
                </a:cubicBezTo>
                <a:cubicBezTo>
                  <a:pt x="514349" y="104042"/>
                  <a:pt x="712177" y="307731"/>
                  <a:pt x="712177" y="307731"/>
                </a:cubicBezTo>
                <a:cubicBezTo>
                  <a:pt x="826477" y="400050"/>
                  <a:pt x="956895" y="555382"/>
                  <a:pt x="1081453" y="606670"/>
                </a:cubicBezTo>
                <a:cubicBezTo>
                  <a:pt x="1206011" y="657958"/>
                  <a:pt x="1337896" y="593481"/>
                  <a:pt x="1459523" y="615462"/>
                </a:cubicBezTo>
                <a:cubicBezTo>
                  <a:pt x="1581150" y="637443"/>
                  <a:pt x="1702777" y="712177"/>
                  <a:pt x="1811215" y="738554"/>
                </a:cubicBezTo>
                <a:cubicBezTo>
                  <a:pt x="1919653" y="764931"/>
                  <a:pt x="1991457" y="732693"/>
                  <a:pt x="2110153" y="773724"/>
                </a:cubicBezTo>
                <a:cubicBezTo>
                  <a:pt x="2228849" y="814755"/>
                  <a:pt x="2387111" y="943708"/>
                  <a:pt x="2523392" y="984739"/>
                </a:cubicBezTo>
                <a:cubicBezTo>
                  <a:pt x="2659673" y="1025770"/>
                  <a:pt x="2804746" y="1011116"/>
                  <a:pt x="2927838" y="1019908"/>
                </a:cubicBezTo>
                <a:cubicBezTo>
                  <a:pt x="3050930" y="1028700"/>
                  <a:pt x="3156438" y="1028701"/>
                  <a:pt x="3261946" y="1037493"/>
                </a:cubicBezTo>
                <a:cubicBezTo>
                  <a:pt x="3367454" y="1046285"/>
                  <a:pt x="3449515" y="1025770"/>
                  <a:pt x="3560884" y="1072662"/>
                </a:cubicBezTo>
                <a:cubicBezTo>
                  <a:pt x="3672253" y="1119554"/>
                  <a:pt x="3802673" y="1258766"/>
                  <a:pt x="3930161" y="1318847"/>
                </a:cubicBezTo>
                <a:cubicBezTo>
                  <a:pt x="4057649" y="1378928"/>
                  <a:pt x="4199792" y="1383324"/>
                  <a:pt x="4325815" y="1433147"/>
                </a:cubicBezTo>
                <a:cubicBezTo>
                  <a:pt x="4451838" y="1482970"/>
                  <a:pt x="4572000" y="1582616"/>
                  <a:pt x="4686300" y="1617785"/>
                </a:cubicBezTo>
                <a:cubicBezTo>
                  <a:pt x="4800600" y="1652954"/>
                  <a:pt x="4898781" y="1629508"/>
                  <a:pt x="5011615" y="1644162"/>
                </a:cubicBezTo>
                <a:cubicBezTo>
                  <a:pt x="5124449" y="1658816"/>
                  <a:pt x="5243146" y="1693985"/>
                  <a:pt x="5363307" y="1705708"/>
                </a:cubicBezTo>
                <a:cubicBezTo>
                  <a:pt x="5483468" y="1717431"/>
                  <a:pt x="5613888" y="1688123"/>
                  <a:pt x="5732584" y="1714500"/>
                </a:cubicBezTo>
                <a:cubicBezTo>
                  <a:pt x="5851280" y="1740877"/>
                  <a:pt x="5965580" y="1836128"/>
                  <a:pt x="6075484" y="1863970"/>
                </a:cubicBezTo>
                <a:cubicBezTo>
                  <a:pt x="6185388" y="1891812"/>
                  <a:pt x="6277707" y="1846385"/>
                  <a:pt x="6392007" y="1881554"/>
                </a:cubicBezTo>
                <a:cubicBezTo>
                  <a:pt x="6506307" y="1916723"/>
                  <a:pt x="6639657" y="2031023"/>
                  <a:pt x="6761284" y="2074985"/>
                </a:cubicBezTo>
                <a:cubicBezTo>
                  <a:pt x="6882911" y="2118947"/>
                  <a:pt x="7004538" y="2085243"/>
                  <a:pt x="7121769" y="2145324"/>
                </a:cubicBezTo>
                <a:cubicBezTo>
                  <a:pt x="7239000" y="2205405"/>
                  <a:pt x="7348904" y="2366597"/>
                  <a:pt x="7464669" y="2435470"/>
                </a:cubicBezTo>
                <a:cubicBezTo>
                  <a:pt x="7580434" y="2504343"/>
                  <a:pt x="7710853" y="2540977"/>
                  <a:pt x="7816361" y="2558562"/>
                </a:cubicBezTo>
                <a:cubicBezTo>
                  <a:pt x="7921869" y="2576147"/>
                  <a:pt x="7973157" y="2517531"/>
                  <a:pt x="8097715" y="2540977"/>
                </a:cubicBezTo>
                <a:cubicBezTo>
                  <a:pt x="8222273" y="2564423"/>
                  <a:pt x="8563707" y="2699239"/>
                  <a:pt x="8563707" y="2699239"/>
                </a:cubicBezTo>
                <a:cubicBezTo>
                  <a:pt x="8695592" y="2743201"/>
                  <a:pt x="8780585" y="2785697"/>
                  <a:pt x="8889023" y="2804747"/>
                </a:cubicBezTo>
                <a:cubicBezTo>
                  <a:pt x="8997462" y="2823797"/>
                  <a:pt x="9101504" y="2800351"/>
                  <a:pt x="9214338" y="2813539"/>
                </a:cubicBezTo>
                <a:cubicBezTo>
                  <a:pt x="9327172" y="2826727"/>
                  <a:pt x="9444403" y="2869223"/>
                  <a:pt x="9566030" y="2883877"/>
                </a:cubicBezTo>
                <a:cubicBezTo>
                  <a:pt x="9687657" y="2898531"/>
                  <a:pt x="9825404" y="2885343"/>
                  <a:pt x="9944100" y="2901462"/>
                </a:cubicBezTo>
                <a:cubicBezTo>
                  <a:pt x="10062796" y="2917581"/>
                  <a:pt x="10158046" y="2902928"/>
                  <a:pt x="10278207" y="2980593"/>
                </a:cubicBezTo>
                <a:cubicBezTo>
                  <a:pt x="10398368" y="3058258"/>
                  <a:pt x="10583007" y="3278066"/>
                  <a:pt x="10665069" y="3367454"/>
                </a:cubicBezTo>
                <a:cubicBezTo>
                  <a:pt x="10747131" y="3456842"/>
                  <a:pt x="10607919" y="3628293"/>
                  <a:pt x="10770577" y="3516924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697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-1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5703438" cy="523220"/>
            <a:chOff x="2173910" y="1328248"/>
            <a:chExt cx="5337346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9" y="1328248"/>
              <a:ext cx="48130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/>
                <a:t>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10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, 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여성가구주 분석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73631F7-3431-4D2E-87DA-AAF1620DB59E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여성 가구주 현황 처리과정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8" name="Freeform 825">
            <a:extLst>
              <a:ext uri="{FF2B5EF4-FFF2-40B4-BE49-F238E27FC236}">
                <a16:creationId xmlns:a16="http://schemas.microsoft.com/office/drawing/2014/main" id="{3AAAE708-1670-40B3-AB43-3518D16837A7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2D27C05-3EDE-4DD5-BE38-C51617FE0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738" y="2698248"/>
            <a:ext cx="8564341" cy="389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72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10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여성 가구주 현황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여성가구주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0FDFA3-8040-4373-8E7C-948885B7D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822" y="1760656"/>
            <a:ext cx="11514506" cy="491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3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7" y="1118069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15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년도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별 여성 가구주 현황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여성가구주 현황 처리과정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FDE0-B58C-4160-AEA4-019CF74C49C3}"/>
              </a:ext>
            </a:extLst>
          </p:cNvPr>
          <p:cNvSpPr txBox="1"/>
          <p:nvPr/>
        </p:nvSpPr>
        <p:spPr>
          <a:xfrm>
            <a:off x="873063" y="2071519"/>
            <a:ext cx="125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13296F"/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2015</a:t>
            </a:r>
            <a:endParaRPr lang="ko-KR" altLang="en-US" sz="3200" dirty="0">
              <a:solidFill>
                <a:srgbClr val="13296F"/>
              </a:solidFill>
              <a:latin typeface="KoPubWorld돋움체 Bold" panose="00000800000000000000" pitchFamily="2" charset="-127"/>
              <a:ea typeface="KoPubWorld돋움체 Bold" panose="00000800000000000000" pitchFamily="2" charset="-127"/>
              <a:cs typeface="KoPubWorld돋움체 Bold" panose="00000800000000000000" pitchFamily="2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40FDFA3-8040-4373-8E7C-948885B7D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822" y="1760656"/>
            <a:ext cx="11514506" cy="491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748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6" y="1741035"/>
            <a:ext cx="6254941" cy="523220"/>
            <a:chOff x="2173910" y="1328248"/>
            <a:chExt cx="5119727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45954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관악구 범죄발생률과 여성가구율 비례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분석 결과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723B3F9-D965-4228-AB22-ECDBA55ECA22}"/>
              </a:ext>
            </a:extLst>
          </p:cNvPr>
          <p:cNvGrpSpPr/>
          <p:nvPr/>
        </p:nvGrpSpPr>
        <p:grpSpPr>
          <a:xfrm>
            <a:off x="2083146" y="3288511"/>
            <a:ext cx="6931545" cy="523220"/>
            <a:chOff x="2173910" y="1328248"/>
            <a:chExt cx="5673534" cy="523220"/>
          </a:xfrm>
        </p:grpSpPr>
        <p:sp>
          <p:nvSpPr>
            <p:cNvPr id="30" name="Freeform 426">
              <a:extLst>
                <a:ext uri="{FF2B5EF4-FFF2-40B4-BE49-F238E27FC236}">
                  <a16:creationId xmlns:a16="http://schemas.microsoft.com/office/drawing/2014/main" id="{61A591F4-4761-433C-9D90-2218B8A3BB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BBBA1B9-8178-4172-A236-D1CF78F6C827}"/>
                </a:ext>
              </a:extLst>
            </p:cNvPr>
            <p:cNvSpPr txBox="1"/>
            <p:nvPr/>
          </p:nvSpPr>
          <p:spPr>
            <a:xfrm>
              <a:off x="2698230" y="1328248"/>
              <a:ext cx="5149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최근 범죄 일어난 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(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구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)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와 여성 </a:t>
              </a:r>
              <a:r>
                <a:rPr lang="ko-KR" altLang="en-US" sz="2800" dirty="0" err="1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가구율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비례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072B91A-608E-477F-BC8C-5F673791A6B7}"/>
              </a:ext>
            </a:extLst>
          </p:cNvPr>
          <p:cNvGrpSpPr/>
          <p:nvPr/>
        </p:nvGrpSpPr>
        <p:grpSpPr>
          <a:xfrm>
            <a:off x="2083146" y="4835988"/>
            <a:ext cx="6931545" cy="523220"/>
            <a:chOff x="2173910" y="1328248"/>
            <a:chExt cx="5673534" cy="523220"/>
          </a:xfrm>
        </p:grpSpPr>
        <p:sp>
          <p:nvSpPr>
            <p:cNvPr id="35" name="Freeform 426">
              <a:extLst>
                <a:ext uri="{FF2B5EF4-FFF2-40B4-BE49-F238E27FC236}">
                  <a16:creationId xmlns:a16="http://schemas.microsoft.com/office/drawing/2014/main" id="{0728859D-4DA2-4BAF-8A7B-39A491CFFE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066EF90-18F8-4524-A594-565D30E00A3F}"/>
                </a:ext>
              </a:extLst>
            </p:cNvPr>
            <p:cNvSpPr txBox="1"/>
            <p:nvPr/>
          </p:nvSpPr>
          <p:spPr>
            <a:xfrm>
              <a:off x="2698230" y="1328248"/>
              <a:ext cx="5149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모든 범죄를 여성이 주거하는 쪽에서 시작됨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0126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2083146" y="2024019"/>
            <a:ext cx="7624271" cy="523220"/>
            <a:chOff x="2173910" y="1328248"/>
            <a:chExt cx="6240536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29" y="1328248"/>
              <a:ext cx="57162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경찰 순찰을 효율적으로 활동할 대책마련 필요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분석 결과 및 해결방안 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04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971" y="18653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처리과정과 분석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F846A30C-3D8C-47E6-B20D-CB2DB51284DD}"/>
              </a:ext>
            </a:extLst>
          </p:cNvPr>
          <p:cNvGrpSpPr/>
          <p:nvPr/>
        </p:nvGrpSpPr>
        <p:grpSpPr>
          <a:xfrm>
            <a:off x="2083146" y="4531262"/>
            <a:ext cx="6931545" cy="1815882"/>
            <a:chOff x="2173910" y="1328248"/>
            <a:chExt cx="5673534" cy="1815882"/>
          </a:xfrm>
        </p:grpSpPr>
        <p:sp>
          <p:nvSpPr>
            <p:cNvPr id="22" name="Freeform 426">
              <a:extLst>
                <a:ext uri="{FF2B5EF4-FFF2-40B4-BE49-F238E27FC236}">
                  <a16:creationId xmlns:a16="http://schemas.microsoft.com/office/drawing/2014/main" id="{B9B46AFF-1F86-4ADD-9824-54CDE42449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39BFDA-7E42-4EBA-AAAF-F0F8F589EF95}"/>
                </a:ext>
              </a:extLst>
            </p:cNvPr>
            <p:cNvSpPr txBox="1"/>
            <p:nvPr/>
          </p:nvSpPr>
          <p:spPr>
            <a:xfrm>
              <a:off x="2698230" y="1328248"/>
              <a:ext cx="514921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여성 안심 서비스 확대 및 대책마련 필요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-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여성 귀가 서비스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-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여성 무인 </a:t>
              </a:r>
              <a:r>
                <a:rPr lang="ko-KR" altLang="en-US" sz="2800" dirty="0" err="1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택배함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-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여성 안심 지킴이집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723B3F9-D965-4228-AB22-ECDBA55ECA22}"/>
              </a:ext>
            </a:extLst>
          </p:cNvPr>
          <p:cNvGrpSpPr/>
          <p:nvPr/>
        </p:nvGrpSpPr>
        <p:grpSpPr>
          <a:xfrm>
            <a:off x="2083146" y="3218159"/>
            <a:ext cx="6931544" cy="537265"/>
            <a:chOff x="2173910" y="1328248"/>
            <a:chExt cx="5673533" cy="537265"/>
          </a:xfrm>
        </p:grpSpPr>
        <p:sp>
          <p:nvSpPr>
            <p:cNvPr id="30" name="Freeform 426">
              <a:extLst>
                <a:ext uri="{FF2B5EF4-FFF2-40B4-BE49-F238E27FC236}">
                  <a16:creationId xmlns:a16="http://schemas.microsoft.com/office/drawing/2014/main" id="{61A591F4-4761-433C-9D90-2218B8A3BB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BBBA1B9-8178-4172-A236-D1CF78F6C827}"/>
                </a:ext>
              </a:extLst>
            </p:cNvPr>
            <p:cNvSpPr txBox="1"/>
            <p:nvPr/>
          </p:nvSpPr>
          <p:spPr>
            <a:xfrm>
              <a:off x="2698229" y="1342293"/>
              <a:ext cx="51492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CCTV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작동여부와 점검 필요</a:t>
              </a:r>
              <a:endPara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718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63156" y="3188952"/>
            <a:ext cx="32816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데이터 분석과 목적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5748459" y="2612364"/>
            <a:ext cx="704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01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1206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분석과 목적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01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10C25BA-20ED-43DF-8BE3-A8C5142C1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6009">
            <a:off x="1167374" y="1283818"/>
            <a:ext cx="5307324" cy="4899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098923E-6CCF-424C-AA80-7672AACCB6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378" y="2048676"/>
            <a:ext cx="4219368" cy="467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6DEAB2D-2E3F-44C4-AC75-46C9C5CD7F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4666">
            <a:off x="6762848" y="1390940"/>
            <a:ext cx="4591186" cy="434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EB0B7C7-78E8-469B-B952-6D9F4B5D92A0}"/>
              </a:ext>
            </a:extLst>
          </p:cNvPr>
          <p:cNvGrpSpPr/>
          <p:nvPr/>
        </p:nvGrpSpPr>
        <p:grpSpPr>
          <a:xfrm>
            <a:off x="-5843" y="4869889"/>
            <a:ext cx="12682940" cy="1317006"/>
            <a:chOff x="3563042" y="4869889"/>
            <a:chExt cx="5545170" cy="1317006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CC5FD9E2-7EBE-49A6-B45F-EF5F3CFDD064}"/>
                </a:ext>
              </a:extLst>
            </p:cNvPr>
            <p:cNvSpPr/>
            <p:nvPr/>
          </p:nvSpPr>
          <p:spPr>
            <a:xfrm>
              <a:off x="3563042" y="4869889"/>
              <a:ext cx="5545170" cy="13170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818540" y="5224833"/>
              <a:ext cx="4962676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 fontAlgn="base"/>
              <a:r>
                <a:rPr lang="ko-KR" altLang="en-US" sz="4000" kern="0" dirty="0">
                  <a:ln>
                    <a:solidFill>
                      <a:schemeClr val="accent3">
                        <a:lumMod val="40000"/>
                        <a:lumOff val="60000"/>
                        <a:alpha val="24000"/>
                      </a:schemeClr>
                    </a:solidFill>
                  </a:ln>
                  <a:solidFill>
                    <a:srgbClr val="13296F"/>
                  </a:solidFill>
                  <a:latin typeface="KoPubWorld돋움체 Bold" panose="00000800000000000000" pitchFamily="2" charset="-127"/>
                  <a:ea typeface="KoPubWorld돋움체 Bold" panose="00000800000000000000" pitchFamily="2" charset="-127"/>
                </a:rPr>
                <a:t>잦아지는 범죄 사건들</a:t>
              </a:r>
              <a:r>
                <a:rPr lang="en-US" altLang="ko-KR" sz="4000" kern="0" dirty="0">
                  <a:ln>
                    <a:solidFill>
                      <a:schemeClr val="accent3">
                        <a:lumMod val="40000"/>
                        <a:lumOff val="60000"/>
                        <a:alpha val="24000"/>
                      </a:schemeClr>
                    </a:solidFill>
                  </a:ln>
                  <a:solidFill>
                    <a:srgbClr val="13296F"/>
                  </a:solidFill>
                  <a:latin typeface="KoPubWorld돋움체 Bold" panose="00000800000000000000" pitchFamily="2" charset="-127"/>
                  <a:ea typeface="KoPubWorld돋움체 Bold" panose="00000800000000000000" pitchFamily="2" charset="-127"/>
                </a:rPr>
                <a:t>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33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58671" y="3188952"/>
            <a:ext cx="2090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데이터 수집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5748459" y="2612364"/>
            <a:ext cx="704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57395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데이터수집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02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372436"/>
              </p:ext>
            </p:extLst>
          </p:nvPr>
        </p:nvGraphicFramePr>
        <p:xfrm>
          <a:off x="1622467" y="1929619"/>
          <a:ext cx="9260392" cy="4717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7526">
                  <a:extLst>
                    <a:ext uri="{9D8B030D-6E8A-4147-A177-3AD203B41FA5}">
                      <a16:colId xmlns:a16="http://schemas.microsoft.com/office/drawing/2014/main" val="1642748988"/>
                    </a:ext>
                  </a:extLst>
                </a:gridCol>
                <a:gridCol w="7032866">
                  <a:extLst>
                    <a:ext uri="{9D8B030D-6E8A-4147-A177-3AD203B41FA5}">
                      <a16:colId xmlns:a16="http://schemas.microsoft.com/office/drawing/2014/main" val="762166982"/>
                    </a:ext>
                  </a:extLst>
                </a:gridCol>
              </a:tblGrid>
              <a:tr h="7805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400" b="0" i="0" u="none" strike="noStrike" kern="1200" cap="none" spc="0" normalizeH="0" baseline="0" noProof="0" dirty="0">
                          <a:ln w="3175">
                            <a:solidFill>
                              <a:prstClr val="white">
                                <a:alpha val="40000"/>
                              </a:prstClr>
                            </a:solidFill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+mn-cs"/>
                        </a:rPr>
                        <a:t>DATA </a:t>
                      </a:r>
                      <a:r>
                        <a:rPr kumimoji="0" lang="ko-KR" altLang="en-US" sz="2400" b="0" i="0" u="none" strike="noStrike" kern="1200" cap="none" spc="0" normalizeH="0" baseline="0" noProof="0" dirty="0">
                          <a:ln w="3175">
                            <a:solidFill>
                              <a:prstClr val="white">
                                <a:alpha val="40000"/>
                              </a:prstClr>
                            </a:solidFill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+mn-cs"/>
                        </a:rPr>
                        <a:t>형식</a:t>
                      </a:r>
                    </a:p>
                  </a:txBody>
                  <a:tcPr anchor="ctr">
                    <a:solidFill>
                      <a:srgbClr val="13296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400" b="0" i="0" u="none" strike="noStrike" kern="1200" cap="none" spc="0" normalizeH="0" baseline="0" noProof="0" dirty="0">
                          <a:ln w="3175">
                            <a:solidFill>
                              <a:prstClr val="white">
                                <a:alpha val="40000"/>
                              </a:prstClr>
                            </a:solidFill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+mn-cs"/>
                        </a:rPr>
                        <a:t>DATA</a:t>
                      </a:r>
                      <a:r>
                        <a:rPr kumimoji="0" lang="ko-KR" altLang="en-US" sz="2400" b="0" i="0" u="none" strike="noStrike" kern="1200" cap="none" spc="0" normalizeH="0" baseline="0" noProof="0" dirty="0">
                          <a:ln w="3175">
                            <a:solidFill>
                              <a:prstClr val="white">
                                <a:alpha val="40000"/>
                              </a:prstClr>
                            </a:solidFill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+mn-cs"/>
                        </a:rPr>
                        <a:t> 명</a:t>
                      </a:r>
                    </a:p>
                  </a:txBody>
                  <a:tcPr anchor="ctr">
                    <a:solidFill>
                      <a:srgbClr val="13296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247987"/>
                  </a:ext>
                </a:extLst>
              </a:tr>
              <a:tr h="787407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ko-KR" sz="2800" dirty="0">
                          <a:latin typeface="KoPubWorld돋움체 Bold" panose="00000800000000000000" pitchFamily="2" charset="-127"/>
                          <a:ea typeface="KoPubWorld돋움체 Bold" panose="00000800000000000000" pitchFamily="2" charset="-127"/>
                          <a:cs typeface="KoPubWorld돋움체 Bold" panose="00000800000000000000" pitchFamily="2" charset="-127"/>
                        </a:rPr>
                        <a:t>CSV</a:t>
                      </a:r>
                      <a:endParaRPr lang="ko-KR" altLang="en-US" sz="2800" dirty="0">
                        <a:latin typeface="KoPubWorld돋움체 Bold" panose="00000800000000000000" pitchFamily="2" charset="-127"/>
                        <a:ea typeface="KoPubWorld돋움체 Bold" panose="00000800000000000000" pitchFamily="2" charset="-127"/>
                        <a:cs typeface="KoPubWorld돋움체 Bold" panose="00000800000000000000" pitchFamily="2" charset="-127"/>
                      </a:endParaRP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서울시 </a:t>
                      </a:r>
                      <a:r>
                        <a:rPr lang="ko-KR" altLang="en-US" sz="2400" b="0" kern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관서별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5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대 범죄 현황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2015</a:t>
                      </a:r>
                      <a:endParaRPr lang="ko-KR" altLang="en-US" sz="24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522750"/>
                  </a:ext>
                </a:extLst>
              </a:tr>
              <a:tr h="78740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서울시 </a:t>
                      </a:r>
                      <a:r>
                        <a:rPr lang="ko-KR" altLang="en-US" sz="2400" b="0" kern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관서별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5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대 범죄 현황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2016</a:t>
                      </a:r>
                      <a:endParaRPr lang="ko-KR" altLang="en-US" sz="24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712236"/>
                  </a:ext>
                </a:extLst>
              </a:tr>
              <a:tr h="78740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서울시 </a:t>
                      </a:r>
                      <a:r>
                        <a:rPr lang="ko-KR" altLang="en-US" sz="2400" b="0" kern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관서별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5</a:t>
                      </a:r>
                      <a:r>
                        <a:rPr lang="ko-KR" altLang="en-US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대 범죄 현황 </a:t>
                      </a:r>
                      <a:r>
                        <a:rPr lang="en-US" altLang="ko-KR" sz="2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2017</a:t>
                      </a:r>
                      <a:endParaRPr lang="ko-KR" altLang="en-US" sz="24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828153"/>
                  </a:ext>
                </a:extLst>
              </a:tr>
              <a:tr h="78740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dirty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서울시 여성 가구주 현황 </a:t>
                      </a:r>
                      <a:r>
                        <a:rPr lang="en-US" altLang="ko-KR" sz="2400" dirty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2010</a:t>
                      </a:r>
                      <a:endParaRPr lang="ko-KR" altLang="en-US" sz="24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10396"/>
                  </a:ext>
                </a:extLst>
              </a:tr>
              <a:tr h="78740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dirty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서울시 여성 가구주 현황 </a:t>
                      </a:r>
                      <a:r>
                        <a:rPr lang="en-US" altLang="ko-KR" sz="2400" dirty="0">
                          <a:latin typeface="KoPubWorld돋움체 Medium" panose="00000600000000000000" pitchFamily="2" charset="-127"/>
                          <a:ea typeface="KoPubWorld돋움체 Medium" panose="00000600000000000000" pitchFamily="2" charset="-127"/>
                          <a:cs typeface="KoPubWorld돋움체 Medium" panose="00000600000000000000" pitchFamily="2" charset="-127"/>
                        </a:rPr>
                        <a:t>2015</a:t>
                      </a:r>
                      <a:endParaRPr lang="ko-KR" altLang="en-US" sz="2400" dirty="0">
                        <a:latin typeface="KoPubWorld돋움체 Medium" panose="00000600000000000000" pitchFamily="2" charset="-127"/>
                        <a:ea typeface="KoPubWorld돋움체 Medium" panose="00000600000000000000" pitchFamily="2" charset="-127"/>
                        <a:cs typeface="KoPubWorld돋움체 Medium" panose="00000600000000000000" pitchFamily="2" charset="-127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446588"/>
                  </a:ext>
                </a:extLst>
              </a:tr>
            </a:tbl>
          </a:graphicData>
        </a:graphic>
      </p:graphicFrame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D710CA1-8706-476A-87EB-B6EA95D077C2}"/>
              </a:ext>
            </a:extLst>
          </p:cNvPr>
          <p:cNvSpPr txBox="1"/>
          <p:nvPr/>
        </p:nvSpPr>
        <p:spPr>
          <a:xfrm>
            <a:off x="1622466" y="1375505"/>
            <a:ext cx="9758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Open DATA</a:t>
            </a:r>
            <a:r>
              <a:rPr lang="ko-KR" altLang="en-US" sz="2800" dirty="0">
                <a:solidFill>
                  <a:schemeClr val="bg2">
                    <a:lumMod val="25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: </a:t>
            </a:r>
            <a:r>
              <a:rPr lang="en-US" altLang="ko-KR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  <a:hlinkClick r:id="rId3"/>
              </a:rPr>
              <a:t>https://data.seoul.go.kr/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(</a:t>
            </a:r>
            <a:r>
              <a:rPr lang="ko-KR" altLang="en-US" sz="2800" dirty="0" err="1">
                <a:solidFill>
                  <a:schemeClr val="bg2">
                    <a:lumMod val="25000"/>
                  </a:scheme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서울열린데이터광장</a:t>
            </a:r>
            <a:r>
              <a:rPr lang="en-US" altLang="ko-KR" sz="2800" dirty="0">
                <a:solidFill>
                  <a:schemeClr val="bg2">
                    <a:lumMod val="25000"/>
                  </a:schemeClr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rPr>
              <a:t>)</a:t>
            </a:r>
            <a:endParaRPr lang="ko-KR" altLang="en-US" sz="2800" dirty="0">
              <a:solidFill>
                <a:schemeClr val="bg2">
                  <a:lumMod val="25000"/>
                </a:schemeClr>
              </a:solidFill>
              <a:latin typeface="KoPubWorld돋움체 Medium" panose="00000600000000000000" pitchFamily="2" charset="-127"/>
              <a:ea typeface="KoPubWorld돋움체 Medium" panose="00000600000000000000" pitchFamily="2" charset="-127"/>
              <a:cs typeface="KoPubWorld돋움체 Medium" panose="000006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7712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8563194 w 12192000"/>
              <a:gd name="connsiteY1" fmla="*/ 0 h 6858000"/>
              <a:gd name="connsiteX2" fmla="*/ 12192000 w 12192000"/>
              <a:gd name="connsiteY2" fmla="*/ 3773835 h 6858000"/>
              <a:gd name="connsiteX3" fmla="*/ 12192000 w 12192000"/>
              <a:gd name="connsiteY3" fmla="*/ 6858000 h 6858000"/>
              <a:gd name="connsiteX4" fmla="*/ 3954419 w 12192000"/>
              <a:gd name="connsiteY4" fmla="*/ 6858000 h 6858000"/>
              <a:gd name="connsiteX5" fmla="*/ 0 w 12192000"/>
              <a:gd name="connsiteY5" fmla="*/ 2745539 h 6858000"/>
              <a:gd name="connsiteX6" fmla="*/ 0 w 121920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8563194" y="0"/>
                </a:lnTo>
                <a:lnTo>
                  <a:pt x="12192000" y="3773835"/>
                </a:lnTo>
                <a:lnTo>
                  <a:pt x="12192000" y="6858000"/>
                </a:lnTo>
                <a:lnTo>
                  <a:pt x="3954419" y="6858000"/>
                </a:lnTo>
                <a:lnTo>
                  <a:pt x="0" y="274553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5792755" cy="4035941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7953476" y="3900856"/>
            <a:ext cx="4244367" cy="2957145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>
            <a:off x="-52421" y="1"/>
            <a:ext cx="3730801" cy="8040860"/>
            <a:chOff x="-52421" y="1"/>
            <a:chExt cx="3730801" cy="8040860"/>
          </a:xfrm>
        </p:grpSpPr>
        <p:sp>
          <p:nvSpPr>
            <p:cNvPr id="77" name="자유형 76"/>
            <p:cNvSpPr/>
            <p:nvPr/>
          </p:nvSpPr>
          <p:spPr>
            <a:xfrm>
              <a:off x="0" y="1"/>
              <a:ext cx="3678380" cy="6512499"/>
            </a:xfrm>
            <a:custGeom>
              <a:avLst/>
              <a:gdLst>
                <a:gd name="connsiteX0" fmla="*/ 0 w 3678380"/>
                <a:gd name="connsiteY0" fmla="*/ 0 h 6512499"/>
                <a:gd name="connsiteX1" fmla="*/ 2742126 w 3678380"/>
                <a:gd name="connsiteY1" fmla="*/ 0 h 6512499"/>
                <a:gd name="connsiteX2" fmla="*/ 3678380 w 3678380"/>
                <a:gd name="connsiteY2" fmla="*/ 6512499 h 6512499"/>
                <a:gd name="connsiteX3" fmla="*/ 0 w 3678380"/>
                <a:gd name="connsiteY3" fmla="*/ 5925089 h 6512499"/>
                <a:gd name="connsiteX4" fmla="*/ 0 w 3678380"/>
                <a:gd name="connsiteY4" fmla="*/ 0 h 651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380" h="6512499">
                  <a:moveTo>
                    <a:pt x="0" y="0"/>
                  </a:moveTo>
                  <a:lnTo>
                    <a:pt x="2742126" y="0"/>
                  </a:lnTo>
                  <a:lnTo>
                    <a:pt x="3678380" y="6512499"/>
                  </a:lnTo>
                  <a:lnTo>
                    <a:pt x="0" y="59250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8" name="자유형 77"/>
            <p:cNvSpPr/>
            <p:nvPr/>
          </p:nvSpPr>
          <p:spPr>
            <a:xfrm rot="8126765">
              <a:off x="-52421" y="2797866"/>
              <a:ext cx="2209065" cy="5242995"/>
            </a:xfrm>
            <a:custGeom>
              <a:avLst/>
              <a:gdLst>
                <a:gd name="connsiteX0" fmla="*/ 0 w 2209065"/>
                <a:gd name="connsiteY0" fmla="*/ 5242995 h 5242995"/>
                <a:gd name="connsiteX1" fmla="*/ 0 w 2209065"/>
                <a:gd name="connsiteY1" fmla="*/ 0 h 5242995"/>
                <a:gd name="connsiteX2" fmla="*/ 2209065 w 2209065"/>
                <a:gd name="connsiteY2" fmla="*/ 2999262 h 5242995"/>
                <a:gd name="connsiteX3" fmla="*/ 0 w 2209065"/>
                <a:gd name="connsiteY3" fmla="*/ 5242995 h 524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065" h="5242995">
                  <a:moveTo>
                    <a:pt x="0" y="5242995"/>
                  </a:moveTo>
                  <a:lnTo>
                    <a:pt x="0" y="0"/>
                  </a:lnTo>
                  <a:lnTo>
                    <a:pt x="2209065" y="2999262"/>
                  </a:lnTo>
                  <a:lnTo>
                    <a:pt x="0" y="5242995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190991" y="-96397"/>
            <a:ext cx="9001009" cy="6962047"/>
            <a:chOff x="3190991" y="-96397"/>
            <a:chExt cx="9001009" cy="6962047"/>
          </a:xfrm>
        </p:grpSpPr>
        <p:sp>
          <p:nvSpPr>
            <p:cNvPr id="27" name="자유형 26"/>
            <p:cNvSpPr/>
            <p:nvPr/>
          </p:nvSpPr>
          <p:spPr>
            <a:xfrm>
              <a:off x="9293921" y="-96397"/>
              <a:ext cx="2898079" cy="6954397"/>
            </a:xfrm>
            <a:custGeom>
              <a:avLst/>
              <a:gdLst>
                <a:gd name="connsiteX0" fmla="*/ 2876625 w 2898079"/>
                <a:gd name="connsiteY0" fmla="*/ 0 h 6954397"/>
                <a:gd name="connsiteX1" fmla="*/ 2898079 w 2898079"/>
                <a:gd name="connsiteY1" fmla="*/ 168202 h 6954397"/>
                <a:gd name="connsiteX2" fmla="*/ 2898079 w 2898079"/>
                <a:gd name="connsiteY2" fmla="*/ 6954397 h 6954397"/>
                <a:gd name="connsiteX3" fmla="*/ 0 w 2898079"/>
                <a:gd name="connsiteY3" fmla="*/ 6954397 h 6954397"/>
                <a:gd name="connsiteX4" fmla="*/ 2876625 w 2898079"/>
                <a:gd name="connsiteY4" fmla="*/ 0 h 69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8079" h="6954397">
                  <a:moveTo>
                    <a:pt x="2876625" y="0"/>
                  </a:moveTo>
                  <a:lnTo>
                    <a:pt x="2898079" y="168202"/>
                  </a:lnTo>
                  <a:lnTo>
                    <a:pt x="2898079" y="6954397"/>
                  </a:lnTo>
                  <a:lnTo>
                    <a:pt x="0" y="6954397"/>
                  </a:lnTo>
                  <a:lnTo>
                    <a:pt x="287662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자유형 27"/>
            <p:cNvSpPr/>
            <p:nvPr/>
          </p:nvSpPr>
          <p:spPr>
            <a:xfrm>
              <a:off x="3190991" y="-96397"/>
              <a:ext cx="9001008" cy="6962047"/>
            </a:xfrm>
            <a:custGeom>
              <a:avLst/>
              <a:gdLst>
                <a:gd name="connsiteX0" fmla="*/ 8979555 w 9001008"/>
                <a:gd name="connsiteY0" fmla="*/ 0 h 6962047"/>
                <a:gd name="connsiteX1" fmla="*/ 9001008 w 9001008"/>
                <a:gd name="connsiteY1" fmla="*/ 168194 h 6962047"/>
                <a:gd name="connsiteX2" fmla="*/ 9001008 w 9001008"/>
                <a:gd name="connsiteY2" fmla="*/ 6962047 h 6962047"/>
                <a:gd name="connsiteX3" fmla="*/ 0 w 9001008"/>
                <a:gd name="connsiteY3" fmla="*/ 6962047 h 6962047"/>
                <a:gd name="connsiteX4" fmla="*/ 8979555 w 9001008"/>
                <a:gd name="connsiteY4" fmla="*/ 0 h 696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1008" h="6962047">
                  <a:moveTo>
                    <a:pt x="8979555" y="0"/>
                  </a:moveTo>
                  <a:lnTo>
                    <a:pt x="9001008" y="168194"/>
                  </a:lnTo>
                  <a:lnTo>
                    <a:pt x="9001008" y="6962047"/>
                  </a:lnTo>
                  <a:lnTo>
                    <a:pt x="0" y="6962047"/>
                  </a:lnTo>
                  <a:lnTo>
                    <a:pt x="8979555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89580" y="6572194"/>
            <a:ext cx="2412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Copyright ⓒ 2018. DingDingShop All rights Reserved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79936" y="3188952"/>
            <a:ext cx="2448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데이터 </a:t>
            </a:r>
            <a:r>
              <a:rPr kumimoji="0" lang="ko-KR" altLang="en-US" sz="3200" b="0" i="0" u="none" strike="noStrike" kern="1200" cap="none" spc="0" normalizeH="0" baseline="0" noProof="0" dirty="0" err="1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전처리</a:t>
            </a:r>
            <a:endParaRPr kumimoji="0" lang="ko-KR" altLang="en-US" sz="3200" b="0" i="0" u="none" strike="noStrike" kern="1200" cap="none" spc="0" normalizeH="0" baseline="0" noProof="0" dirty="0">
              <a:ln w="25400">
                <a:noFill/>
              </a:ln>
              <a:solidFill>
                <a:srgbClr val="13296F"/>
              </a:solidFill>
              <a:effectLst>
                <a:outerShdw dist="508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KoPubWorld돋움체 Bold" panose="00000800000000000000" pitchFamily="2" charset="-127"/>
              <a:ea typeface="KoPubWorld돋움체 Bold" panose="00000800000000000000" pitchFamily="2" charset="-127"/>
              <a:cs typeface="조선일보명조" panose="02030304000000000000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748459" y="2612364"/>
            <a:ext cx="704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25400">
                  <a:noFill/>
                </a:ln>
                <a:solidFill>
                  <a:srgbClr val="13296F"/>
                </a:solidFill>
                <a:effectLst>
                  <a:outerShdw dist="508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KoPubWorld돋움체 Bold" panose="00000800000000000000" pitchFamily="2" charset="-127"/>
                <a:ea typeface="KoPubWorld돋움체 Bold" panose="00000800000000000000" pitchFamily="2" charset="-127"/>
                <a:cs typeface="조선일보명조" panose="02030304000000000000" pitchFamily="18" charset="-127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13296F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7586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</a:t>
            </a:r>
            <a:r>
              <a:rPr lang="ko-KR" altLang="en-US" dirty="0" err="1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전처리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4CB0BB1-423D-4A17-BAAA-C6FB7E8343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068" y="2140557"/>
            <a:ext cx="5095050" cy="3630252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4061109" cy="523220"/>
            <a:chOff x="2173910" y="1328248"/>
            <a:chExt cx="3800435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276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Package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다운로드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83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-5843" y="-1"/>
            <a:ext cx="12197839" cy="6858001"/>
          </a:xfrm>
          <a:prstGeom prst="rect">
            <a:avLst/>
          </a:prstGeom>
          <a:solidFill>
            <a:schemeClr val="bg1">
              <a:lumMod val="8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평행 사변형 14"/>
          <p:cNvSpPr/>
          <p:nvPr/>
        </p:nvSpPr>
        <p:spPr>
          <a:xfrm flipH="1">
            <a:off x="-1" y="0"/>
            <a:ext cx="12191997" cy="6858000"/>
          </a:xfrm>
          <a:prstGeom prst="parallelogram">
            <a:avLst>
              <a:gd name="adj" fmla="val 1388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5843" y="0"/>
            <a:ext cx="4087676" cy="2847975"/>
            <a:chOff x="-5843" y="0"/>
            <a:chExt cx="5792755" cy="4035941"/>
          </a:xfrm>
        </p:grpSpPr>
        <p:sp>
          <p:nvSpPr>
            <p:cNvPr id="26" name="자유형 25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평행 사변형 9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 rot="10800000">
            <a:off x="9969442" y="5305424"/>
            <a:ext cx="2228400" cy="1552576"/>
            <a:chOff x="-5843" y="0"/>
            <a:chExt cx="5792755" cy="4035941"/>
          </a:xfrm>
        </p:grpSpPr>
        <p:sp>
          <p:nvSpPr>
            <p:cNvPr id="58" name="자유형 57"/>
            <p:cNvSpPr/>
            <p:nvPr/>
          </p:nvSpPr>
          <p:spPr>
            <a:xfrm>
              <a:off x="-5843" y="0"/>
              <a:ext cx="5755106" cy="4035941"/>
            </a:xfrm>
            <a:custGeom>
              <a:avLst/>
              <a:gdLst>
                <a:gd name="connsiteX0" fmla="*/ 5842 w 5755106"/>
                <a:gd name="connsiteY0" fmla="*/ 0 h 4035941"/>
                <a:gd name="connsiteX1" fmla="*/ 5755106 w 5755106"/>
                <a:gd name="connsiteY1" fmla="*/ 0 h 4035941"/>
                <a:gd name="connsiteX2" fmla="*/ 4492054 w 5755106"/>
                <a:gd name="connsiteY2" fmla="*/ 1236746 h 4035941"/>
                <a:gd name="connsiteX3" fmla="*/ 2925745 w 5755106"/>
                <a:gd name="connsiteY3" fmla="*/ 1236746 h 4035941"/>
                <a:gd name="connsiteX4" fmla="*/ 2925746 w 5755106"/>
                <a:gd name="connsiteY4" fmla="*/ 1236747 h 4035941"/>
                <a:gd name="connsiteX5" fmla="*/ 0 w 5755106"/>
                <a:gd name="connsiteY5" fmla="*/ 4035941 h 4035941"/>
                <a:gd name="connsiteX6" fmla="*/ 0 w 5755106"/>
                <a:gd name="connsiteY6" fmla="*/ 3657600 h 4035941"/>
                <a:gd name="connsiteX7" fmla="*/ 5842 w 5755106"/>
                <a:gd name="connsiteY7" fmla="*/ 3657600 h 4035941"/>
                <a:gd name="connsiteX8" fmla="*/ 5842 w 5755106"/>
                <a:gd name="connsiteY8" fmla="*/ 0 h 403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55106" h="4035941">
                  <a:moveTo>
                    <a:pt x="5842" y="0"/>
                  </a:moveTo>
                  <a:lnTo>
                    <a:pt x="5755106" y="0"/>
                  </a:lnTo>
                  <a:lnTo>
                    <a:pt x="4492054" y="1236746"/>
                  </a:lnTo>
                  <a:lnTo>
                    <a:pt x="2925745" y="1236746"/>
                  </a:lnTo>
                  <a:lnTo>
                    <a:pt x="2925746" y="1236747"/>
                  </a:lnTo>
                  <a:lnTo>
                    <a:pt x="0" y="4035941"/>
                  </a:lnTo>
                  <a:lnTo>
                    <a:pt x="0" y="3657600"/>
                  </a:lnTo>
                  <a:lnTo>
                    <a:pt x="5842" y="3657600"/>
                  </a:lnTo>
                  <a:lnTo>
                    <a:pt x="5842" y="0"/>
                  </a:ln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9" name="평행 사변형 58"/>
            <p:cNvSpPr/>
            <p:nvPr/>
          </p:nvSpPr>
          <p:spPr>
            <a:xfrm>
              <a:off x="2897939" y="1"/>
              <a:ext cx="2888973" cy="1245704"/>
            </a:xfrm>
            <a:prstGeom prst="parallelogram">
              <a:avLst>
                <a:gd name="adj" fmla="val 105499"/>
              </a:avLst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0" y="1"/>
              <a:ext cx="2954520" cy="1258957"/>
            </a:xfrm>
            <a:custGeom>
              <a:avLst/>
              <a:gdLst>
                <a:gd name="connsiteX0" fmla="*/ 0 w 2954520"/>
                <a:gd name="connsiteY0" fmla="*/ 0 h 1258957"/>
                <a:gd name="connsiteX1" fmla="*/ 1626333 w 2954520"/>
                <a:gd name="connsiteY1" fmla="*/ 0 h 1258957"/>
                <a:gd name="connsiteX2" fmla="*/ 2954520 w 2954520"/>
                <a:gd name="connsiteY2" fmla="*/ 1258957 h 1258957"/>
                <a:gd name="connsiteX3" fmla="*/ 0 w 2954520"/>
                <a:gd name="connsiteY3" fmla="*/ 1258957 h 1258957"/>
                <a:gd name="connsiteX4" fmla="*/ 0 w 2954520"/>
                <a:gd name="connsiteY4" fmla="*/ 0 h 125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520" h="1258957">
                  <a:moveTo>
                    <a:pt x="0" y="0"/>
                  </a:moveTo>
                  <a:lnTo>
                    <a:pt x="1626333" y="0"/>
                  </a:lnTo>
                  <a:lnTo>
                    <a:pt x="2954520" y="1258957"/>
                  </a:lnTo>
                  <a:lnTo>
                    <a:pt x="0" y="12589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8971" y="186539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데이터 </a:t>
            </a:r>
            <a:r>
              <a:rPr lang="ko-KR" altLang="en-US" dirty="0" err="1">
                <a:ln w="3175"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KoPubWorld돋움체 Medium" panose="00000600000000000000" pitchFamily="2" charset="-127"/>
                <a:ea typeface="KoPubWorld돋움체 Medium" panose="00000600000000000000" pitchFamily="2" charset="-127"/>
              </a:rPr>
              <a:t>전처리</a:t>
            </a:r>
            <a:endParaRPr kumimoji="0" lang="en-US" altLang="ko-KR" sz="1800" b="0" i="0" u="none" strike="noStrike" kern="1200" cap="none" spc="0" normalizeH="0" baseline="0" noProof="0" dirty="0">
              <a:ln w="3175">
                <a:solidFill>
                  <a:prstClr val="white">
                    <a:alpha val="3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495" y="110952"/>
            <a:ext cx="704039" cy="646331"/>
          </a:xfrm>
          <a:prstGeom prst="rect">
            <a:avLst/>
          </a:prstGeom>
          <a:noFill/>
          <a:effectLst>
            <a:outerShdw dist="25400" dir="27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>
                <a:ln w="3175">
                  <a:solidFill>
                    <a:prstClr val="white">
                      <a:alpha val="40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+mn-cs"/>
              </a:rPr>
              <a:t>03</a:t>
            </a:r>
            <a:endParaRPr kumimoji="0" lang="ko-KR" altLang="en-US" sz="3600" b="0" i="0" u="none" strike="noStrike" kern="1200" cap="none" spc="0" normalizeH="0" baseline="0" noProof="0" dirty="0">
              <a:ln w="3175">
                <a:solidFill>
                  <a:prstClr val="white">
                    <a:alpha val="40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KoPubWorld돋움체 Medium" panose="00000600000000000000" pitchFamily="2" charset="-127"/>
              <a:ea typeface="KoPubWorld돋움체 Medium" panose="00000600000000000000" pitchFamily="2" charset="-127"/>
              <a:cs typeface="+mn-cs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D3B7E4E-AAC9-4D7C-B4AC-5E5E82169199}"/>
              </a:ext>
            </a:extLst>
          </p:cNvPr>
          <p:cNvGrpSpPr/>
          <p:nvPr/>
        </p:nvGrpSpPr>
        <p:grpSpPr>
          <a:xfrm>
            <a:off x="1260780" y="2140557"/>
            <a:ext cx="4061109" cy="523220"/>
            <a:chOff x="2173910" y="1328248"/>
            <a:chExt cx="3800435" cy="523220"/>
          </a:xfrm>
        </p:grpSpPr>
        <p:sp>
          <p:nvSpPr>
            <p:cNvPr id="23" name="Freeform 426">
              <a:extLst>
                <a:ext uri="{FF2B5EF4-FFF2-40B4-BE49-F238E27FC236}">
                  <a16:creationId xmlns:a16="http://schemas.microsoft.com/office/drawing/2014/main" id="{57C8F8EF-C368-4CB3-B4CD-A3307B2A1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910" y="1328248"/>
              <a:ext cx="524320" cy="420326"/>
            </a:xfrm>
            <a:custGeom>
              <a:avLst/>
              <a:gdLst>
                <a:gd name="T0" fmla="*/ 39 w 51"/>
                <a:gd name="T1" fmla="*/ 26 h 41"/>
                <a:gd name="T2" fmla="*/ 26 w 51"/>
                <a:gd name="T3" fmla="*/ 40 h 41"/>
                <a:gd name="T4" fmla="*/ 24 w 51"/>
                <a:gd name="T5" fmla="*/ 41 h 41"/>
                <a:gd name="T6" fmla="*/ 21 w 51"/>
                <a:gd name="T7" fmla="*/ 40 h 41"/>
                <a:gd name="T8" fmla="*/ 2 w 51"/>
                <a:gd name="T9" fmla="*/ 20 h 41"/>
                <a:gd name="T10" fmla="*/ 0 w 51"/>
                <a:gd name="T11" fmla="*/ 15 h 41"/>
                <a:gd name="T12" fmla="*/ 0 w 51"/>
                <a:gd name="T13" fmla="*/ 4 h 41"/>
                <a:gd name="T14" fmla="*/ 3 w 51"/>
                <a:gd name="T15" fmla="*/ 0 h 41"/>
                <a:gd name="T16" fmla="*/ 14 w 51"/>
                <a:gd name="T17" fmla="*/ 0 h 41"/>
                <a:gd name="T18" fmla="*/ 20 w 51"/>
                <a:gd name="T19" fmla="*/ 3 h 41"/>
                <a:gd name="T20" fmla="*/ 39 w 51"/>
                <a:gd name="T21" fmla="*/ 22 h 41"/>
                <a:gd name="T22" fmla="*/ 40 w 51"/>
                <a:gd name="T23" fmla="*/ 24 h 41"/>
                <a:gd name="T24" fmla="*/ 39 w 51"/>
                <a:gd name="T25" fmla="*/ 26 h 41"/>
                <a:gd name="T26" fmla="*/ 8 w 51"/>
                <a:gd name="T27" fmla="*/ 5 h 41"/>
                <a:gd name="T28" fmla="*/ 5 w 51"/>
                <a:gd name="T29" fmla="*/ 9 h 41"/>
                <a:gd name="T30" fmla="*/ 8 w 51"/>
                <a:gd name="T31" fmla="*/ 12 h 41"/>
                <a:gd name="T32" fmla="*/ 12 w 51"/>
                <a:gd name="T33" fmla="*/ 9 h 41"/>
                <a:gd name="T34" fmla="*/ 8 w 51"/>
                <a:gd name="T35" fmla="*/ 5 h 41"/>
                <a:gd name="T36" fmla="*/ 50 w 51"/>
                <a:gd name="T37" fmla="*/ 26 h 41"/>
                <a:gd name="T38" fmla="*/ 36 w 51"/>
                <a:gd name="T39" fmla="*/ 40 h 41"/>
                <a:gd name="T40" fmla="*/ 34 w 51"/>
                <a:gd name="T41" fmla="*/ 41 h 41"/>
                <a:gd name="T42" fmla="*/ 31 w 51"/>
                <a:gd name="T43" fmla="*/ 39 h 41"/>
                <a:gd name="T44" fmla="*/ 44 w 51"/>
                <a:gd name="T45" fmla="*/ 26 h 41"/>
                <a:gd name="T46" fmla="*/ 45 w 51"/>
                <a:gd name="T47" fmla="*/ 24 h 41"/>
                <a:gd name="T48" fmla="*/ 44 w 51"/>
                <a:gd name="T49" fmla="*/ 22 h 41"/>
                <a:gd name="T50" fmla="*/ 24 w 51"/>
                <a:gd name="T51" fmla="*/ 3 h 41"/>
                <a:gd name="T52" fmla="*/ 19 w 51"/>
                <a:gd name="T53" fmla="*/ 0 h 41"/>
                <a:gd name="T54" fmla="*/ 25 w 51"/>
                <a:gd name="T55" fmla="*/ 0 h 41"/>
                <a:gd name="T56" fmla="*/ 30 w 51"/>
                <a:gd name="T57" fmla="*/ 3 h 41"/>
                <a:gd name="T58" fmla="*/ 50 w 51"/>
                <a:gd name="T59" fmla="*/ 22 h 41"/>
                <a:gd name="T60" fmla="*/ 51 w 51"/>
                <a:gd name="T61" fmla="*/ 24 h 41"/>
                <a:gd name="T62" fmla="*/ 50 w 51"/>
                <a:gd name="T6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41">
                  <a:moveTo>
                    <a:pt x="39" y="26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5" y="41"/>
                    <a:pt x="24" y="41"/>
                  </a:cubicBezTo>
                  <a:cubicBezTo>
                    <a:pt x="23" y="41"/>
                    <a:pt x="22" y="40"/>
                    <a:pt x="21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0" y="17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9" y="1"/>
                    <a:pt x="20" y="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5"/>
                    <a:pt x="40" y="26"/>
                    <a:pt x="39" y="26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2"/>
                    <a:pt x="8" y="12"/>
                  </a:cubicBezTo>
                  <a:cubicBezTo>
                    <a:pt x="10" y="12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  <a:moveTo>
                    <a:pt x="50" y="26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3" y="41"/>
                    <a:pt x="32" y="40"/>
                    <a:pt x="31" y="39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5" y="25"/>
                    <a:pt x="45" y="24"/>
                  </a:cubicBezTo>
                  <a:cubicBezTo>
                    <a:pt x="45" y="23"/>
                    <a:pt x="44" y="22"/>
                    <a:pt x="44" y="2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1"/>
                    <a:pt x="20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9" y="1"/>
                    <a:pt x="30" y="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1" y="23"/>
                    <a:pt x="51" y="24"/>
                  </a:cubicBezTo>
                  <a:cubicBezTo>
                    <a:pt x="51" y="25"/>
                    <a:pt x="50" y="26"/>
                    <a:pt x="50" y="26"/>
                  </a:cubicBezTo>
                  <a:close/>
                </a:path>
              </a:pathLst>
            </a:custGeom>
            <a:solidFill>
              <a:srgbClr val="13296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14C544-22C7-4347-8BD7-D9C4F2122306}"/>
                </a:ext>
              </a:extLst>
            </p:cNvPr>
            <p:cNvSpPr txBox="1"/>
            <p:nvPr/>
          </p:nvSpPr>
          <p:spPr>
            <a:xfrm>
              <a:off x="2698230" y="1328248"/>
              <a:ext cx="3276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csv </a:t>
              </a:r>
              <a:r>
                <a:rPr lang="ko-KR" altLang="en-US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파일 불러오기</a:t>
              </a:r>
              <a:r>
                <a:rPr lang="en-US" altLang="ko-KR" sz="2800" dirty="0">
                  <a:latin typeface="KoPubWorld돋움체 Medium" panose="00000600000000000000" pitchFamily="2" charset="-127"/>
                  <a:ea typeface="KoPubWorld돋움체 Medium" panose="00000600000000000000" pitchFamily="2" charset="-127"/>
                  <a:cs typeface="KoPubWorld돋움체 Medium" panose="00000600000000000000" pitchFamily="2" charset="-127"/>
                </a:rPr>
                <a:t> </a:t>
              </a:r>
              <a:endParaRPr lang="ko-KR" altLang="en-US" sz="2800" dirty="0">
                <a:latin typeface="KoPubWorld돋움체 Medium" panose="00000600000000000000" pitchFamily="2" charset="-127"/>
                <a:ea typeface="KoPubWorld돋움체 Medium" panose="00000600000000000000" pitchFamily="2" charset="-127"/>
                <a:cs typeface="KoPubWorld돋움체 Medium" panose="00000600000000000000" pitchFamily="2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1BB59899-FCF6-4937-90E0-A308E254B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780" y="2798279"/>
            <a:ext cx="9689008" cy="332336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AE7FEA9-3DD6-45E1-8348-EEEEF3BF1F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877"/>
          <a:stretch/>
        </p:blipFill>
        <p:spPr>
          <a:xfrm>
            <a:off x="6870113" y="1194217"/>
            <a:ext cx="4520104" cy="2415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22E4E7-4008-417C-B962-2F9375034EC9}"/>
              </a:ext>
            </a:extLst>
          </p:cNvPr>
          <p:cNvSpPr txBox="1"/>
          <p:nvPr/>
        </p:nvSpPr>
        <p:spPr>
          <a:xfrm>
            <a:off x="4497048" y="263483"/>
            <a:ext cx="68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서울시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관서별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  <a:r>
              <a:rPr lang="en-US" altLang="ko-KR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5</a:t>
            </a:r>
            <a:r>
              <a:rPr lang="ko-KR" altLang="en-US" sz="3200" dirty="0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대 범죄 현황 </a:t>
            </a:r>
            <a:r>
              <a:rPr lang="ko-KR" altLang="en-US" sz="3200" dirty="0" err="1">
                <a:solidFill>
                  <a:schemeClr val="bg2">
                    <a:lumMod val="10000"/>
                  </a:schemeClr>
                </a:solidFill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전처리</a:t>
            </a:r>
            <a:r>
              <a:rPr lang="ko-KR" altLang="en-US" sz="3200" dirty="0">
                <a:latin typeface="KoPubWorld돋움체 Bold" panose="00000800000000000000" pitchFamily="2" charset="-127"/>
                <a:ea typeface="KoPubWorld돋움체 Bold" panose="00000800000000000000" pitchFamily="2" charset="-127"/>
                <a:cs typeface="KoPubWorld돋움체 Bold" panose="00000800000000000000" pitchFamily="2" charset="-127"/>
              </a:rPr>
              <a:t> </a:t>
            </a:r>
          </a:p>
        </p:txBody>
      </p:sp>
      <p:sp>
        <p:nvSpPr>
          <p:cNvPr id="25" name="Freeform 825">
            <a:extLst>
              <a:ext uri="{FF2B5EF4-FFF2-40B4-BE49-F238E27FC236}">
                <a16:creationId xmlns:a16="http://schemas.microsoft.com/office/drawing/2014/main" id="{B1CE6FE8-F22A-403F-8C42-2163B7AEB336}"/>
              </a:ext>
            </a:extLst>
          </p:cNvPr>
          <p:cNvSpPr>
            <a:spLocks noEditPoints="1"/>
          </p:cNvSpPr>
          <p:nvPr/>
        </p:nvSpPr>
        <p:spPr bwMode="auto">
          <a:xfrm>
            <a:off x="3867976" y="227333"/>
            <a:ext cx="626151" cy="523220"/>
          </a:xfrm>
          <a:custGeom>
            <a:avLst/>
            <a:gdLst>
              <a:gd name="T0" fmla="*/ 141 w 147"/>
              <a:gd name="T1" fmla="*/ 109 h 122"/>
              <a:gd name="T2" fmla="*/ 147 w 147"/>
              <a:gd name="T3" fmla="*/ 112 h 122"/>
              <a:gd name="T4" fmla="*/ 147 w 147"/>
              <a:gd name="T5" fmla="*/ 116 h 122"/>
              <a:gd name="T6" fmla="*/ 143 w 147"/>
              <a:gd name="T7" fmla="*/ 122 h 122"/>
              <a:gd name="T8" fmla="*/ 6 w 147"/>
              <a:gd name="T9" fmla="*/ 122 h 122"/>
              <a:gd name="T10" fmla="*/ 2 w 147"/>
              <a:gd name="T11" fmla="*/ 120 h 122"/>
              <a:gd name="T12" fmla="*/ 0 w 147"/>
              <a:gd name="T13" fmla="*/ 114 h 122"/>
              <a:gd name="T14" fmla="*/ 4 w 147"/>
              <a:gd name="T15" fmla="*/ 110 h 122"/>
              <a:gd name="T16" fmla="*/ 29 w 147"/>
              <a:gd name="T17" fmla="*/ 61 h 122"/>
              <a:gd name="T18" fmla="*/ 46 w 147"/>
              <a:gd name="T19" fmla="*/ 63 h 122"/>
              <a:gd name="T20" fmla="*/ 48 w 147"/>
              <a:gd name="T21" fmla="*/ 69 h 122"/>
              <a:gd name="T22" fmla="*/ 48 w 147"/>
              <a:gd name="T23" fmla="*/ 99 h 122"/>
              <a:gd name="T24" fmla="*/ 42 w 147"/>
              <a:gd name="T25" fmla="*/ 103 h 122"/>
              <a:gd name="T26" fmla="*/ 25 w 147"/>
              <a:gd name="T27" fmla="*/ 101 h 122"/>
              <a:gd name="T28" fmla="*/ 21 w 147"/>
              <a:gd name="T29" fmla="*/ 95 h 122"/>
              <a:gd name="T30" fmla="*/ 23 w 147"/>
              <a:gd name="T31" fmla="*/ 65 h 122"/>
              <a:gd name="T32" fmla="*/ 29 w 147"/>
              <a:gd name="T33" fmla="*/ 61 h 122"/>
              <a:gd name="T34" fmla="*/ 120 w 147"/>
              <a:gd name="T35" fmla="*/ 27 h 122"/>
              <a:gd name="T36" fmla="*/ 126 w 147"/>
              <a:gd name="T37" fmla="*/ 31 h 122"/>
              <a:gd name="T38" fmla="*/ 126 w 147"/>
              <a:gd name="T39" fmla="*/ 95 h 122"/>
              <a:gd name="T40" fmla="*/ 122 w 147"/>
              <a:gd name="T41" fmla="*/ 101 h 122"/>
              <a:gd name="T42" fmla="*/ 105 w 147"/>
              <a:gd name="T43" fmla="*/ 103 h 122"/>
              <a:gd name="T44" fmla="*/ 99 w 147"/>
              <a:gd name="T45" fmla="*/ 99 h 122"/>
              <a:gd name="T46" fmla="*/ 99 w 147"/>
              <a:gd name="T47" fmla="*/ 34 h 122"/>
              <a:gd name="T48" fmla="*/ 103 w 147"/>
              <a:gd name="T49" fmla="*/ 29 h 122"/>
              <a:gd name="T50" fmla="*/ 67 w 147"/>
              <a:gd name="T51" fmla="*/ 0 h 122"/>
              <a:gd name="T52" fmla="*/ 84 w 147"/>
              <a:gd name="T53" fmla="*/ 0 h 122"/>
              <a:gd name="T54" fmla="*/ 88 w 147"/>
              <a:gd name="T55" fmla="*/ 6 h 122"/>
              <a:gd name="T56" fmla="*/ 86 w 147"/>
              <a:gd name="T57" fmla="*/ 99 h 122"/>
              <a:gd name="T58" fmla="*/ 80 w 147"/>
              <a:gd name="T59" fmla="*/ 103 h 122"/>
              <a:gd name="T60" fmla="*/ 63 w 147"/>
              <a:gd name="T61" fmla="*/ 101 h 122"/>
              <a:gd name="T62" fmla="*/ 59 w 147"/>
              <a:gd name="T63" fmla="*/ 95 h 122"/>
              <a:gd name="T64" fmla="*/ 61 w 147"/>
              <a:gd name="T65" fmla="*/ 4 h 122"/>
              <a:gd name="T66" fmla="*/ 67 w 147"/>
              <a:gd name="T6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7" h="122">
                <a:moveTo>
                  <a:pt x="6" y="109"/>
                </a:moveTo>
                <a:lnTo>
                  <a:pt x="141" y="109"/>
                </a:lnTo>
                <a:lnTo>
                  <a:pt x="143" y="110"/>
                </a:lnTo>
                <a:lnTo>
                  <a:pt x="147" y="112"/>
                </a:lnTo>
                <a:lnTo>
                  <a:pt x="147" y="114"/>
                </a:lnTo>
                <a:lnTo>
                  <a:pt x="147" y="116"/>
                </a:lnTo>
                <a:lnTo>
                  <a:pt x="147" y="120"/>
                </a:lnTo>
                <a:lnTo>
                  <a:pt x="143" y="122"/>
                </a:lnTo>
                <a:lnTo>
                  <a:pt x="141" y="122"/>
                </a:lnTo>
                <a:lnTo>
                  <a:pt x="6" y="122"/>
                </a:lnTo>
                <a:lnTo>
                  <a:pt x="4" y="122"/>
                </a:lnTo>
                <a:lnTo>
                  <a:pt x="2" y="120"/>
                </a:lnTo>
                <a:lnTo>
                  <a:pt x="0" y="116"/>
                </a:lnTo>
                <a:lnTo>
                  <a:pt x="0" y="114"/>
                </a:lnTo>
                <a:lnTo>
                  <a:pt x="2" y="112"/>
                </a:lnTo>
                <a:lnTo>
                  <a:pt x="4" y="110"/>
                </a:lnTo>
                <a:lnTo>
                  <a:pt x="6" y="109"/>
                </a:lnTo>
                <a:close/>
                <a:moveTo>
                  <a:pt x="29" y="61"/>
                </a:moveTo>
                <a:lnTo>
                  <a:pt x="42" y="61"/>
                </a:lnTo>
                <a:lnTo>
                  <a:pt x="46" y="63"/>
                </a:lnTo>
                <a:lnTo>
                  <a:pt x="48" y="65"/>
                </a:lnTo>
                <a:lnTo>
                  <a:pt x="48" y="69"/>
                </a:lnTo>
                <a:lnTo>
                  <a:pt x="48" y="95"/>
                </a:lnTo>
                <a:lnTo>
                  <a:pt x="48" y="99"/>
                </a:lnTo>
                <a:lnTo>
                  <a:pt x="46" y="101"/>
                </a:lnTo>
                <a:lnTo>
                  <a:pt x="42" y="103"/>
                </a:lnTo>
                <a:lnTo>
                  <a:pt x="29" y="103"/>
                </a:lnTo>
                <a:lnTo>
                  <a:pt x="25" y="101"/>
                </a:lnTo>
                <a:lnTo>
                  <a:pt x="23" y="99"/>
                </a:lnTo>
                <a:lnTo>
                  <a:pt x="21" y="95"/>
                </a:lnTo>
                <a:lnTo>
                  <a:pt x="21" y="69"/>
                </a:lnTo>
                <a:lnTo>
                  <a:pt x="23" y="65"/>
                </a:lnTo>
                <a:lnTo>
                  <a:pt x="25" y="63"/>
                </a:lnTo>
                <a:lnTo>
                  <a:pt x="29" y="61"/>
                </a:lnTo>
                <a:close/>
                <a:moveTo>
                  <a:pt x="105" y="27"/>
                </a:moveTo>
                <a:lnTo>
                  <a:pt x="120" y="27"/>
                </a:lnTo>
                <a:lnTo>
                  <a:pt x="122" y="29"/>
                </a:lnTo>
                <a:lnTo>
                  <a:pt x="126" y="31"/>
                </a:lnTo>
                <a:lnTo>
                  <a:pt x="126" y="34"/>
                </a:lnTo>
                <a:lnTo>
                  <a:pt x="126" y="95"/>
                </a:lnTo>
                <a:lnTo>
                  <a:pt x="126" y="99"/>
                </a:lnTo>
                <a:lnTo>
                  <a:pt x="122" y="101"/>
                </a:lnTo>
                <a:lnTo>
                  <a:pt x="120" y="103"/>
                </a:lnTo>
                <a:lnTo>
                  <a:pt x="105" y="103"/>
                </a:lnTo>
                <a:lnTo>
                  <a:pt x="103" y="101"/>
                </a:lnTo>
                <a:lnTo>
                  <a:pt x="99" y="99"/>
                </a:lnTo>
                <a:lnTo>
                  <a:pt x="99" y="95"/>
                </a:lnTo>
                <a:lnTo>
                  <a:pt x="99" y="34"/>
                </a:lnTo>
                <a:lnTo>
                  <a:pt x="99" y="31"/>
                </a:lnTo>
                <a:lnTo>
                  <a:pt x="103" y="29"/>
                </a:lnTo>
                <a:lnTo>
                  <a:pt x="105" y="27"/>
                </a:lnTo>
                <a:close/>
                <a:moveTo>
                  <a:pt x="67" y="0"/>
                </a:moveTo>
                <a:lnTo>
                  <a:pt x="80" y="0"/>
                </a:lnTo>
                <a:lnTo>
                  <a:pt x="84" y="0"/>
                </a:lnTo>
                <a:lnTo>
                  <a:pt x="86" y="4"/>
                </a:lnTo>
                <a:lnTo>
                  <a:pt x="88" y="6"/>
                </a:lnTo>
                <a:lnTo>
                  <a:pt x="88" y="95"/>
                </a:lnTo>
                <a:lnTo>
                  <a:pt x="86" y="99"/>
                </a:lnTo>
                <a:lnTo>
                  <a:pt x="84" y="101"/>
                </a:lnTo>
                <a:lnTo>
                  <a:pt x="80" y="103"/>
                </a:lnTo>
                <a:lnTo>
                  <a:pt x="67" y="103"/>
                </a:lnTo>
                <a:lnTo>
                  <a:pt x="63" y="101"/>
                </a:lnTo>
                <a:lnTo>
                  <a:pt x="61" y="99"/>
                </a:lnTo>
                <a:lnTo>
                  <a:pt x="59" y="95"/>
                </a:lnTo>
                <a:lnTo>
                  <a:pt x="59" y="6"/>
                </a:lnTo>
                <a:lnTo>
                  <a:pt x="61" y="4"/>
                </a:lnTo>
                <a:lnTo>
                  <a:pt x="63" y="0"/>
                </a:lnTo>
                <a:lnTo>
                  <a:pt x="67" y="0"/>
                </a:lnTo>
                <a:close/>
              </a:path>
            </a:pathLst>
          </a:custGeom>
          <a:solidFill>
            <a:srgbClr val="13296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0408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536</Words>
  <Application>Microsoft Office PowerPoint</Application>
  <PresentationFormat>와이드스크린</PresentationFormat>
  <Paragraphs>152</Paragraphs>
  <Slides>26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26</vt:i4>
      </vt:variant>
    </vt:vector>
  </HeadingPairs>
  <TitlesOfParts>
    <vt:vector size="35" baseType="lpstr">
      <vt:lpstr>맑은 고딕</vt:lpstr>
      <vt:lpstr>KoPubWorld돋움체 Bold</vt:lpstr>
      <vt:lpstr>Arial</vt:lpstr>
      <vt:lpstr>KoPubWorld돋움체 Medium</vt:lpstr>
      <vt:lpstr>조선일보명조</vt:lpstr>
      <vt:lpstr>Wingdings</vt:lpstr>
      <vt:lpstr>Tahoma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Admin</cp:lastModifiedBy>
  <cp:revision>31</cp:revision>
  <dcterms:created xsi:type="dcterms:W3CDTF">2018-04-09T12:22:19Z</dcterms:created>
  <dcterms:modified xsi:type="dcterms:W3CDTF">2019-06-13T03:18:39Z</dcterms:modified>
</cp:coreProperties>
</file>