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76" r:id="rId3"/>
    <p:sldId id="283" r:id="rId4"/>
    <p:sldId id="284" r:id="rId5"/>
    <p:sldId id="286" r:id="rId6"/>
    <p:sldId id="285" r:id="rId7"/>
    <p:sldId id="280" r:id="rId8"/>
    <p:sldId id="281" r:id="rId9"/>
    <p:sldId id="288" r:id="rId10"/>
    <p:sldId id="289" r:id="rId11"/>
    <p:sldId id="287" r:id="rId12"/>
    <p:sldId id="290" r:id="rId13"/>
    <p:sldId id="279" r:id="rId14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CFA3"/>
    <a:srgbClr val="AFCA0C"/>
    <a:srgbClr val="6C8717"/>
    <a:srgbClr val="7E8915"/>
    <a:srgbClr val="596B2B"/>
    <a:srgbClr val="636362"/>
    <a:srgbClr val="FFFFFF"/>
    <a:srgbClr val="8BABA5"/>
    <a:srgbClr val="0D172D"/>
    <a:srgbClr val="0108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2A798-BE73-4A20-9A33-E594EE8444C7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D520F-9F49-422D-8B95-0D360B41CBD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9694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chemeClr val="accent1">
                <a:lumMod val="0"/>
                <a:lumOff val="100000"/>
                <a:alpha val="0"/>
              </a:schemeClr>
            </a:gs>
            <a:gs pos="100000">
              <a:schemeClr val="bg1">
                <a:lumMod val="83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15629-8076-4595-8462-F963855586EF}" type="datetimeFigureOut">
              <a:rPr lang="ko-KR" altLang="en-US" smtClean="0"/>
              <a:pPr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4AF75-82A7-4EEE-97F3-8AE6251C35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seoul.go.k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051720" y="2932202"/>
            <a:ext cx="4608512" cy="784830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4500" b="1" spc="-150" dirty="0" smtClean="0">
                <a:solidFill>
                  <a:srgbClr val="E0CFA3"/>
                </a:solidFill>
                <a:latin typeface="+mj-ea"/>
                <a:ea typeface="+mj-ea"/>
              </a:rPr>
              <a:t>무임승차 </a:t>
            </a:r>
            <a:endParaRPr lang="ko-KR" altLang="en-US" sz="4500" b="1" spc="-150" dirty="0">
              <a:solidFill>
                <a:srgbClr val="E0CFA3"/>
              </a:solidFill>
              <a:latin typeface="+mj-ea"/>
              <a:ea typeface="+mj-ea"/>
            </a:endParaRPr>
          </a:p>
        </p:txBody>
      </p:sp>
      <p:sp>
        <p:nvSpPr>
          <p:cNvPr id="4" name="오각형 3"/>
          <p:cNvSpPr/>
          <p:nvPr/>
        </p:nvSpPr>
        <p:spPr>
          <a:xfrm>
            <a:off x="0" y="3068960"/>
            <a:ext cx="1312604" cy="504056"/>
          </a:xfrm>
          <a:prstGeom prst="homePlate">
            <a:avLst/>
          </a:prstGeom>
          <a:solidFill>
            <a:srgbClr val="E0C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갈매기형 수장 5"/>
          <p:cNvSpPr/>
          <p:nvPr/>
        </p:nvSpPr>
        <p:spPr>
          <a:xfrm>
            <a:off x="1260648" y="3079684"/>
            <a:ext cx="432048" cy="493331"/>
          </a:xfrm>
          <a:prstGeom prst="chevron">
            <a:avLst/>
          </a:prstGeom>
          <a:noFill/>
          <a:ln>
            <a:solidFill>
              <a:srgbClr val="E0C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1" name="갈매기형 수장 30"/>
          <p:cNvSpPr/>
          <p:nvPr/>
        </p:nvSpPr>
        <p:spPr>
          <a:xfrm>
            <a:off x="1636132" y="3079684"/>
            <a:ext cx="432048" cy="493331"/>
          </a:xfrm>
          <a:prstGeom prst="chevron">
            <a:avLst/>
          </a:prstGeom>
          <a:noFill/>
          <a:ln>
            <a:solidFill>
              <a:srgbClr val="E0C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12160" y="6093296"/>
            <a:ext cx="2592288" cy="338554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rgbClr val="E0CFA3"/>
                </a:solidFill>
                <a:latin typeface="+mn-ea"/>
              </a:rPr>
              <a:t>Design </a:t>
            </a:r>
            <a:r>
              <a:rPr lang="ko-KR" altLang="en-US" sz="1600" b="1" spc="-150" dirty="0" err="1">
                <a:solidFill>
                  <a:srgbClr val="E0CFA3"/>
                </a:solidFill>
                <a:latin typeface="+mn-ea"/>
              </a:rPr>
              <a:t>아담과이브</a:t>
            </a:r>
            <a:endParaRPr lang="ko-KR" altLang="en-US" sz="1600" b="1" spc="-150" dirty="0">
              <a:solidFill>
                <a:srgbClr val="E0CFA3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5256584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비교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522469"/>
            <a:ext cx="5276850" cy="466725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A40A9D6C-F9D1-43AE-80B2-63CA733E4E98}"/>
              </a:ext>
            </a:extLst>
          </p:cNvPr>
          <p:cNvSpPr/>
          <p:nvPr/>
        </p:nvSpPr>
        <p:spPr>
          <a:xfrm>
            <a:off x="5076056" y="2132856"/>
            <a:ext cx="2592288" cy="574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데이터 </a:t>
            </a:r>
            <a:r>
              <a:rPr lang="ko-KR" altLang="en-US" dirty="0" err="1" smtClean="0"/>
              <a:t>프레임화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한후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3074866"/>
            <a:ext cx="8075160" cy="360039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40A9D6C-F9D1-43AE-80B2-63CA733E4E98}"/>
              </a:ext>
            </a:extLst>
          </p:cNvPr>
          <p:cNvSpPr/>
          <p:nvPr/>
        </p:nvSpPr>
        <p:spPr>
          <a:xfrm>
            <a:off x="893429" y="3793144"/>
            <a:ext cx="4940126" cy="574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Ggplot</a:t>
            </a:r>
            <a:r>
              <a:rPr lang="ko-KR" altLang="en-US" dirty="0" smtClean="0"/>
              <a:t>를 사용하여 그래프로 나타냅니다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9510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5256584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그래프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CCB2802-0606-41F8-983D-3AFACA93B0E4}"/>
              </a:ext>
            </a:extLst>
          </p:cNvPr>
          <p:cNvSpPr/>
          <p:nvPr/>
        </p:nvSpPr>
        <p:spPr>
          <a:xfrm>
            <a:off x="3363820" y="5274503"/>
            <a:ext cx="5096612" cy="59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46,858,148,750</a:t>
            </a:r>
          </a:p>
          <a:p>
            <a:pPr algn="ctr"/>
            <a:r>
              <a:rPr lang="ko-KR" altLang="en-US" dirty="0"/>
              <a:t>한달간 </a:t>
            </a:r>
            <a:r>
              <a:rPr lang="en-US" altLang="ko-KR" dirty="0"/>
              <a:t>46</a:t>
            </a:r>
            <a:r>
              <a:rPr lang="ko-KR" altLang="en-US" dirty="0"/>
              <a:t>억 </a:t>
            </a:r>
            <a:r>
              <a:rPr lang="en-US" altLang="ko-KR" dirty="0"/>
              <a:t>8581</a:t>
            </a:r>
            <a:r>
              <a:rPr lang="ko-KR" altLang="en-US" dirty="0"/>
              <a:t>만 </a:t>
            </a:r>
            <a:r>
              <a:rPr lang="en-US" altLang="ko-KR" dirty="0"/>
              <a:t>8750</a:t>
            </a:r>
            <a:r>
              <a:rPr lang="ko-KR" altLang="en-US" dirty="0"/>
              <a:t>원이란 </a:t>
            </a:r>
            <a:r>
              <a:rPr lang="ko-KR" altLang="en-US" dirty="0" err="1"/>
              <a:t>계산이나온다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259328" cy="531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07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5256584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끝</a:t>
            </a:r>
            <a:r>
              <a:rPr lang="en-US" altLang="ko-KR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!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A40A9D6C-F9D1-43AE-80B2-63CA733E4E98}"/>
              </a:ext>
            </a:extLst>
          </p:cNvPr>
          <p:cNvSpPr/>
          <p:nvPr/>
        </p:nvSpPr>
        <p:spPr>
          <a:xfrm>
            <a:off x="2915816" y="3082496"/>
            <a:ext cx="5652120" cy="574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최근 </a:t>
            </a:r>
            <a:r>
              <a:rPr lang="en-US" altLang="ko-KR" dirty="0" smtClean="0"/>
              <a:t>5</a:t>
            </a:r>
            <a:r>
              <a:rPr lang="ko-KR" altLang="en-US" dirty="0" smtClean="0"/>
              <a:t>달의 평균은 </a:t>
            </a:r>
            <a:r>
              <a:rPr lang="en-US" altLang="ko-KR" dirty="0" smtClean="0"/>
              <a:t>35,011,269</a:t>
            </a:r>
            <a:r>
              <a:rPr lang="ko-KR" altLang="en-US" dirty="0" smtClean="0"/>
              <a:t>명 매년 </a:t>
            </a:r>
            <a:r>
              <a:rPr lang="en-US" altLang="ko-KR" dirty="0" smtClean="0"/>
              <a:t>420,135,226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매년 약 </a:t>
            </a:r>
            <a:r>
              <a:rPr lang="en-US" altLang="ko-KR" dirty="0" smtClean="0"/>
              <a:t>5251</a:t>
            </a:r>
            <a:r>
              <a:rPr lang="ko-KR" altLang="en-US" dirty="0" err="1" smtClean="0"/>
              <a:t>억만원의</a:t>
            </a:r>
            <a:r>
              <a:rPr lang="ko-KR" altLang="en-US" dirty="0" smtClean="0"/>
              <a:t> </a:t>
            </a:r>
            <a:r>
              <a:rPr lang="ko-KR" altLang="en-US" dirty="0" smtClean="0"/>
              <a:t>손해가 나온다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46" y="1484784"/>
            <a:ext cx="4193170" cy="10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11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2160" y="6093296"/>
            <a:ext cx="2592288" cy="338554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rgbClr val="E0CFA3"/>
                </a:solidFill>
                <a:latin typeface="+mn-ea"/>
              </a:rPr>
              <a:t>Design </a:t>
            </a:r>
            <a:r>
              <a:rPr lang="ko-KR" altLang="en-US" sz="1600" b="1" spc="-150" dirty="0" err="1">
                <a:solidFill>
                  <a:srgbClr val="E0CFA3"/>
                </a:solidFill>
                <a:latin typeface="+mn-ea"/>
              </a:rPr>
              <a:t>아담과이브</a:t>
            </a:r>
            <a:endParaRPr lang="ko-KR" altLang="en-US" sz="1600" b="1" spc="-150" dirty="0">
              <a:solidFill>
                <a:srgbClr val="E0CFA3"/>
              </a:solidFill>
              <a:latin typeface="+mn-ea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960" y="3068960"/>
            <a:ext cx="5052058" cy="646331"/>
            <a:chOff x="0" y="2924942"/>
            <a:chExt cx="6208131" cy="794232"/>
          </a:xfrm>
        </p:grpSpPr>
        <p:sp>
          <p:nvSpPr>
            <p:cNvPr id="17" name="TextBox 16"/>
            <p:cNvSpPr txBox="1"/>
            <p:nvPr/>
          </p:nvSpPr>
          <p:spPr>
            <a:xfrm>
              <a:off x="2247691" y="2924942"/>
              <a:ext cx="3960440" cy="794232"/>
            </a:xfrm>
            <a:prstGeom prst="rect">
              <a:avLst/>
            </a:prstGeom>
            <a:noFill/>
            <a:scene3d>
              <a:camera prst="perspective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ko-KR" altLang="en-US" sz="3600" b="1" dirty="0">
                  <a:solidFill>
                    <a:srgbClr val="E0CFA3"/>
                  </a:solidFill>
                  <a:latin typeface="+mj-ea"/>
                  <a:ea typeface="+mj-ea"/>
                </a:rPr>
                <a:t>감사합니다</a:t>
              </a:r>
              <a:r>
                <a:rPr lang="en-US" altLang="ko-KR" sz="3600" b="1" dirty="0">
                  <a:solidFill>
                    <a:srgbClr val="E0CFA3"/>
                  </a:solidFill>
                  <a:latin typeface="+mj-ea"/>
                  <a:ea typeface="+mj-ea"/>
                </a:rPr>
                <a:t>.</a:t>
              </a:r>
              <a:endParaRPr lang="ko-KR" altLang="en-US" sz="3600" b="1" dirty="0">
                <a:solidFill>
                  <a:srgbClr val="E0CFA3"/>
                </a:solidFill>
                <a:latin typeface="+mj-ea"/>
                <a:ea typeface="+mj-ea"/>
              </a:endParaRPr>
            </a:p>
          </p:txBody>
        </p:sp>
        <p:sp>
          <p:nvSpPr>
            <p:cNvPr id="4" name="오각형 3"/>
            <p:cNvSpPr/>
            <p:nvPr/>
          </p:nvSpPr>
          <p:spPr>
            <a:xfrm>
              <a:off x="0" y="3068960"/>
              <a:ext cx="1492116" cy="504056"/>
            </a:xfrm>
            <a:prstGeom prst="homePlate">
              <a:avLst/>
            </a:prstGeom>
            <a:solidFill>
              <a:srgbClr val="E0CF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" name="갈매기형 수장 5"/>
            <p:cNvSpPr/>
            <p:nvPr/>
          </p:nvSpPr>
          <p:spPr>
            <a:xfrm>
              <a:off x="1440160" y="3079684"/>
              <a:ext cx="432048" cy="493331"/>
            </a:xfrm>
            <a:prstGeom prst="chevron">
              <a:avLst/>
            </a:prstGeom>
            <a:noFill/>
            <a:ln>
              <a:solidFill>
                <a:srgbClr val="E0CF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1815644" y="3079684"/>
              <a:ext cx="432048" cy="493331"/>
            </a:xfrm>
            <a:prstGeom prst="chevron">
              <a:avLst/>
            </a:prstGeom>
            <a:noFill/>
            <a:ln>
              <a:solidFill>
                <a:srgbClr val="E0CF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503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83172" y="2046657"/>
            <a:ext cx="354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 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배경 및 목표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83172" y="2694729"/>
            <a:ext cx="354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2. 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자료의 출처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83172" y="3373105"/>
            <a:ext cx="354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3. 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분석 방법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83172" y="4024444"/>
            <a:ext cx="354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4.1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사용한 패키지 및 파일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83172" y="4670883"/>
            <a:ext cx="354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4.2 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전처리과정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61432" y="1052736"/>
            <a:ext cx="2123728" cy="646331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INDEX</a:t>
            </a:r>
            <a:endParaRPr lang="ko-KR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009516" y="1221940"/>
            <a:ext cx="921002" cy="307924"/>
            <a:chOff x="2755988" y="1824932"/>
            <a:chExt cx="1190672" cy="398084"/>
          </a:xfrm>
        </p:grpSpPr>
        <p:sp>
          <p:nvSpPr>
            <p:cNvPr id="2" name="갈매기형 수장 1"/>
            <p:cNvSpPr/>
            <p:nvPr/>
          </p:nvSpPr>
          <p:spPr>
            <a:xfrm>
              <a:off x="3154572" y="1824932"/>
              <a:ext cx="432048" cy="398084"/>
            </a:xfrm>
            <a:prstGeom prst="chevron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갈매기형 수장 43"/>
            <p:cNvSpPr/>
            <p:nvPr/>
          </p:nvSpPr>
          <p:spPr>
            <a:xfrm>
              <a:off x="3514612" y="1824932"/>
              <a:ext cx="432048" cy="398084"/>
            </a:xfrm>
            <a:prstGeom prst="chevron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갈매기형 수장 47"/>
            <p:cNvSpPr/>
            <p:nvPr/>
          </p:nvSpPr>
          <p:spPr>
            <a:xfrm>
              <a:off x="2755988" y="1824932"/>
              <a:ext cx="432048" cy="398084"/>
            </a:xfrm>
            <a:prstGeom prst="chevron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82587D7-5832-4B98-9FC5-5338F8CDAEB6}"/>
              </a:ext>
            </a:extLst>
          </p:cNvPr>
          <p:cNvSpPr txBox="1"/>
          <p:nvPr/>
        </p:nvSpPr>
        <p:spPr>
          <a:xfrm>
            <a:off x="3983172" y="5346484"/>
            <a:ext cx="3829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4.3 </a:t>
            </a:r>
            <a:r>
              <a:rPr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승하차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 인원의 비율 및 가격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2587D7-5832-4B98-9FC5-5338F8CDAEB6}"/>
              </a:ext>
            </a:extLst>
          </p:cNvPr>
          <p:cNvSpPr txBox="1"/>
          <p:nvPr/>
        </p:nvSpPr>
        <p:spPr>
          <a:xfrm>
            <a:off x="3963128" y="5992923"/>
            <a:ext cx="3829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4.4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비교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03002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3922936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배경 및 목표</a:t>
            </a: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BFD15AA-1471-45AF-89F4-AA82BDC702C8}"/>
              </a:ext>
            </a:extLst>
          </p:cNvPr>
          <p:cNvSpPr/>
          <p:nvPr/>
        </p:nvSpPr>
        <p:spPr>
          <a:xfrm>
            <a:off x="395537" y="2191860"/>
            <a:ext cx="8208912" cy="2893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dirty="0"/>
              <a:t>매일 지하철을 이용하는데 매달 </a:t>
            </a:r>
            <a:r>
              <a:rPr lang="ko-KR" altLang="en-US" sz="2200" dirty="0" err="1"/>
              <a:t>어느정도의</a:t>
            </a:r>
            <a:r>
              <a:rPr lang="ko-KR" altLang="en-US" sz="2200" dirty="0"/>
              <a:t> 무임승차 </a:t>
            </a:r>
            <a:endParaRPr lang="en-US" altLang="ko-KR" sz="2200" dirty="0" smtClean="0"/>
          </a:p>
          <a:p>
            <a:pPr algn="ctr"/>
            <a:r>
              <a:rPr lang="ko-KR" altLang="en-US" sz="2200" dirty="0" smtClean="0"/>
              <a:t>인원이 </a:t>
            </a:r>
            <a:r>
              <a:rPr lang="ko-KR" altLang="en-US" sz="2200" dirty="0"/>
              <a:t>생기는지 궁금증이 생겨 </a:t>
            </a:r>
            <a:r>
              <a:rPr lang="ko-KR" altLang="en-US" sz="2200" dirty="0" smtClean="0"/>
              <a:t>무임승차 인원을 찾아보고</a:t>
            </a:r>
            <a:endParaRPr lang="en-US" altLang="ko-KR" sz="2200" dirty="0" smtClean="0"/>
          </a:p>
          <a:p>
            <a:pPr algn="ctr"/>
            <a:r>
              <a:rPr lang="ko-KR" altLang="en-US" sz="2200" dirty="0" smtClean="0"/>
              <a:t> </a:t>
            </a:r>
            <a:r>
              <a:rPr lang="ko-KR" altLang="en-US" sz="2200" dirty="0"/>
              <a:t>그 인원들을 </a:t>
            </a:r>
            <a:r>
              <a:rPr lang="ko-KR" altLang="en-US" sz="2200" dirty="0" err="1"/>
              <a:t>다합쳤을때</a:t>
            </a:r>
            <a:r>
              <a:rPr lang="ko-KR" altLang="en-US" sz="2200" dirty="0"/>
              <a:t>  </a:t>
            </a:r>
            <a:endParaRPr lang="en-US" altLang="ko-KR" sz="2200" dirty="0" smtClean="0"/>
          </a:p>
          <a:p>
            <a:pPr algn="ctr"/>
            <a:r>
              <a:rPr lang="ko-KR" altLang="en-US" sz="2200" dirty="0" err="1" smtClean="0"/>
              <a:t>어느정도의</a:t>
            </a:r>
            <a:r>
              <a:rPr lang="ko-KR" altLang="en-US" sz="2200" dirty="0" smtClean="0"/>
              <a:t> </a:t>
            </a:r>
            <a:r>
              <a:rPr lang="ko-KR" altLang="en-US" sz="2200" dirty="0" err="1" smtClean="0"/>
              <a:t>금액이나오는지</a:t>
            </a:r>
            <a:r>
              <a:rPr lang="ko-KR" altLang="en-US" sz="2200" dirty="0" smtClean="0"/>
              <a:t> 분석하였습니다</a:t>
            </a:r>
            <a:r>
              <a:rPr lang="en-US" altLang="ko-KR" sz="2200" dirty="0" smtClean="0"/>
              <a:t>.</a:t>
            </a:r>
            <a:endParaRPr lang="ko-KR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76726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3922936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자료 출처</a:t>
            </a: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AB0554A-744A-4782-8AA7-19B88353D5D6}"/>
              </a:ext>
            </a:extLst>
          </p:cNvPr>
          <p:cNvSpPr/>
          <p:nvPr/>
        </p:nvSpPr>
        <p:spPr>
          <a:xfrm>
            <a:off x="1547664" y="4941168"/>
            <a:ext cx="6192688" cy="8130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500" dirty="0"/>
              <a:t>지하철 유</a:t>
            </a:r>
            <a:r>
              <a:rPr lang="en-US" altLang="ko-KR" sz="2500" dirty="0"/>
              <a:t>/</a:t>
            </a:r>
            <a:r>
              <a:rPr lang="ko-KR" altLang="en-US" sz="2500" dirty="0"/>
              <a:t>무임 </a:t>
            </a:r>
            <a:r>
              <a:rPr lang="ko-KR" altLang="en-US" sz="2500" dirty="0" err="1"/>
              <a:t>승하차</a:t>
            </a:r>
            <a:r>
              <a:rPr lang="ko-KR" altLang="en-US" sz="2500" dirty="0"/>
              <a:t> 인원정보 </a:t>
            </a:r>
            <a:endParaRPr lang="en-US" altLang="ko-KR" sz="2500" dirty="0"/>
          </a:p>
          <a:p>
            <a:pPr algn="ctr"/>
            <a:r>
              <a:rPr lang="en-US" altLang="ko-KR" sz="2500" dirty="0"/>
              <a:t>csv</a:t>
            </a:r>
            <a:r>
              <a:rPr lang="ko-KR" altLang="en-US" sz="2500" dirty="0"/>
              <a:t>파일을 가져온다</a:t>
            </a:r>
            <a:r>
              <a:rPr lang="en-US" altLang="ko-KR" sz="2500" dirty="0"/>
              <a:t>.</a:t>
            </a:r>
            <a:endParaRPr lang="ko-KR" altLang="en-US" sz="25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98F5163-F23C-4958-A1B6-385F60D96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82" y="1103740"/>
            <a:ext cx="3383044" cy="813092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2670A57E-1614-4017-BF8F-B4DA78879F54}"/>
              </a:ext>
            </a:extLst>
          </p:cNvPr>
          <p:cNvSpPr/>
          <p:nvPr/>
        </p:nvSpPr>
        <p:spPr>
          <a:xfrm>
            <a:off x="4211960" y="991982"/>
            <a:ext cx="4126200" cy="120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500" dirty="0">
                <a:hlinkClick r:id="rId3"/>
              </a:rPr>
              <a:t>https://data.seoul.go.kr/</a:t>
            </a:r>
            <a:endParaRPr lang="en-US" altLang="ko-KR" sz="2500" dirty="0"/>
          </a:p>
          <a:p>
            <a:pPr algn="ctr"/>
            <a:r>
              <a:rPr lang="ko-KR" altLang="en-US" sz="2500" dirty="0"/>
              <a:t>서울 열린 데이터 광장에서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86" y="2282796"/>
            <a:ext cx="8636444" cy="23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48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3922936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분석방법</a:t>
            </a:r>
            <a:endParaRPr lang="en-US" altLang="ko-KR" sz="32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AB0554A-744A-4782-8AA7-19B88353D5D6}"/>
              </a:ext>
            </a:extLst>
          </p:cNvPr>
          <p:cNvSpPr/>
          <p:nvPr/>
        </p:nvSpPr>
        <p:spPr>
          <a:xfrm>
            <a:off x="395536" y="2384884"/>
            <a:ext cx="8352928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500" dirty="0"/>
              <a:t>가장 최근인 </a:t>
            </a:r>
            <a:r>
              <a:rPr lang="en-US" altLang="ko-KR" sz="2500" dirty="0"/>
              <a:t>2019</a:t>
            </a:r>
            <a:r>
              <a:rPr lang="ko-KR" altLang="en-US" sz="2500" dirty="0"/>
              <a:t>년 </a:t>
            </a:r>
            <a:r>
              <a:rPr lang="en-US" altLang="ko-KR" sz="2500" dirty="0"/>
              <a:t>03</a:t>
            </a:r>
            <a:r>
              <a:rPr lang="ko-KR" altLang="en-US" sz="2500" dirty="0"/>
              <a:t>월의 유</a:t>
            </a:r>
            <a:r>
              <a:rPr lang="en-US" altLang="ko-KR" sz="2500" dirty="0"/>
              <a:t>/</a:t>
            </a:r>
            <a:r>
              <a:rPr lang="ko-KR" altLang="en-US" sz="2500" dirty="0"/>
              <a:t>무임승차 인원을 </a:t>
            </a:r>
            <a:r>
              <a:rPr lang="ko-KR" altLang="en-US" sz="2500" dirty="0" err="1"/>
              <a:t>구한후</a:t>
            </a:r>
            <a:endParaRPr lang="en-US" altLang="ko-KR" sz="2500" dirty="0"/>
          </a:p>
          <a:p>
            <a:pPr algn="ctr"/>
            <a:r>
              <a:rPr lang="ko-KR" altLang="en-US" sz="2500" dirty="0" err="1"/>
              <a:t>전체중</a:t>
            </a:r>
            <a:r>
              <a:rPr lang="ko-KR" altLang="en-US" sz="2500" dirty="0"/>
              <a:t> 무임승차인원의 비율과</a:t>
            </a:r>
            <a:endParaRPr lang="en-US" altLang="ko-KR" sz="2500" dirty="0"/>
          </a:p>
          <a:p>
            <a:pPr algn="ctr"/>
            <a:r>
              <a:rPr lang="ko-KR" altLang="en-US" sz="2500" dirty="0"/>
              <a:t>무임승차인원을 모두 계산하여 </a:t>
            </a:r>
            <a:r>
              <a:rPr lang="ko-KR" altLang="en-US" sz="2500" dirty="0" err="1"/>
              <a:t>어느정도인지</a:t>
            </a:r>
            <a:r>
              <a:rPr lang="ko-KR" altLang="en-US" sz="2500" dirty="0"/>
              <a:t> </a:t>
            </a:r>
            <a:r>
              <a:rPr lang="ko-KR" altLang="en-US" sz="2500" dirty="0" err="1"/>
              <a:t>알아보는것</a:t>
            </a:r>
            <a:endParaRPr lang="ko-KR" altLang="en-US" sz="2500" dirty="0"/>
          </a:p>
        </p:txBody>
      </p:sp>
    </p:spTree>
    <p:extLst>
      <p:ext uri="{BB962C8B-B14F-4D97-AF65-F5344CB8AC3E}">
        <p14:creationId xmlns:p14="http://schemas.microsoft.com/office/powerpoint/2010/main" val="449085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4320480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사용한 패키지 및 파일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AB0554A-744A-4782-8AA7-19B88353D5D6}"/>
              </a:ext>
            </a:extLst>
          </p:cNvPr>
          <p:cNvSpPr/>
          <p:nvPr/>
        </p:nvSpPr>
        <p:spPr>
          <a:xfrm>
            <a:off x="1589676" y="5448889"/>
            <a:ext cx="5759127" cy="9212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/>
              <a:t>Csv</a:t>
            </a:r>
            <a:r>
              <a:rPr lang="ko-KR" altLang="en-US" sz="2000" dirty="0"/>
              <a:t>파일을 </a:t>
            </a:r>
            <a:r>
              <a:rPr lang="ko-KR" altLang="en-US" sz="2000" dirty="0" err="1"/>
              <a:t>불러오기위해</a:t>
            </a:r>
            <a:r>
              <a:rPr lang="ko-KR" altLang="en-US" sz="2000" dirty="0"/>
              <a:t> </a:t>
            </a:r>
            <a:r>
              <a:rPr lang="en-US" altLang="ko-KR" sz="2000" dirty="0"/>
              <a:t>read.csv</a:t>
            </a:r>
            <a:r>
              <a:rPr lang="ko-KR" altLang="en-US" sz="2000" dirty="0"/>
              <a:t>를 사용했으며</a:t>
            </a:r>
            <a:endParaRPr lang="en-US" altLang="ko-KR" sz="2000" dirty="0"/>
          </a:p>
          <a:p>
            <a:pPr algn="ctr"/>
            <a:r>
              <a:rPr lang="en-US" altLang="ko-KR" sz="2000" dirty="0"/>
              <a:t>Project</a:t>
            </a:r>
            <a:r>
              <a:rPr lang="ko-KR" altLang="en-US" sz="2000" dirty="0"/>
              <a:t>안에 저장했습니다</a:t>
            </a:r>
            <a:r>
              <a:rPr lang="en-US" altLang="ko-KR" sz="2000" dirty="0"/>
              <a:t>.</a:t>
            </a:r>
            <a:endParaRPr lang="ko-KR" altLang="en-US" sz="2000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EFCEC053-25D0-4991-84DF-5F2D41C74800}"/>
              </a:ext>
            </a:extLst>
          </p:cNvPr>
          <p:cNvSpPr/>
          <p:nvPr/>
        </p:nvSpPr>
        <p:spPr>
          <a:xfrm>
            <a:off x="1835696" y="2616823"/>
            <a:ext cx="6630899" cy="120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사용 한 패키지로는 </a:t>
            </a:r>
            <a:r>
              <a:rPr lang="en-US" altLang="ko-KR" sz="2000" dirty="0"/>
              <a:t>csv </a:t>
            </a:r>
            <a:r>
              <a:rPr lang="ko-KR" altLang="en-US" sz="2000" dirty="0"/>
              <a:t>파일을 </a:t>
            </a:r>
            <a:r>
              <a:rPr lang="ko-KR" altLang="en-US" sz="2000" dirty="0" err="1"/>
              <a:t>불러오기위한</a:t>
            </a:r>
            <a:r>
              <a:rPr lang="ko-KR" altLang="en-US" sz="2000" dirty="0"/>
              <a:t> </a:t>
            </a:r>
            <a:r>
              <a:rPr lang="en-US" altLang="ko-KR" sz="2000" dirty="0" err="1"/>
              <a:t>readxl</a:t>
            </a:r>
            <a:r>
              <a:rPr lang="ko-KR" altLang="en-US" sz="2000" dirty="0"/>
              <a:t>와</a:t>
            </a:r>
            <a:endParaRPr lang="en-US" altLang="ko-KR" sz="2000" dirty="0"/>
          </a:p>
          <a:p>
            <a:pPr algn="ctr"/>
            <a:r>
              <a:rPr lang="ko-KR" altLang="en-US" sz="2000" dirty="0" err="1"/>
              <a:t>전처리</a:t>
            </a:r>
            <a:r>
              <a:rPr lang="ko-KR" altLang="en-US" sz="2000" dirty="0"/>
              <a:t> </a:t>
            </a:r>
            <a:r>
              <a:rPr lang="ko-KR" altLang="en-US" sz="2000" dirty="0" err="1"/>
              <a:t>작업을위한</a:t>
            </a:r>
            <a:r>
              <a:rPr lang="ko-KR" altLang="en-US" sz="2000" dirty="0"/>
              <a:t> </a:t>
            </a:r>
            <a:r>
              <a:rPr lang="en-US" altLang="ko-KR" sz="2000" dirty="0" err="1"/>
              <a:t>dplyr</a:t>
            </a:r>
            <a:r>
              <a:rPr lang="ko-KR" altLang="en-US" sz="2000" dirty="0"/>
              <a:t>을 </a:t>
            </a:r>
            <a:endParaRPr lang="en-US" altLang="ko-KR" sz="2000" dirty="0" smtClean="0"/>
          </a:p>
          <a:p>
            <a:pPr algn="ctr"/>
            <a:r>
              <a:rPr lang="ko-KR" altLang="en-US" sz="2000" dirty="0" err="1" smtClean="0"/>
              <a:t>그래프를위한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ggplot2</a:t>
            </a:r>
            <a:r>
              <a:rPr lang="ko-KR" altLang="en-US" sz="2000" dirty="0" smtClean="0"/>
              <a:t>를 사용했습니다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9A4BEB6-D1E7-437B-968B-9A216C9EB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34" y="4149080"/>
            <a:ext cx="8270415" cy="92122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58" y="876201"/>
            <a:ext cx="2748173" cy="156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48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3922936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전처리과정</a:t>
            </a:r>
            <a:endParaRPr lang="en-US" altLang="ko-KR" sz="32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3427515-2344-4998-B26A-0AA1EF5C1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01804"/>
            <a:ext cx="4139967" cy="54658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020BB371-A0CA-4360-B3E7-CD8C77073BBC}"/>
              </a:ext>
            </a:extLst>
          </p:cNvPr>
          <p:cNvSpPr/>
          <p:nvPr/>
        </p:nvSpPr>
        <p:spPr>
          <a:xfrm>
            <a:off x="4355976" y="1154996"/>
            <a:ext cx="4435618" cy="684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가장 최근인 </a:t>
            </a:r>
            <a:r>
              <a:rPr lang="en-US" altLang="ko-KR" dirty="0"/>
              <a:t>2019</a:t>
            </a:r>
            <a:r>
              <a:rPr lang="ko-KR" altLang="en-US" dirty="0"/>
              <a:t>년</a:t>
            </a:r>
            <a:r>
              <a:rPr lang="en-US" altLang="ko-KR" dirty="0"/>
              <a:t>03</a:t>
            </a:r>
            <a:r>
              <a:rPr lang="ko-KR" altLang="en-US" dirty="0"/>
              <a:t>월</a:t>
            </a:r>
            <a:endParaRPr lang="en-US" altLang="ko-KR" dirty="0"/>
          </a:p>
          <a:p>
            <a:pPr algn="ctr"/>
            <a:r>
              <a:rPr lang="ko-KR" altLang="en-US" dirty="0"/>
              <a:t>데이터만 </a:t>
            </a:r>
            <a:r>
              <a:rPr lang="ko-KR" altLang="en-US" dirty="0" err="1"/>
              <a:t>가져오기위해</a:t>
            </a:r>
            <a:r>
              <a:rPr lang="ko-KR" altLang="en-US" dirty="0"/>
              <a:t> </a:t>
            </a:r>
            <a:r>
              <a:rPr lang="en-US" altLang="ko-KR" dirty="0"/>
              <a:t>filter</a:t>
            </a:r>
            <a:r>
              <a:rPr lang="ko-KR" altLang="en-US" dirty="0"/>
              <a:t>을 사용한다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6B04811-1552-4B9B-B2C2-8634553A2D14}"/>
              </a:ext>
            </a:extLst>
          </p:cNvPr>
          <p:cNvSpPr/>
          <p:nvPr/>
        </p:nvSpPr>
        <p:spPr>
          <a:xfrm>
            <a:off x="4247471" y="2167300"/>
            <a:ext cx="4435618" cy="684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데이터 열이 모두 한글로 </a:t>
            </a:r>
            <a:r>
              <a:rPr lang="ko-KR" altLang="en-US" dirty="0" err="1"/>
              <a:t>적혀있기때문에</a:t>
            </a:r>
            <a:endParaRPr lang="en-US" altLang="ko-KR" dirty="0"/>
          </a:p>
          <a:p>
            <a:pPr algn="ctr"/>
            <a:r>
              <a:rPr lang="en-US" altLang="ko-KR" dirty="0"/>
              <a:t>Rename</a:t>
            </a:r>
            <a:r>
              <a:rPr lang="ko-KR" altLang="en-US" dirty="0"/>
              <a:t>을 사용하여 영문으로 바꿔준다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F7EF1ABE-EF1D-447C-ACB1-1F3574F26EBD}"/>
              </a:ext>
            </a:extLst>
          </p:cNvPr>
          <p:cNvSpPr/>
          <p:nvPr/>
        </p:nvSpPr>
        <p:spPr>
          <a:xfrm>
            <a:off x="3413479" y="3795649"/>
            <a:ext cx="5335225" cy="892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원하는 열만 </a:t>
            </a:r>
            <a:r>
              <a:rPr lang="ko-KR" altLang="en-US" dirty="0" err="1"/>
              <a:t>가져오기위해</a:t>
            </a:r>
            <a:endParaRPr lang="en-US" altLang="ko-KR" dirty="0"/>
          </a:p>
          <a:p>
            <a:pPr algn="ctr"/>
            <a:r>
              <a:rPr lang="en-US" altLang="ko-KR" dirty="0"/>
              <a:t>Select</a:t>
            </a:r>
            <a:r>
              <a:rPr lang="ko-KR" altLang="en-US" dirty="0"/>
              <a:t>를 사용하여 </a:t>
            </a:r>
            <a:endParaRPr lang="en-US" altLang="ko-KR" dirty="0"/>
          </a:p>
          <a:p>
            <a:pPr algn="ctr"/>
            <a:r>
              <a:rPr lang="ko-KR" altLang="en-US" dirty="0"/>
              <a:t>날짜</a:t>
            </a:r>
            <a:r>
              <a:rPr lang="en-US" altLang="ko-KR" dirty="0"/>
              <a:t>, </a:t>
            </a:r>
            <a:r>
              <a:rPr lang="ko-KR" altLang="en-US" dirty="0" err="1"/>
              <a:t>무임승하차인원</a:t>
            </a:r>
            <a:r>
              <a:rPr lang="en-US" altLang="ko-KR" dirty="0"/>
              <a:t>, </a:t>
            </a:r>
            <a:r>
              <a:rPr lang="ko-KR" altLang="en-US" dirty="0" err="1"/>
              <a:t>유임승하차인원을</a:t>
            </a:r>
            <a:r>
              <a:rPr lang="ko-KR" altLang="en-US" dirty="0"/>
              <a:t> 가져온다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BCAC03C8-B82D-4FA3-8280-F1EA4FCD7F8C}"/>
              </a:ext>
            </a:extLst>
          </p:cNvPr>
          <p:cNvSpPr/>
          <p:nvPr/>
        </p:nvSpPr>
        <p:spPr>
          <a:xfrm>
            <a:off x="3958216" y="5095278"/>
            <a:ext cx="4435618" cy="1071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무임승하차인원</a:t>
            </a:r>
            <a:r>
              <a:rPr lang="en-US" altLang="ko-KR" dirty="0"/>
              <a:t>, </a:t>
            </a:r>
            <a:r>
              <a:rPr lang="ko-KR" altLang="en-US" dirty="0" err="1"/>
              <a:t>유임승하치인원을</a:t>
            </a:r>
            <a:r>
              <a:rPr lang="ko-KR" altLang="en-US" dirty="0"/>
              <a:t> </a:t>
            </a:r>
            <a:endParaRPr lang="en-US" altLang="ko-KR" dirty="0"/>
          </a:p>
          <a:p>
            <a:pPr algn="ctr"/>
            <a:r>
              <a:rPr lang="ko-KR" altLang="en-US" dirty="0"/>
              <a:t>모두 </a:t>
            </a:r>
            <a:r>
              <a:rPr lang="ko-KR" altLang="en-US" dirty="0" err="1"/>
              <a:t>합치기위해</a:t>
            </a:r>
            <a:endParaRPr lang="en-US" altLang="ko-KR" dirty="0"/>
          </a:p>
          <a:p>
            <a:pPr algn="ctr"/>
            <a:r>
              <a:rPr lang="en-US" altLang="ko-KR" dirty="0"/>
              <a:t>Sum</a:t>
            </a:r>
            <a:r>
              <a:rPr lang="ko-KR" altLang="en-US" dirty="0"/>
              <a:t>을 사용하여 가져온다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E97FB490-C786-49B1-9102-FED577F4D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44" y="1790481"/>
            <a:ext cx="3957499" cy="1125636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A5DFFE90-13AF-42AF-BC06-0EBE7900E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160" y="3300734"/>
            <a:ext cx="7897836" cy="297764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0C680005-3C03-4459-A97F-53471CEF0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024" y="5007402"/>
            <a:ext cx="3612056" cy="88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501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5256584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승하차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인원의 비율 및 가격</a:t>
            </a: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749FE67-0FAE-4DE4-AC11-1568DE393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83" y="1422425"/>
            <a:ext cx="7800716" cy="307923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40A9D6C-F9D1-43AE-80B2-63CA733E4E98}"/>
              </a:ext>
            </a:extLst>
          </p:cNvPr>
          <p:cNvSpPr/>
          <p:nvPr/>
        </p:nvSpPr>
        <p:spPr>
          <a:xfrm>
            <a:off x="2319077" y="1868773"/>
            <a:ext cx="543895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승차인원중</a:t>
            </a:r>
            <a:r>
              <a:rPr lang="ko-KR" altLang="en-US" dirty="0"/>
              <a:t> 무임승차 인원의 퍼센트를 구하기위해</a:t>
            </a:r>
            <a:endParaRPr lang="en-US" altLang="ko-KR" dirty="0"/>
          </a:p>
          <a:p>
            <a:pPr algn="ctr"/>
            <a:r>
              <a:rPr lang="ko-KR" altLang="en-US" dirty="0"/>
              <a:t>무임승차 </a:t>
            </a:r>
            <a:r>
              <a:rPr lang="en-US" altLang="ko-KR" dirty="0"/>
              <a:t>/ (</a:t>
            </a:r>
            <a:r>
              <a:rPr lang="ko-KR" altLang="en-US" dirty="0"/>
              <a:t>무임승차 </a:t>
            </a:r>
            <a:r>
              <a:rPr lang="en-US" altLang="ko-KR" dirty="0"/>
              <a:t>+ </a:t>
            </a:r>
            <a:r>
              <a:rPr lang="ko-KR" altLang="en-US" dirty="0"/>
              <a:t>유임승차</a:t>
            </a:r>
            <a:r>
              <a:rPr lang="en-US" altLang="ko-KR" dirty="0"/>
              <a:t>) * 100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AF6F88C-A7D2-458C-A710-E3BC4E6A7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989" y="3005361"/>
            <a:ext cx="1656184" cy="432048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F82023E6-6B99-483F-ACE8-320F506D9D04}"/>
              </a:ext>
            </a:extLst>
          </p:cNvPr>
          <p:cNvSpPr/>
          <p:nvPr/>
        </p:nvSpPr>
        <p:spPr>
          <a:xfrm>
            <a:off x="4067944" y="3005361"/>
            <a:ext cx="3482747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결과로는 약 </a:t>
            </a:r>
            <a:r>
              <a:rPr lang="en-US" altLang="ko-KR" dirty="0"/>
              <a:t>16%</a:t>
            </a:r>
            <a:r>
              <a:rPr lang="ko-KR" altLang="en-US" dirty="0"/>
              <a:t>가 나왔다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8E02E2EA-6663-41FD-818E-FA38FFFE6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3889218"/>
            <a:ext cx="4253173" cy="307922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FCDD16AB-51E3-4007-A9DB-56EAB79C1B60}"/>
              </a:ext>
            </a:extLst>
          </p:cNvPr>
          <p:cNvSpPr/>
          <p:nvPr/>
        </p:nvSpPr>
        <p:spPr>
          <a:xfrm>
            <a:off x="4254491" y="4366444"/>
            <a:ext cx="4394207" cy="59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한달간 무임승차인원을 모두 계산한다면 </a:t>
            </a:r>
            <a:endParaRPr lang="en-US" altLang="ko-KR" dirty="0"/>
          </a:p>
          <a:p>
            <a:pPr algn="ctr"/>
            <a:r>
              <a:rPr lang="ko-KR" altLang="en-US" dirty="0" err="1"/>
              <a:t>어느정도인지</a:t>
            </a:r>
            <a:r>
              <a:rPr lang="ko-KR" altLang="en-US" dirty="0"/>
              <a:t> 계산해보았다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52A7025A-E88C-4798-837B-0B08DF634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279" y="5349297"/>
            <a:ext cx="1770552" cy="307922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6CCB2802-0606-41F8-983D-3AFACA93B0E4}"/>
              </a:ext>
            </a:extLst>
          </p:cNvPr>
          <p:cNvSpPr/>
          <p:nvPr/>
        </p:nvSpPr>
        <p:spPr>
          <a:xfrm>
            <a:off x="3363820" y="5274503"/>
            <a:ext cx="5096612" cy="59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46,858,148,750</a:t>
            </a:r>
          </a:p>
          <a:p>
            <a:pPr algn="ctr"/>
            <a:r>
              <a:rPr lang="ko-KR" altLang="en-US" dirty="0"/>
              <a:t>한달간 </a:t>
            </a:r>
            <a:r>
              <a:rPr lang="en-US" altLang="ko-KR" dirty="0"/>
              <a:t>46</a:t>
            </a:r>
            <a:r>
              <a:rPr lang="ko-KR" altLang="en-US" dirty="0"/>
              <a:t>억 </a:t>
            </a:r>
            <a:r>
              <a:rPr lang="en-US" altLang="ko-KR" dirty="0"/>
              <a:t>8581</a:t>
            </a:r>
            <a:r>
              <a:rPr lang="ko-KR" altLang="en-US" dirty="0"/>
              <a:t>만 </a:t>
            </a:r>
            <a:r>
              <a:rPr lang="en-US" altLang="ko-KR" dirty="0"/>
              <a:t>8750</a:t>
            </a:r>
            <a:r>
              <a:rPr lang="ko-KR" altLang="en-US" dirty="0"/>
              <a:t>원이란 </a:t>
            </a:r>
            <a:r>
              <a:rPr lang="ko-KR" altLang="en-US" dirty="0" err="1"/>
              <a:t>계산이나온다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6141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115616" y="291426"/>
            <a:ext cx="5256584" cy="584775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비교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갈매기형 수장 1"/>
          <p:cNvSpPr/>
          <p:nvPr/>
        </p:nvSpPr>
        <p:spPr>
          <a:xfrm>
            <a:off x="61156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44" name="갈매기형 수장 43"/>
          <p:cNvSpPr/>
          <p:nvPr/>
        </p:nvSpPr>
        <p:spPr>
          <a:xfrm>
            <a:off x="842800" y="429852"/>
            <a:ext cx="281869" cy="307924"/>
          </a:xfrm>
          <a:prstGeom prst="chevron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>
              <a:solidFill>
                <a:schemeClr val="tx1"/>
              </a:solidFill>
            </a:endParaRPr>
          </a:p>
        </p:txBody>
      </p:sp>
      <p:sp>
        <p:nvSpPr>
          <p:cNvPr id="3" name="오각형 2"/>
          <p:cNvSpPr/>
          <p:nvPr/>
        </p:nvSpPr>
        <p:spPr>
          <a:xfrm>
            <a:off x="0" y="429852"/>
            <a:ext cx="668068" cy="30792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76201"/>
            <a:ext cx="5438775" cy="5172075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A40A9D6C-F9D1-43AE-80B2-63CA733E4E98}"/>
              </a:ext>
            </a:extLst>
          </p:cNvPr>
          <p:cNvSpPr/>
          <p:nvPr/>
        </p:nvSpPr>
        <p:spPr>
          <a:xfrm>
            <a:off x="5757637" y="2852936"/>
            <a:ext cx="3240361" cy="8966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최근 </a:t>
            </a:r>
            <a:r>
              <a:rPr lang="en-US" altLang="ko-KR" dirty="0" smtClean="0"/>
              <a:t>5</a:t>
            </a:r>
            <a:r>
              <a:rPr lang="ko-KR" altLang="en-US" dirty="0" smtClean="0"/>
              <a:t>달의 데이터들을 모두 같은 전처리 </a:t>
            </a:r>
            <a:r>
              <a:rPr lang="ko-KR" altLang="en-US" dirty="0" err="1" smtClean="0"/>
              <a:t>작업을한후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5625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265</Words>
  <Application>Microsoft Office PowerPoint</Application>
  <PresentationFormat>화면 슬라이드 쇼(4:3)</PresentationFormat>
  <Paragraphs>62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정주학</dc:creator>
  <cp:lastModifiedBy>Admin</cp:lastModifiedBy>
  <cp:revision>208</cp:revision>
  <dcterms:created xsi:type="dcterms:W3CDTF">2013-12-07T14:00:08Z</dcterms:created>
  <dcterms:modified xsi:type="dcterms:W3CDTF">2019-06-13T02:10:34Z</dcterms:modified>
</cp:coreProperties>
</file>