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5" r:id="rId1"/>
  </p:sldMasterIdLst>
  <p:notesMasterIdLst>
    <p:notesMasterId r:id="rId12"/>
  </p:notesMasterIdLst>
  <p:sldIdLst>
    <p:sldId id="266" r:id="rId2"/>
    <p:sldId id="275" r:id="rId3"/>
    <p:sldId id="273" r:id="rId4"/>
    <p:sldId id="274" r:id="rId5"/>
    <p:sldId id="278" r:id="rId6"/>
    <p:sldId id="282" r:id="rId7"/>
    <p:sldId id="284" r:id="rId8"/>
    <p:sldId id="277" r:id="rId9"/>
    <p:sldId id="287" r:id="rId10"/>
    <p:sldId id="270" r:id="rId11"/>
  </p:sldIdLst>
  <p:sldSz cx="12192000" cy="6858000"/>
  <p:notesSz cx="6858000" cy="9144000"/>
  <p:embeddedFontLst>
    <p:embeddedFont>
      <p:font typeface="a옛날사진관2" panose="02020600000000000000" pitchFamily="18" charset="-127"/>
      <p:regular r:id="rId13"/>
    </p:embeddedFont>
    <p:embeddedFont>
      <p:font typeface="a옛날사진관3" panose="02020600000000000000" pitchFamily="18" charset="-127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맑은 고딕" panose="020B0503020000020004" pitchFamily="50" charset="-127"/>
      <p:regular r:id="rId19"/>
      <p:bold r:id="rId2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3" userDrawn="1">
          <p15:clr>
            <a:srgbClr val="A4A3A4"/>
          </p15:clr>
        </p15:guide>
        <p15:guide id="2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CFBE"/>
    <a:srgbClr val="F7D331"/>
    <a:srgbClr val="F9BFC7"/>
    <a:srgbClr val="F2F2F2"/>
    <a:srgbClr val="F59DAA"/>
    <a:srgbClr val="EC4A63"/>
    <a:srgbClr val="F29343"/>
    <a:srgbClr val="5F5F60"/>
    <a:srgbClr val="565658"/>
    <a:srgbClr val="2D3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11" autoAdjust="0"/>
    <p:restoredTop sz="72594" autoAdjust="0"/>
  </p:normalViewPr>
  <p:slideViewPr>
    <p:cSldViewPr snapToGrid="0" snapToObjects="1">
      <p:cViewPr varScale="1">
        <p:scale>
          <a:sx n="42" d="100"/>
          <a:sy n="42" d="100"/>
        </p:scale>
        <p:origin x="36" y="112"/>
      </p:cViewPr>
      <p:guideLst>
        <p:guide orient="horz" pos="2203"/>
        <p:guide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c:style val="4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그래프주제</c:v>
                </c:pt>
              </c:strCache>
            </c:strRef>
          </c:tx>
          <c:dPt>
            <c:idx val="0"/>
            <c:bubble3D val="0"/>
            <c:spPr>
              <a:solidFill>
                <a:srgbClr val="F1A78A">
                  <a:alpha val="100000"/>
                </a:srgbClr>
              </a:solidFill>
              <a:ln w="19050" cap="flat">
                <a:solidFill>
                  <a:srgbClr val="FFFFFF">
                    <a:alpha val="100000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01-AB3A-4933-A6BD-DDCD464BC465}"/>
              </c:ext>
            </c:extLst>
          </c:dPt>
          <c:dPt>
            <c:idx val="1"/>
            <c:bubble3D val="0"/>
            <c:spPr>
              <a:solidFill>
                <a:srgbClr val="D26E2A">
                  <a:alpha val="100000"/>
                </a:srgbClr>
              </a:solidFill>
              <a:ln w="19050" cap="flat">
                <a:solidFill>
                  <a:srgbClr val="FFFFFF">
                    <a:alpha val="100000"/>
                  </a:srgbClr>
                </a:solidFill>
                <a:round/>
              </a:ln>
            </c:spPr>
            <c:extLst>
              <c:ext xmlns:c16="http://schemas.microsoft.com/office/drawing/2014/chart" uri="{C3380CC4-5D6E-409C-BE32-E72D297353CC}">
                <c16:uniqueId val="{00000003-AB3A-4933-A6BD-DDCD464BC4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7FBEFB9-1599-43FA-9F41-3F74BCEA95BB}" type="CATEGORYNAME">
                      <a:rPr lang="ko-KR" altLang="en-US" baseline="0" smtClean="0"/>
                      <a:pPr/>
                      <a:t>[범주 이름]</a:t>
                    </a:fld>
                    <a:r>
                      <a:rPr lang="en-US" altLang="ko-KR" baseline="0" dirty="0"/>
                      <a:t>, 100%</a:t>
                    </a:r>
                  </a:p>
                </c:rich>
              </c:tx>
              <c:dLblPos val="outEnd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B3A-4933-A6BD-DDCD464BC465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FF57C00-CC94-44D1-8474-4293E788C4C2}" type="CATEGORYNAME">
                      <a:rPr lang="ko-KR" altLang="en-US" baseline="0" smtClean="0"/>
                      <a:pPr/>
                      <a:t>[범주 이름]</a:t>
                    </a:fld>
                    <a:r>
                      <a:rPr lang="en-US" altLang="ko-KR" baseline="0" dirty="0"/>
                      <a:t>, 30%</a:t>
                    </a:r>
                  </a:p>
                </c:rich>
              </c:tx>
              <c:dLblPos val="outEnd"/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B3A-4933-A6BD-DDCD464BC4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 anchor="b" anchorCtr="1"/>
              <a:lstStyle/>
              <a:p>
                <a:pPr>
                  <a:defRPr sz="1195" b="0" i="0" u="none" baseline="0">
                    <a:solidFill>
                      <a:srgbClr val="595959"/>
                    </a:solidFill>
                    <a:latin typeface="Calibri"/>
                    <a:ea typeface="Calibri"/>
                  </a:defRPr>
                </a:pPr>
                <a:endParaRPr lang="ko-KR"/>
              </a:p>
            </c:txPr>
            <c:dLblPos val="outEnd"/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장애아동</c:v>
                </c:pt>
                <c:pt idx="1">
                  <c:v>특수학교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B3A-4933-A6BD-DDCD464BC4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  <a:round/>
        </a:ln>
      </c:spPr>
    </c:plotArea>
    <c:legend>
      <c:legendPos val="l"/>
      <c:overlay val="0"/>
      <c:spPr>
        <a:noFill/>
        <a:ln>
          <a:noFill/>
          <a:round/>
        </a:ln>
      </c:spPr>
      <c:txPr>
        <a:bodyPr rot="0" vert="horz" anchor="ctr" anchorCtr="1"/>
        <a:lstStyle/>
        <a:p>
          <a:pPr>
            <a:defRPr sz="1195" b="0" i="0" u="none" baseline="0">
              <a:solidFill>
                <a:srgbClr val="595959"/>
              </a:solidFill>
              <a:latin typeface="Calibri"/>
              <a:ea typeface="Calibri"/>
            </a:defRPr>
          </a:pPr>
          <a:endParaRPr lang="ko-KR"/>
        </a:p>
      </c:txPr>
    </c:legend>
    <c:plotVisOnly val="1"/>
    <c:dispBlanksAs val="gap"/>
    <c:showDLblsOverMax val="1"/>
  </c:chart>
  <c:spPr>
    <a:noFill/>
    <a:ln>
      <a:noFill/>
      <a:round/>
    </a:ln>
  </c:spPr>
  <c:txPr>
    <a:bodyPr/>
    <a:lstStyle/>
    <a:p>
      <a:pPr>
        <a:defRPr sz="1000" b="0" i="0" u="none" baseline="0">
          <a:solidFill>
            <a:srgbClr val="000000"/>
          </a:solidFill>
          <a:latin typeface="Calibri"/>
          <a:ea typeface="Calibri"/>
        </a:defRPr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9C63C-4129-4C17-8250-064E3A8B0609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FECC6-CD8D-4332-81AD-9773D607CB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139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&lt;1&gt;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안녕하세요 데이터 분석에 대해 발표할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안유리입니다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934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&lt;2&gt;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목차는 분석한 데이터의 목적과 과정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결과를 차례로 설명 드리겠습니다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466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&lt;3&gt;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전국에 있는 특수학교는 장애 아동의 약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30%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만 수용 가능할 정도로 매우 부족하다고 합니다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그래서 저는 정확한 데이터를 통하여 특수학교와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특수학생의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수를 정확히 비교해 보고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경기도 내에 특수학교가 얼마나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위치해있는지에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대해 분석하고자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주제를 특수학교로 정하게 되었습니다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770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&lt;4&gt;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제가 사용한 데이터는 </a:t>
            </a: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경기 데이터 드림에서 특수학교와 학생 수 관련된 데이터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개와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화성시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공공데이터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포털사이트의 경기도의 인구 데이터를 참고하였습니다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22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다음은 데이터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처리과정과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분석입니다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데이터 전처리 작업을 위해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dplyr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패키지 및 필요한 패키지들을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로드한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후 실습에 사용할 데이터를 불러왔습니다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7390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&lt;6&gt;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 그래프는 경기도 시에 대한 학교 평균 개수 표입니다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축은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시군명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y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축은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총학교수의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평균입니다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축을 보시면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총학교수의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개수는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개부터 많게는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개정도 밖에 되지 않으며</a:t>
            </a: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학교가 제일 많이 위치한 시는 차례로 </a:t>
            </a: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고양시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광주시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수원시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화성시 </a:t>
            </a: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 네 개의 시를 제외한 곳은 비슷비슷하거나 아예 위치하지 않았습니다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4779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&lt;7&gt;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다음은 각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기준년도에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대한 학생 수와 학교 수를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평균표로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만든 모습입니다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위가 학생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아래가 학교 수이며</a:t>
            </a: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한눈에 보아도 학생수에 비하면 터무니없이 학교수가 적다는 것을 알 수 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평균표에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대한 그래프 모습입니다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축은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기준년도이며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축은 각 학생수와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학교수에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대한 평균입니다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학생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학교 둘 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년도부터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년도까지 꾸준히 올라가는 모습을 알 수 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하지만 학생수의 평균이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400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명을 넘어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500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 가까이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될때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학교 평균수는 간신히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을 넘는 모습을 볼 수 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학생수도 평균적으로 보면 많이 늘어나는 것은 아니지만 지금 이것은 전국이 아닌 경기도 기준으로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경기도에 대략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450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명의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특수학생이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있다면 고작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개의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학교밖에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없다고 볼 수 있습니다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9274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7035" cy="4115435"/>
          </a:xfrm>
        </p:spPr>
        <p:txBody>
          <a:bodyPr vert="horz" wrap="square" lIns="91440" tIns="45720" rIns="91440" bIns="45720" numCol="1" anchor="t">
            <a:noAutofit/>
          </a:bodyPr>
          <a:lstStyle/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&lt;8&gt;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마지막으로 경기도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2017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년도와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2018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년도의 총 인구수를 오름차순순으로 출력한 모습입니다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경기도 내에서 제일 많은 인구수를 가진 시는 용인시로 </a:t>
            </a: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아까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학교평균수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그래프 모습에서의 용인시는 </a:t>
            </a:r>
          </a:p>
          <a:p>
            <a:pPr latinLnBrk="1"/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</a:t>
            </a:r>
            <a:r>
              <a:rPr lang="ko-KR" altLang="ko-KR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스페이스바</a:t>
            </a:r>
            <a:r>
              <a:rPr lang="en-US" altLang="ko-K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많은 시들 중에서 하위권에 </a:t>
            </a:r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속해있었습니다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ko-K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안그래도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학생 수에 비해 학교가 적기 때문에 많이는 아니더라도 현재보다는 더 설립되어야 한다고 생각이 들었습니다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그 중 인구 수가 제일 많으며 현재 적은 학교 수를 가진 용인시에 설립되면 좋을 것 같다고 생각했습니다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>
          <a:xfrm>
            <a:off x="3884930" y="8685530"/>
            <a:ext cx="2972435" cy="457835"/>
          </a:xfrm>
        </p:spPr>
        <p:txBody>
          <a:bodyPr/>
          <a:lstStyle/>
          <a:p>
            <a:fld id="{6D5FECC6-CD8D-4332-81AD-9773D607CB4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614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r>
              <a:rPr lang="ko-KR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마지막으로 분석한 결과를 말씀드리자면</a:t>
            </a:r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2018</a:t>
            </a:r>
            <a:r>
              <a:rPr lang="ko-KR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년도 기준 경기도 내의 학교수는 학생수의 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1/450 </a:t>
            </a:r>
            <a:r>
              <a:rPr lang="ko-KR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정도 이며</a:t>
            </a:r>
            <a:endParaRPr lang="en-US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atinLnBrk="1"/>
            <a:r>
              <a:rPr lang="ko-KR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경기도 내의 인구수가 제일 많은 용인시의 특수학교의 수는 평균적으로 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ko-KR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개인 것을 알 수 있었습니다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FECC6-CD8D-4332-81AD-9773D607CB4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583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7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8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870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129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34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47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050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978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840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203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9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66A62-4D8D-4B4A-8FC1-B2FB5A3CC144}" type="datetimeFigureOut">
              <a:rPr lang="ko-KR" altLang="en-US" smtClean="0"/>
              <a:t>2019-06-14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65B32-80EB-4DFE-A990-5B19CB0B7D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24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35550" y="2390775"/>
            <a:ext cx="2357755" cy="76962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4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Rstudio</a:t>
            </a:r>
            <a:endParaRPr lang="ko-KR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a옛날사진관3" panose="02020600000000000000" pitchFamily="18" charset="-127"/>
              <a:ea typeface="a옛날사진관3" panose="02020600000000000000" pitchFamily="18" charset="-127"/>
            </a:endParaRPr>
          </a:p>
        </p:txBody>
      </p:sp>
      <p:cxnSp>
        <p:nvCxnSpPr>
          <p:cNvPr id="8" name="직선 연결선 7"/>
          <p:cNvCxnSpPr>
            <a:cxnSpLocks/>
          </p:cNvCxnSpPr>
          <p:nvPr/>
        </p:nvCxnSpPr>
        <p:spPr>
          <a:xfrm>
            <a:off x="1108710" y="3983990"/>
            <a:ext cx="1016127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24755" y="3328670"/>
            <a:ext cx="2252345" cy="36957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pc="6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-</a:t>
            </a:r>
            <a:r>
              <a:rPr lang="ko-KR" altLang="en-US" spc="6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 데이터</a:t>
            </a:r>
            <a:r>
              <a:rPr lang="en-US" altLang="ko-KR" spc="6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 </a:t>
            </a:r>
            <a:r>
              <a:rPr lang="ko-KR" altLang="en-US" spc="6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분석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73675" y="2252980"/>
            <a:ext cx="184785" cy="36957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endParaRPr lang="ko-KR" altLang="en-US" spc="600" dirty="0">
              <a:solidFill>
                <a:srgbClr val="565658"/>
              </a:solidFill>
              <a:latin typeface="210 콤퓨타세탁 L" panose="02020603020101020101" pitchFamily="18" charset="-127"/>
              <a:ea typeface="210 콤퓨타세탁 L" panose="0202060302010102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27320" y="5115560"/>
            <a:ext cx="1736090" cy="27686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20170691 </a:t>
            </a:r>
            <a:r>
              <a:rPr lang="ko-KR" altLang="en-US" sz="12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안유리</a:t>
            </a:r>
            <a:endParaRPr lang="en-US" altLang="ko-KR" sz="1200" dirty="0">
              <a:solidFill>
                <a:srgbClr val="565658"/>
              </a:solidFill>
              <a:latin typeface="a옛날사진관3" panose="02020600000000000000" pitchFamily="18" charset="-127"/>
              <a:ea typeface="a옛날사진관3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1920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41190" y="2895600"/>
            <a:ext cx="3006090" cy="76962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감사합니다</a:t>
            </a: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0C1408F5-115C-41D3-82B5-6C909075249E}"/>
              </a:ext>
            </a:extLst>
          </p:cNvPr>
          <p:cNvCxnSpPr>
            <a:cxnSpLocks/>
          </p:cNvCxnSpPr>
          <p:nvPr/>
        </p:nvCxnSpPr>
        <p:spPr>
          <a:xfrm>
            <a:off x="1108710" y="3983990"/>
            <a:ext cx="1016127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48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3F6FE179-5243-41AC-B311-17F6E55D5606}"/>
              </a:ext>
            </a:extLst>
          </p:cNvPr>
          <p:cNvSpPr/>
          <p:nvPr/>
        </p:nvSpPr>
        <p:spPr>
          <a:xfrm rot="18823832">
            <a:off x="-4495800" y="-3348990"/>
            <a:ext cx="12305665" cy="8315960"/>
          </a:xfrm>
          <a:prstGeom prst="rect">
            <a:avLst/>
          </a:prstGeom>
          <a:solidFill>
            <a:srgbClr val="5F5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638935" y="1003935"/>
            <a:ext cx="1904365" cy="64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  <a:latin typeface="THE정고딕140" panose="02020603020101020101" pitchFamily="18" charset="-127"/>
                <a:ea typeface="THE정고딕140" panose="02020603020101020101" pitchFamily="18" charset="-127"/>
              </a:rPr>
              <a:t>INDEX</a:t>
            </a:r>
            <a:endParaRPr lang="ko-KR" altLang="en-US" sz="3600" dirty="0">
              <a:solidFill>
                <a:schemeClr val="bg1"/>
              </a:solidFill>
              <a:latin typeface="THE정고딕140" panose="02020603020101020101" pitchFamily="18" charset="-127"/>
              <a:ea typeface="THE정고딕140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93535" y="2393950"/>
            <a:ext cx="3950970" cy="46164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-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분석의 목적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10275" y="3194050"/>
            <a:ext cx="4237990" cy="46164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-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수집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14620" y="3994150"/>
            <a:ext cx="4291965" cy="46164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-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처리 과정과 분석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05960" y="4794885"/>
            <a:ext cx="5155565" cy="46164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-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결론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02C3BAF7-BA8C-40D0-95B5-8DE6468C90D3}"/>
              </a:ext>
            </a:extLst>
          </p:cNvPr>
          <p:cNvCxnSpPr>
            <a:cxnSpLocks/>
          </p:cNvCxnSpPr>
          <p:nvPr/>
        </p:nvCxnSpPr>
        <p:spPr>
          <a:xfrm flipV="1">
            <a:off x="148590" y="-1577340"/>
            <a:ext cx="9006840" cy="941070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66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1912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714375" y="525780"/>
            <a:ext cx="1941195" cy="266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TextBox 140"/>
          <p:cNvSpPr txBox="1"/>
          <p:nvPr/>
        </p:nvSpPr>
        <p:spPr>
          <a:xfrm>
            <a:off x="628015" y="423545"/>
            <a:ext cx="2625725" cy="40005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1. 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분석의 목적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885825" y="113411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885825" y="1030605"/>
            <a:ext cx="3930650" cy="338455"/>
          </a:xfrm>
          <a:prstGeom prst="rect">
            <a:avLst/>
          </a:prstGeom>
          <a:scene3d>
            <a:camera prst="obliqueTop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ko-KR" altLang="en-US" sz="16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특수 학교와 특수 학생 수의  데이터 그래프</a:t>
            </a:r>
            <a:endParaRPr lang="ko-KR" altLang="en-US" sz="1600" spc="300" dirty="0">
              <a:solidFill>
                <a:srgbClr val="565658"/>
              </a:solidFill>
              <a:latin typeface="a옛날사진관3" panose="02020600000000000000" pitchFamily="18" charset="-127"/>
              <a:ea typeface="a옛날사진관3" panose="02020600000000000000" pitchFamily="18" charset="-127"/>
            </a:endParaRP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7D173E65-71E1-4633-B0BA-2E6FAB30E9FE}"/>
              </a:ext>
            </a:extLst>
          </p:cNvPr>
          <p:cNvCxnSpPr/>
          <p:nvPr/>
        </p:nvCxnSpPr>
        <p:spPr>
          <a:xfrm>
            <a:off x="927735" y="1369060"/>
            <a:ext cx="4113530" cy="0"/>
          </a:xfrm>
          <a:prstGeom prst="line">
            <a:avLst/>
          </a:prstGeom>
          <a:ln>
            <a:solidFill>
              <a:srgbClr val="F29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차트 15">
            <a:extLst>
              <a:ext uri="{FF2B5EF4-FFF2-40B4-BE49-F238E27FC236}">
                <a16:creationId xmlns:a16="http://schemas.microsoft.com/office/drawing/2014/main" id="{D83B1559-CFC1-4C90-B7FC-0B399B9474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0553292"/>
              </p:ext>
            </p:extLst>
          </p:nvPr>
        </p:nvGraphicFramePr>
        <p:xfrm>
          <a:off x="1130234" y="1505152"/>
          <a:ext cx="3477628" cy="430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그룹 23">
            <a:extLst>
              <a:ext uri="{FF2B5EF4-FFF2-40B4-BE49-F238E27FC236}">
                <a16:creationId xmlns:a16="http://schemas.microsoft.com/office/drawing/2014/main" id="{AFF6A069-8B20-4C97-AC48-0A67C9DF7D2A}"/>
              </a:ext>
            </a:extLst>
          </p:cNvPr>
          <p:cNvGrpSpPr/>
          <p:nvPr/>
        </p:nvGrpSpPr>
        <p:grpSpPr>
          <a:xfrm>
            <a:off x="4949934" y="1993206"/>
            <a:ext cx="6461209" cy="3302601"/>
            <a:chOff x="2576830" y="2529840"/>
            <a:chExt cx="7724775" cy="2604770"/>
          </a:xfrm>
        </p:grpSpPr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DFEF4C4B-EBCA-4AD7-9AD4-81BE24A0ABE5}"/>
                </a:ext>
              </a:extLst>
            </p:cNvPr>
            <p:cNvSpPr/>
            <p:nvPr/>
          </p:nvSpPr>
          <p:spPr>
            <a:xfrm>
              <a:off x="2576830" y="2529840"/>
              <a:ext cx="7724775" cy="26047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46572204-B7DE-4918-A357-FA5C5D516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6875" y="2811780"/>
              <a:ext cx="1958340" cy="195834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851E26C-0D05-4079-88C0-7F881798CB56}"/>
                </a:ext>
              </a:extLst>
            </p:cNvPr>
            <p:cNvGrpSpPr/>
            <p:nvPr/>
          </p:nvGrpSpPr>
          <p:grpSpPr>
            <a:xfrm>
              <a:off x="6323965" y="2623820"/>
              <a:ext cx="2133600" cy="1227455"/>
              <a:chOff x="6323965" y="2623820"/>
              <a:chExt cx="2133600" cy="1227455"/>
            </a:xfrm>
            <a:noFill/>
          </p:grpSpPr>
          <p:pic>
            <p:nvPicPr>
              <p:cNvPr id="35" name="그림 34">
                <a:extLst>
                  <a:ext uri="{FF2B5EF4-FFF2-40B4-BE49-F238E27FC236}">
                    <a16:creationId xmlns:a16="http://schemas.microsoft.com/office/drawing/2014/main" id="{B6C9D823-3AF7-4588-8E9A-2046ED5BD4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3965" y="262382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6" name="그림 35">
                <a:extLst>
                  <a:ext uri="{FF2B5EF4-FFF2-40B4-BE49-F238E27FC236}">
                    <a16:creationId xmlns:a16="http://schemas.microsoft.com/office/drawing/2014/main" id="{FEF68157-85D0-41DA-B9E5-82E24C4B7B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2170" y="263017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id="{7D9B0AD9-65FD-4F26-8187-E9CEC14C5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798695" y="2950845"/>
              <a:ext cx="1958340" cy="195834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3F138D48-7887-4052-83CC-8743E1837269}"/>
                </a:ext>
              </a:extLst>
            </p:cNvPr>
            <p:cNvGrpSpPr/>
            <p:nvPr/>
          </p:nvGrpSpPr>
          <p:grpSpPr>
            <a:xfrm>
              <a:off x="6718300" y="3796665"/>
              <a:ext cx="2133600" cy="1227455"/>
              <a:chOff x="6718300" y="3796665"/>
              <a:chExt cx="2133600" cy="1227455"/>
            </a:xfrm>
            <a:noFill/>
          </p:grpSpPr>
          <p:pic>
            <p:nvPicPr>
              <p:cNvPr id="33" name="그림 32">
                <a:extLst>
                  <a:ext uri="{FF2B5EF4-FFF2-40B4-BE49-F238E27FC236}">
                    <a16:creationId xmlns:a16="http://schemas.microsoft.com/office/drawing/2014/main" id="{BEA16241-F838-428A-9A0F-C154314163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8300" y="379666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4" name="그림 33">
                <a:extLst>
                  <a:ext uri="{FF2B5EF4-FFF2-40B4-BE49-F238E27FC236}">
                    <a16:creationId xmlns:a16="http://schemas.microsoft.com/office/drawing/2014/main" id="{3BF71386-A86A-4C28-A18C-553E87A46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96505" y="380301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61C2467E-6A05-4376-AB30-A6BFDD1094FB}"/>
                </a:ext>
              </a:extLst>
            </p:cNvPr>
            <p:cNvGrpSpPr/>
            <p:nvPr/>
          </p:nvGrpSpPr>
          <p:grpSpPr>
            <a:xfrm>
              <a:off x="7990205" y="2811780"/>
              <a:ext cx="2133600" cy="1227455"/>
              <a:chOff x="7990205" y="2811780"/>
              <a:chExt cx="2133600" cy="1227455"/>
            </a:xfrm>
            <a:noFill/>
          </p:grpSpPr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9C3C4FED-048F-48E9-8E5E-1D39BEFEE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90205" y="281178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2" name="그림 31">
                <a:extLst>
                  <a:ext uri="{FF2B5EF4-FFF2-40B4-BE49-F238E27FC236}">
                    <a16:creationId xmlns:a16="http://schemas.microsoft.com/office/drawing/2014/main" id="{51E7A98F-22C0-499B-87D0-5619A778FB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68410" y="281876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51393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4579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850900" y="114935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FE485F4-3DBC-4312-A366-6188FFFF885C}"/>
              </a:ext>
            </a:extLst>
          </p:cNvPr>
          <p:cNvSpPr txBox="1"/>
          <p:nvPr/>
        </p:nvSpPr>
        <p:spPr>
          <a:xfrm>
            <a:off x="628015" y="423545"/>
            <a:ext cx="1864360" cy="40005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2. </a:t>
            </a:r>
            <a:r>
              <a:rPr lang="ko-KR" altLang="en-US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수집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22A824-641F-46EA-A7C4-8BB5C69B09AD}"/>
              </a:ext>
            </a:extLst>
          </p:cNvPr>
          <p:cNvSpPr txBox="1"/>
          <p:nvPr/>
        </p:nvSpPr>
        <p:spPr>
          <a:xfrm>
            <a:off x="1616075" y="1928495"/>
            <a:ext cx="9054465" cy="3000821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경기 데이터 드림</a:t>
            </a:r>
            <a:endParaRPr lang="en-US" altLang="ko-KR" dirty="0">
              <a:latin typeface="a옛날사진관2" panose="02020600000000000000" pitchFamily="18" charset="-127"/>
              <a:ea typeface="a옛날사진관2" panose="02020600000000000000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	‘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특수학교 유형별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(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국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_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공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_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사립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) 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집계 현황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	‘</a:t>
            </a:r>
            <a:r>
              <a:rPr lang="ko-KR" altLang="en-US" dirty="0" err="1">
                <a:latin typeface="a옛날사진관2" panose="02020600000000000000" pitchFamily="18" charset="-127"/>
                <a:ea typeface="a옛날사진관2" panose="02020600000000000000"/>
              </a:rPr>
              <a:t>특수학교학생수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-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장애영역별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, 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학교과정별 집계현황‘</a:t>
            </a:r>
            <a:endParaRPr lang="en-US" altLang="ko-KR" dirty="0">
              <a:latin typeface="a옛날사진관2" panose="02020600000000000000" pitchFamily="18" charset="-127"/>
              <a:ea typeface="a옛날사진관2" panose="02020600000000000000"/>
            </a:endParaRPr>
          </a:p>
          <a:p>
            <a:pPr>
              <a:lnSpc>
                <a:spcPct val="150000"/>
              </a:lnSpc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경기도청</a:t>
            </a:r>
            <a:endParaRPr lang="en-US" altLang="ko-KR">
              <a:latin typeface="a옛날사진관2" panose="02020600000000000000" pitchFamily="18" charset="-127"/>
              <a:ea typeface="a옛날사진관2" panose="02020600000000000000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	‘</a:t>
            </a:r>
            <a:r>
              <a:rPr lang="ko-KR" altLang="en-US" dirty="0" err="1">
                <a:latin typeface="a옛날사진관2" panose="02020600000000000000" pitchFamily="18" charset="-127"/>
                <a:ea typeface="a옛날사진관2" panose="02020600000000000000"/>
              </a:rPr>
              <a:t>주민등록인구및세대현황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_</a:t>
            </a:r>
            <a:r>
              <a:rPr lang="ko-KR" altLang="en-US" dirty="0">
                <a:latin typeface="a옛날사진관2" panose="02020600000000000000" pitchFamily="18" charset="-127"/>
                <a:ea typeface="a옛날사진관2" panose="02020600000000000000"/>
              </a:rPr>
              <a:t>월간</a:t>
            </a:r>
            <a:r>
              <a:rPr lang="en-US" altLang="ko-KR" dirty="0">
                <a:latin typeface="a옛날사진관2" panose="02020600000000000000" pitchFamily="18" charset="-127"/>
                <a:ea typeface="a옛날사진관2" panose="02020600000000000000"/>
              </a:rPr>
              <a:t>’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85825" y="1030605"/>
            <a:ext cx="1240790" cy="338455"/>
          </a:xfrm>
          <a:prstGeom prst="rect">
            <a:avLst/>
          </a:prstGeom>
          <a:scene3d>
            <a:camera prst="obliqueTop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ko-KR" altLang="en-US" sz="1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참고 </a:t>
            </a:r>
            <a:r>
              <a:rPr lang="ko-KR" altLang="en-US" sz="1600" spc="300" dirty="0" err="1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출저</a:t>
            </a:r>
            <a:endParaRPr lang="ko-KR" altLang="en-US" sz="1600" spc="300" dirty="0">
              <a:solidFill>
                <a:srgbClr val="565658"/>
              </a:solidFill>
              <a:latin typeface="a옛날사진관3" panose="02020600000000000000" pitchFamily="18" charset="-127"/>
              <a:ea typeface="a옛날사진관3" panose="02020600000000000000" pitchFamily="18" charset="-127"/>
            </a:endParaRPr>
          </a:p>
        </p:txBody>
      </p: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7D173E65-71E1-4633-B0BA-2E6FAB30E9FE}"/>
              </a:ext>
            </a:extLst>
          </p:cNvPr>
          <p:cNvCxnSpPr/>
          <p:nvPr/>
        </p:nvCxnSpPr>
        <p:spPr>
          <a:xfrm>
            <a:off x="927735" y="1369060"/>
            <a:ext cx="1224915" cy="0"/>
          </a:xfrm>
          <a:prstGeom prst="line">
            <a:avLst/>
          </a:prstGeom>
          <a:ln>
            <a:solidFill>
              <a:srgbClr val="EC4A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47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4579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E3BECBE-DCA1-472F-91E5-FEAA4FA2BE72}"/>
              </a:ext>
            </a:extLst>
          </p:cNvPr>
          <p:cNvSpPr txBox="1"/>
          <p:nvPr/>
        </p:nvSpPr>
        <p:spPr>
          <a:xfrm>
            <a:off x="628015" y="423545"/>
            <a:ext cx="3195320" cy="40005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3. </a:t>
            </a:r>
            <a:r>
              <a:rPr lang="ko-KR" altLang="en-US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처리 과정과 분석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4CBE004B-0E2F-4A3E-835C-0F20554F9B73}"/>
              </a:ext>
            </a:extLst>
          </p:cNvPr>
          <p:cNvGrpSpPr/>
          <p:nvPr/>
        </p:nvGrpSpPr>
        <p:grpSpPr>
          <a:xfrm>
            <a:off x="2167572" y="4014755"/>
            <a:ext cx="5696585" cy="1473835"/>
            <a:chOff x="4832985" y="2378075"/>
            <a:chExt cx="5696585" cy="1473835"/>
          </a:xfrm>
        </p:grpSpPr>
        <p:sp>
          <p:nvSpPr>
            <p:cNvPr id="91" name="직사각형 90"/>
            <p:cNvSpPr>
              <a:spLocks/>
            </p:cNvSpPr>
            <p:nvPr/>
          </p:nvSpPr>
          <p:spPr>
            <a:xfrm>
              <a:off x="4843145" y="2378075"/>
              <a:ext cx="422910" cy="420370"/>
            </a:xfrm>
            <a:prstGeom prst="rect">
              <a:avLst/>
            </a:prstGeom>
            <a:noFill/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>
              <a:noAutofit/>
            </a:bodyPr>
            <a:lstStyle/>
            <a:p>
              <a:pPr marL="0" indent="0" algn="ctr" defTabSz="91440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800">
                <a:latin typeface="맑은 고딕" charset="0"/>
                <a:ea typeface="맑은 고딕" charset="0"/>
              </a:endParaRPr>
            </a:p>
          </p:txBody>
        </p:sp>
        <p:pic>
          <p:nvPicPr>
            <p:cNvPr id="28" name="그림 27" descr="C:/Users/송영웅/AppData/Roaming/PolarisOffice/ETemp/5688_20987976/image2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53940" y="2411730"/>
              <a:ext cx="5676265" cy="578485"/>
            </a:xfrm>
            <a:prstGeom prst="rect">
              <a:avLst/>
            </a:prstGeom>
            <a:noFill/>
          </p:spPr>
        </p:pic>
        <p:pic>
          <p:nvPicPr>
            <p:cNvPr id="12" name="그림 11" descr="C:/Users/송영웅/AppData/Roaming/PolarisOffice/ETemp/5688_20987976/image3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499"/>
            <a:stretch>
              <a:fillRect/>
            </a:stretch>
          </p:blipFill>
          <p:spPr>
            <a:xfrm>
              <a:off x="4843145" y="2980690"/>
              <a:ext cx="5676265" cy="590550"/>
            </a:xfrm>
            <a:prstGeom prst="rect">
              <a:avLst/>
            </a:prstGeom>
            <a:noFill/>
          </p:spPr>
        </p:pic>
        <p:pic>
          <p:nvPicPr>
            <p:cNvPr id="3" name="그림 2" descr="C:/Users/송영웅/AppData/Roaming/PolarisOffice/ETemp/5688_20987976/image4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832985" y="3573145"/>
              <a:ext cx="5676265" cy="278765"/>
            </a:xfrm>
            <a:prstGeom prst="rect">
              <a:avLst/>
            </a:prstGeom>
            <a:noFill/>
          </p:spPr>
        </p:pic>
      </p:grpSp>
      <p:pic>
        <p:nvPicPr>
          <p:cNvPr id="5" name="그림 4" descr="C:/Users/송영웅/AppData/Roaming/PolarisOffice/ETemp/5688_20987976/image5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71"/>
          <a:stretch/>
        </p:blipFill>
        <p:spPr>
          <a:xfrm>
            <a:off x="2169286" y="2235308"/>
            <a:ext cx="2549017" cy="1509813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2397633" y="1488186"/>
            <a:ext cx="3890809" cy="338554"/>
          </a:xfrm>
          <a:prstGeom prst="rect">
            <a:avLst/>
          </a:prstGeom>
          <a:scene3d>
            <a:camera prst="obliqueTop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altLang="ko-KR" sz="1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&lt;</a:t>
            </a:r>
            <a:r>
              <a:rPr lang="ko-KR" altLang="en-US" sz="1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패키지 로드 및 데이터 불러오기</a:t>
            </a:r>
            <a:r>
              <a:rPr lang="en-US" altLang="ko-KR" sz="1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&gt;</a:t>
            </a:r>
            <a:endParaRPr lang="ko-KR" altLang="en-US" sz="1600" spc="300" dirty="0">
              <a:solidFill>
                <a:srgbClr val="565658"/>
              </a:solidFill>
              <a:latin typeface="a옛날사진관3" panose="02020600000000000000" pitchFamily="18" charset="-127"/>
              <a:ea typeface="a옛날사진관3" panose="02020600000000000000" pitchFamily="18" charset="-127"/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7D173E65-71E1-4633-B0BA-2E6FAB30E9FE}"/>
              </a:ext>
            </a:extLst>
          </p:cNvPr>
          <p:cNvCxnSpPr/>
          <p:nvPr/>
        </p:nvCxnSpPr>
        <p:spPr>
          <a:xfrm>
            <a:off x="2523164" y="1826740"/>
            <a:ext cx="3633796" cy="0"/>
          </a:xfrm>
          <a:prstGeom prst="line">
            <a:avLst/>
          </a:prstGeom>
          <a:ln>
            <a:solidFill>
              <a:srgbClr val="3DCF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284BCF3-3F78-467C-8504-476201BDA26A}"/>
              </a:ext>
            </a:extLst>
          </p:cNvPr>
          <p:cNvSpPr txBox="1"/>
          <p:nvPr/>
        </p:nvSpPr>
        <p:spPr>
          <a:xfrm>
            <a:off x="1575435" y="1188085"/>
            <a:ext cx="9130030" cy="461454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910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4579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E3BECBE-DCA1-472F-91E5-FEAA4FA2BE72}"/>
              </a:ext>
            </a:extLst>
          </p:cNvPr>
          <p:cNvSpPr txBox="1"/>
          <p:nvPr/>
        </p:nvSpPr>
        <p:spPr>
          <a:xfrm>
            <a:off x="628015" y="423545"/>
            <a:ext cx="3195105" cy="40011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3. </a:t>
            </a:r>
            <a:r>
              <a:rPr lang="ko-KR" altLang="en-US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처리 과정과 분석</a:t>
            </a: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782E20FA-4450-4FF4-A60C-CEC3919E806E}"/>
              </a:ext>
            </a:extLst>
          </p:cNvPr>
          <p:cNvSpPr/>
          <p:nvPr/>
        </p:nvSpPr>
        <p:spPr>
          <a:xfrm>
            <a:off x="850900" y="114935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 descr="C:/Users/송영웅/AppData/Roaming/PolarisOffice/ETemp/5688_20987976/image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0900" y="931545"/>
            <a:ext cx="10173335" cy="5173345"/>
          </a:xfrm>
          <a:prstGeom prst="rect">
            <a:avLst/>
          </a:prstGeom>
          <a:noFill/>
        </p:spPr>
      </p:pic>
      <p:sp>
        <p:nvSpPr>
          <p:cNvPr id="94" name="도형 93"/>
          <p:cNvSpPr>
            <a:spLocks/>
          </p:cNvSpPr>
          <p:nvPr/>
        </p:nvSpPr>
        <p:spPr>
          <a:xfrm>
            <a:off x="1362075" y="1416685"/>
            <a:ext cx="457835" cy="4634865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95" name="도형 94"/>
          <p:cNvSpPr>
            <a:spLocks/>
          </p:cNvSpPr>
          <p:nvPr/>
        </p:nvSpPr>
        <p:spPr>
          <a:xfrm>
            <a:off x="2321560" y="2169160"/>
            <a:ext cx="457835" cy="3882390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96" name="도형 95"/>
          <p:cNvSpPr>
            <a:spLocks/>
          </p:cNvSpPr>
          <p:nvPr/>
        </p:nvSpPr>
        <p:spPr>
          <a:xfrm>
            <a:off x="4867910" y="2581910"/>
            <a:ext cx="457835" cy="3469640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97" name="도형 96"/>
          <p:cNvSpPr>
            <a:spLocks/>
          </p:cNvSpPr>
          <p:nvPr/>
        </p:nvSpPr>
        <p:spPr>
          <a:xfrm>
            <a:off x="10614025" y="3093085"/>
            <a:ext cx="457835" cy="2958465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그림 51">
            <a:extLst>
              <a:ext uri="{FF2B5EF4-FFF2-40B4-BE49-F238E27FC236}">
                <a16:creationId xmlns:a16="http://schemas.microsoft.com/office/drawing/2014/main" id="{F5401144-553C-471E-9AD2-8B2E7FD98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525" y="1340485"/>
            <a:ext cx="5314950" cy="435483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0284BCF3-3F78-467C-8504-476201BDA26A}"/>
              </a:ext>
            </a:extLst>
          </p:cNvPr>
          <p:cNvSpPr txBox="1"/>
          <p:nvPr/>
        </p:nvSpPr>
        <p:spPr>
          <a:xfrm>
            <a:off x="1575435" y="1188085"/>
            <a:ext cx="9130030" cy="4614545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a옛날사진관2" panose="02020600000000000000" pitchFamily="18" charset="-127"/>
              <a:ea typeface="a옛날사진관2" panose="02020600000000000000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38785" y="64579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E3BECBE-DCA1-472F-91E5-FEAA4FA2BE72}"/>
              </a:ext>
            </a:extLst>
          </p:cNvPr>
          <p:cNvSpPr txBox="1"/>
          <p:nvPr/>
        </p:nvSpPr>
        <p:spPr>
          <a:xfrm>
            <a:off x="628015" y="423545"/>
            <a:ext cx="3195320" cy="40005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3. </a:t>
            </a:r>
            <a:r>
              <a:rPr lang="ko-KR" altLang="en-US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처리 과정과 분석</a:t>
            </a: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782E20FA-4450-4FF4-A60C-CEC3919E806E}"/>
              </a:ext>
            </a:extLst>
          </p:cNvPr>
          <p:cNvSpPr/>
          <p:nvPr/>
        </p:nvSpPr>
        <p:spPr>
          <a:xfrm>
            <a:off x="850900" y="114935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E31BDFDC-16B8-4521-8A2F-42C685124033}"/>
              </a:ext>
            </a:extLst>
          </p:cNvPr>
          <p:cNvGrpSpPr/>
          <p:nvPr/>
        </p:nvGrpSpPr>
        <p:grpSpPr>
          <a:xfrm>
            <a:off x="731520" y="1144905"/>
            <a:ext cx="10855325" cy="4862830"/>
            <a:chOff x="731520" y="1144905"/>
            <a:chExt cx="10855325" cy="4862830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1C4DFD65-C628-4AFA-9453-7E964614C300}"/>
                </a:ext>
              </a:extLst>
            </p:cNvPr>
            <p:cNvGrpSpPr/>
            <p:nvPr/>
          </p:nvGrpSpPr>
          <p:grpSpPr>
            <a:xfrm>
              <a:off x="731520" y="1144905"/>
              <a:ext cx="10855325" cy="4862830"/>
              <a:chOff x="731520" y="1144905"/>
              <a:chExt cx="10855325" cy="486283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ECE069D6-1968-42E6-8DA2-84058CFF57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520" y="1709420"/>
                <a:ext cx="5302250" cy="4298315"/>
              </a:xfrm>
              <a:prstGeom prst="rect">
                <a:avLst/>
              </a:prstGeom>
            </p:spPr>
          </p:pic>
          <p:pic>
            <p:nvPicPr>
              <p:cNvPr id="4" name="그림 3">
                <a:extLst>
                  <a:ext uri="{FF2B5EF4-FFF2-40B4-BE49-F238E27FC236}">
                    <a16:creationId xmlns:a16="http://schemas.microsoft.com/office/drawing/2014/main" id="{ACE7AF3F-7FC1-420C-9516-51C35B075F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35395" y="1705610"/>
                <a:ext cx="5251450" cy="4237355"/>
              </a:xfrm>
              <a:prstGeom prst="rect">
                <a:avLst/>
              </a:prstGeom>
            </p:spPr>
          </p:pic>
          <p:grpSp>
            <p:nvGrpSpPr>
              <p:cNvPr id="37" name="그룹 36">
                <a:extLst>
                  <a:ext uri="{FF2B5EF4-FFF2-40B4-BE49-F238E27FC236}">
                    <a16:creationId xmlns:a16="http://schemas.microsoft.com/office/drawing/2014/main" id="{26F31F32-C6A8-4E92-9629-CA7CF6736F89}"/>
                  </a:ext>
                </a:extLst>
              </p:cNvPr>
              <p:cNvGrpSpPr/>
              <p:nvPr/>
            </p:nvGrpSpPr>
            <p:grpSpPr>
              <a:xfrm>
                <a:off x="7012940" y="1914525"/>
                <a:ext cx="4509135" cy="643890"/>
                <a:chOff x="7012940" y="1914525"/>
                <a:chExt cx="4509135" cy="643890"/>
              </a:xfrm>
            </p:grpSpPr>
            <p:cxnSp>
              <p:nvCxnSpPr>
                <p:cNvPr id="10" name="직선 연결선 9">
                  <a:extLst>
                    <a:ext uri="{FF2B5EF4-FFF2-40B4-BE49-F238E27FC236}">
                      <a16:creationId xmlns:a16="http://schemas.microsoft.com/office/drawing/2014/main" id="{45365CC8-BBF4-41F7-92CD-0AE8E71A086B}"/>
                    </a:ext>
                  </a:extLst>
                </p:cNvPr>
                <p:cNvCxnSpPr/>
                <p:nvPr/>
              </p:nvCxnSpPr>
              <p:spPr>
                <a:xfrm flipV="1">
                  <a:off x="7012940" y="2179955"/>
                  <a:ext cx="1293495" cy="379095"/>
                </a:xfrm>
                <a:prstGeom prst="line">
                  <a:avLst/>
                </a:prstGeom>
                <a:ln w="76200">
                  <a:solidFill>
                    <a:srgbClr val="F59D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직선 연결선 17">
                  <a:extLst>
                    <a:ext uri="{FF2B5EF4-FFF2-40B4-BE49-F238E27FC236}">
                      <a16:creationId xmlns:a16="http://schemas.microsoft.com/office/drawing/2014/main" id="{518AE01E-57EC-4081-B783-5F64566CAC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76590" y="2186305"/>
                  <a:ext cx="1168400" cy="0"/>
                </a:xfrm>
                <a:prstGeom prst="line">
                  <a:avLst/>
                </a:prstGeom>
                <a:ln w="76200">
                  <a:solidFill>
                    <a:srgbClr val="F59D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직선 화살표 연결선 15">
                  <a:extLst>
                    <a:ext uri="{FF2B5EF4-FFF2-40B4-BE49-F238E27FC236}">
                      <a16:creationId xmlns:a16="http://schemas.microsoft.com/office/drawing/2014/main" id="{D2A6DE75-5FCA-413D-84DF-DC5FB406C3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40950" y="1914525"/>
                  <a:ext cx="1381125" cy="0"/>
                </a:xfrm>
                <a:prstGeom prst="straightConnector1">
                  <a:avLst/>
                </a:prstGeom>
                <a:ln w="76200">
                  <a:solidFill>
                    <a:srgbClr val="F59DAA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직선 연결선 23">
                  <a:extLst>
                    <a:ext uri="{FF2B5EF4-FFF2-40B4-BE49-F238E27FC236}">
                      <a16:creationId xmlns:a16="http://schemas.microsoft.com/office/drawing/2014/main" id="{2521943B-25DF-42A9-A7A1-B38856EC2D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17050" y="1914525"/>
                  <a:ext cx="728980" cy="276225"/>
                </a:xfrm>
                <a:prstGeom prst="line">
                  <a:avLst/>
                </a:prstGeom>
                <a:ln w="76200">
                  <a:solidFill>
                    <a:srgbClr val="F59D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그룹 26">
                <a:extLst>
                  <a:ext uri="{FF2B5EF4-FFF2-40B4-BE49-F238E27FC236}">
                    <a16:creationId xmlns:a16="http://schemas.microsoft.com/office/drawing/2014/main" id="{2DD259ED-8ECC-4534-8AEC-80FF33B4C165}"/>
                  </a:ext>
                </a:extLst>
              </p:cNvPr>
              <p:cNvGrpSpPr/>
              <p:nvPr/>
            </p:nvGrpSpPr>
            <p:grpSpPr>
              <a:xfrm>
                <a:off x="1320800" y="1903095"/>
                <a:ext cx="4612640" cy="593725"/>
                <a:chOff x="1320800" y="1903095"/>
                <a:chExt cx="4612640" cy="593725"/>
              </a:xfrm>
            </p:grpSpPr>
            <p:cxnSp>
              <p:nvCxnSpPr>
                <p:cNvPr id="7" name="직선 화살표 연결선 6">
                  <a:extLst>
                    <a:ext uri="{FF2B5EF4-FFF2-40B4-BE49-F238E27FC236}">
                      <a16:creationId xmlns:a16="http://schemas.microsoft.com/office/drawing/2014/main" id="{CD9211C0-EB91-49BD-B265-5F719C1692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04790" y="1903095"/>
                  <a:ext cx="628650" cy="0"/>
                </a:xfrm>
                <a:prstGeom prst="straightConnector1">
                  <a:avLst/>
                </a:prstGeom>
                <a:ln w="76200">
                  <a:solidFill>
                    <a:srgbClr val="F59DAA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직선 연결선 25">
                  <a:extLst>
                    <a:ext uri="{FF2B5EF4-FFF2-40B4-BE49-F238E27FC236}">
                      <a16:creationId xmlns:a16="http://schemas.microsoft.com/office/drawing/2014/main" id="{FA61D1CF-7F9D-4473-BB9A-5F61CA5B16AF}"/>
                    </a:ext>
                  </a:extLst>
                </p:cNvPr>
                <p:cNvCxnSpPr/>
                <p:nvPr/>
              </p:nvCxnSpPr>
              <p:spPr>
                <a:xfrm flipV="1">
                  <a:off x="1320800" y="1903095"/>
                  <a:ext cx="3983990" cy="593725"/>
                </a:xfrm>
                <a:prstGeom prst="line">
                  <a:avLst/>
                </a:prstGeom>
                <a:ln w="76200">
                  <a:solidFill>
                    <a:srgbClr val="F59DA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그룹 38">
                <a:extLst>
                  <a:ext uri="{FF2B5EF4-FFF2-40B4-BE49-F238E27FC236}">
                    <a16:creationId xmlns:a16="http://schemas.microsoft.com/office/drawing/2014/main" id="{1F949549-61B3-4B38-9BBB-3F5E9FC65664}"/>
                  </a:ext>
                </a:extLst>
              </p:cNvPr>
              <p:cNvGrpSpPr/>
              <p:nvPr/>
            </p:nvGrpSpPr>
            <p:grpSpPr>
              <a:xfrm>
                <a:off x="2414270" y="1149350"/>
                <a:ext cx="2468946" cy="338554"/>
                <a:chOff x="2414270" y="1149350"/>
                <a:chExt cx="2468946" cy="338554"/>
              </a:xfrm>
            </p:grpSpPr>
            <p:sp>
              <p:nvSpPr>
                <p:cNvPr id="41" name="직사각형 40">
                  <a:extLst>
                    <a:ext uri="{FF2B5EF4-FFF2-40B4-BE49-F238E27FC236}">
                      <a16:creationId xmlns:a16="http://schemas.microsoft.com/office/drawing/2014/main" id="{7B09ECCA-00D6-4076-9DE8-C35DBBF3E684}"/>
                    </a:ext>
                  </a:extLst>
                </p:cNvPr>
                <p:cNvSpPr/>
                <p:nvPr/>
              </p:nvSpPr>
              <p:spPr>
                <a:xfrm>
                  <a:off x="2414270" y="1149350"/>
                  <a:ext cx="2468946" cy="338554"/>
                </a:xfrm>
                <a:prstGeom prst="rect">
                  <a:avLst/>
                </a:prstGeom>
                <a:scene3d>
                  <a:camera prst="obliqueTopLeft"/>
                  <a:lightRig rig="threePt" dir="t"/>
                </a:scene3d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&lt;</a:t>
                  </a:r>
                  <a:r>
                    <a:rPr lang="ko-KR" altLang="en-US" sz="1600" spc="300" dirty="0" err="1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총학생수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(</a:t>
                  </a:r>
                  <a:r>
                    <a:rPr lang="ko-KR" altLang="en-US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명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)_</a:t>
                  </a:r>
                  <a:r>
                    <a:rPr lang="ko-KR" altLang="en-US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평균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&gt;</a:t>
                  </a:r>
                  <a:endParaRPr lang="ko-KR" altLang="en-US" sz="1600" spc="300" dirty="0">
                    <a:solidFill>
                      <a:srgbClr val="565658"/>
                    </a:solidFill>
                    <a:latin typeface="a옛날사진관3" panose="02020600000000000000" pitchFamily="18" charset="-127"/>
                    <a:ea typeface="a옛날사진관3" panose="02020600000000000000" pitchFamily="18" charset="-127"/>
                  </a:endParaRPr>
                </a:p>
              </p:txBody>
            </p:sp>
            <p:cxnSp>
              <p:nvCxnSpPr>
                <p:cNvPr id="43" name="직선 연결선 42">
                  <a:extLst>
                    <a:ext uri="{FF2B5EF4-FFF2-40B4-BE49-F238E27FC236}">
                      <a16:creationId xmlns:a16="http://schemas.microsoft.com/office/drawing/2014/main" id="{353D0B6F-48A4-4160-B99F-F1FEEE344C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56180" y="1483360"/>
                  <a:ext cx="2342514" cy="4445"/>
                </a:xfrm>
                <a:prstGeom prst="line">
                  <a:avLst/>
                </a:prstGeom>
                <a:ln>
                  <a:solidFill>
                    <a:srgbClr val="EC4A6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그룹 44">
                <a:extLst>
                  <a:ext uri="{FF2B5EF4-FFF2-40B4-BE49-F238E27FC236}">
                    <a16:creationId xmlns:a16="http://schemas.microsoft.com/office/drawing/2014/main" id="{EB6A975A-8463-4C90-BAAC-8FF808D5CDB3}"/>
                  </a:ext>
                </a:extLst>
              </p:cNvPr>
              <p:cNvGrpSpPr/>
              <p:nvPr/>
            </p:nvGrpSpPr>
            <p:grpSpPr>
              <a:xfrm>
                <a:off x="7815832" y="1144905"/>
                <a:ext cx="2468946" cy="342999"/>
                <a:chOff x="7815832" y="1144905"/>
                <a:chExt cx="2468946" cy="342999"/>
              </a:xfrm>
            </p:grpSpPr>
            <p:sp>
              <p:nvSpPr>
                <p:cNvPr id="46" name="직사각형 45">
                  <a:extLst>
                    <a:ext uri="{FF2B5EF4-FFF2-40B4-BE49-F238E27FC236}">
                      <a16:creationId xmlns:a16="http://schemas.microsoft.com/office/drawing/2014/main" id="{C2B2D75F-0FA3-4CDE-BD2F-BC33228F6C0A}"/>
                    </a:ext>
                  </a:extLst>
                </p:cNvPr>
                <p:cNvSpPr/>
                <p:nvPr/>
              </p:nvSpPr>
              <p:spPr>
                <a:xfrm>
                  <a:off x="7815832" y="1144905"/>
                  <a:ext cx="2468946" cy="338554"/>
                </a:xfrm>
                <a:prstGeom prst="rect">
                  <a:avLst/>
                </a:prstGeom>
                <a:scene3d>
                  <a:camera prst="obliqueTopLeft"/>
                  <a:lightRig rig="threePt" dir="t"/>
                </a:scene3d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&lt;</a:t>
                  </a:r>
                  <a:r>
                    <a:rPr lang="ko-KR" altLang="en-US" sz="1600" spc="300" dirty="0" err="1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총학교수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(</a:t>
                  </a:r>
                  <a:r>
                    <a:rPr lang="ko-KR" altLang="en-US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명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)_</a:t>
                  </a:r>
                  <a:r>
                    <a:rPr lang="ko-KR" altLang="en-US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평균</a:t>
                  </a:r>
                  <a:r>
                    <a:rPr lang="en-US" altLang="ko-KR" sz="1600" spc="300" dirty="0">
                      <a:solidFill>
                        <a:srgbClr val="565658"/>
                      </a:solidFill>
                      <a:latin typeface="a옛날사진관3" panose="02020600000000000000" pitchFamily="18" charset="-127"/>
                      <a:ea typeface="a옛날사진관3" panose="02020600000000000000" pitchFamily="18" charset="-127"/>
                    </a:rPr>
                    <a:t>&gt;</a:t>
                  </a:r>
                  <a:endParaRPr lang="ko-KR" altLang="en-US" sz="1600" spc="300" dirty="0">
                    <a:solidFill>
                      <a:srgbClr val="565658"/>
                    </a:solidFill>
                    <a:latin typeface="a옛날사진관3" panose="02020600000000000000" pitchFamily="18" charset="-127"/>
                    <a:ea typeface="a옛날사진관3" panose="02020600000000000000" pitchFamily="18" charset="-127"/>
                  </a:endParaRPr>
                </a:p>
              </p:txBody>
            </p:sp>
            <p:cxnSp>
              <p:nvCxnSpPr>
                <p:cNvPr id="47" name="직선 연결선 46">
                  <a:extLst>
                    <a:ext uri="{FF2B5EF4-FFF2-40B4-BE49-F238E27FC236}">
                      <a16:creationId xmlns:a16="http://schemas.microsoft.com/office/drawing/2014/main" id="{1914646F-360D-469B-B0E1-1EB935306D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94605" y="1487904"/>
                  <a:ext cx="2311400" cy="0"/>
                </a:xfrm>
                <a:prstGeom prst="line">
                  <a:avLst/>
                </a:prstGeom>
                <a:ln>
                  <a:solidFill>
                    <a:srgbClr val="EC4A6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19DF148C-C6EE-4C29-A58E-AED7D03AA590}"/>
                </a:ext>
              </a:extLst>
            </p:cNvPr>
            <p:cNvSpPr/>
            <p:nvPr/>
          </p:nvSpPr>
          <p:spPr>
            <a:xfrm>
              <a:off x="759460" y="2258060"/>
              <a:ext cx="519430" cy="467360"/>
            </a:xfrm>
            <a:prstGeom prst="ellipse">
              <a:avLst/>
            </a:prstGeom>
            <a:noFill/>
            <a:ln w="28575">
              <a:solidFill>
                <a:srgbClr val="F9BF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90DB9126-2770-4FF0-BA16-1C56F21BC7EA}"/>
                </a:ext>
              </a:extLst>
            </p:cNvPr>
            <p:cNvSpPr/>
            <p:nvPr/>
          </p:nvSpPr>
          <p:spPr>
            <a:xfrm>
              <a:off x="6438900" y="2411730"/>
              <a:ext cx="519430" cy="467360"/>
            </a:xfrm>
            <a:prstGeom prst="ellipse">
              <a:avLst/>
            </a:prstGeom>
            <a:noFill/>
            <a:ln w="28575">
              <a:solidFill>
                <a:srgbClr val="F9BFC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628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23570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714375" y="525780"/>
            <a:ext cx="1941195" cy="266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885825" y="113411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B2BE466-1CE5-414E-8DD8-3E76A9E97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545"/>
          <a:stretch/>
        </p:blipFill>
        <p:spPr>
          <a:xfrm>
            <a:off x="2655570" y="2157095"/>
            <a:ext cx="7459345" cy="2249805"/>
          </a:xfrm>
          <a:prstGeom prst="rect">
            <a:avLst/>
          </a:prstGeom>
        </p:spPr>
      </p:pic>
      <p:sp>
        <p:nvSpPr>
          <p:cNvPr id="143" name="도형 142"/>
          <p:cNvSpPr>
            <a:spLocks/>
          </p:cNvSpPr>
          <p:nvPr/>
        </p:nvSpPr>
        <p:spPr>
          <a:xfrm>
            <a:off x="2663190" y="2488565"/>
            <a:ext cx="7445375" cy="655688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9332" y="823595"/>
            <a:ext cx="10173335" cy="5173345"/>
          </a:xfrm>
          <a:prstGeom prst="rect">
            <a:avLst/>
          </a:prstGeom>
          <a:noFill/>
        </p:spPr>
      </p:pic>
      <p:sp>
        <p:nvSpPr>
          <p:cNvPr id="15" name="도형 141"/>
          <p:cNvSpPr>
            <a:spLocks/>
          </p:cNvSpPr>
          <p:nvPr/>
        </p:nvSpPr>
        <p:spPr>
          <a:xfrm>
            <a:off x="8192135" y="4319905"/>
            <a:ext cx="458470" cy="1578610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11" name="도형 141"/>
          <p:cNvSpPr>
            <a:spLocks/>
          </p:cNvSpPr>
          <p:nvPr/>
        </p:nvSpPr>
        <p:spPr>
          <a:xfrm>
            <a:off x="5039861" y="2354948"/>
            <a:ext cx="458470" cy="3641992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12" name="도형 141"/>
          <p:cNvSpPr>
            <a:spLocks/>
          </p:cNvSpPr>
          <p:nvPr/>
        </p:nvSpPr>
        <p:spPr>
          <a:xfrm>
            <a:off x="1525905" y="1237799"/>
            <a:ext cx="458470" cy="4660716"/>
          </a:xfrm>
          <a:prstGeom prst="roundRect">
            <a:avLst/>
          </a:prstGeom>
          <a:noFill/>
          <a:ln w="57150" cap="flat" cmpd="sng">
            <a:solidFill>
              <a:srgbClr val="F7D331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맑은 고딕" charset="0"/>
              <a:ea typeface="맑은 고딕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3BECBE-DCA1-472F-91E5-FEAA4FA2BE72}"/>
              </a:ext>
            </a:extLst>
          </p:cNvPr>
          <p:cNvSpPr txBox="1"/>
          <p:nvPr/>
        </p:nvSpPr>
        <p:spPr>
          <a:xfrm>
            <a:off x="628015" y="423545"/>
            <a:ext cx="3195320" cy="400050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3. </a:t>
            </a:r>
            <a:r>
              <a:rPr lang="ko-KR" altLang="en-US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데이터 처리 과정과 분석</a:t>
            </a:r>
          </a:p>
        </p:txBody>
      </p:sp>
    </p:spTree>
    <p:extLst>
      <p:ext uri="{BB962C8B-B14F-4D97-AF65-F5344CB8AC3E}">
        <p14:creationId xmlns:p14="http://schemas.microsoft.com/office/powerpoint/2010/main" val="122133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3" grpId="1" animBg="1"/>
      <p:bldP spid="15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8785" y="619125"/>
            <a:ext cx="11314430" cy="5567045"/>
          </a:xfrm>
          <a:prstGeom prst="rect">
            <a:avLst/>
          </a:prstGeom>
          <a:noFill/>
          <a:ln w="25400">
            <a:solidFill>
              <a:srgbClr val="5656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714375" y="525780"/>
            <a:ext cx="1941195" cy="266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TextBox 140"/>
          <p:cNvSpPr txBox="1"/>
          <p:nvPr/>
        </p:nvSpPr>
        <p:spPr>
          <a:xfrm>
            <a:off x="628015" y="423544"/>
            <a:ext cx="1688465" cy="412233"/>
          </a:xfrm>
          <a:prstGeom prst="rect">
            <a:avLst/>
          </a:prstGeom>
          <a:solidFill>
            <a:srgbClr val="F2F2F2"/>
          </a:solidFill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4. </a:t>
            </a:r>
            <a:r>
              <a:rPr lang="ko-KR" altLang="en-US" sz="2000" dirty="0">
                <a:solidFill>
                  <a:schemeClr val="bg2">
                    <a:lumMod val="25000"/>
                  </a:schemeClr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rPr>
              <a:t>분석 결과 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885825" y="1134110"/>
            <a:ext cx="422275" cy="4197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E5135EFF-F9F7-4B82-AB06-4D8B8FD322F9}"/>
              </a:ext>
            </a:extLst>
          </p:cNvPr>
          <p:cNvGrpSpPr/>
          <p:nvPr/>
        </p:nvGrpSpPr>
        <p:grpSpPr>
          <a:xfrm>
            <a:off x="885825" y="1749425"/>
            <a:ext cx="808235" cy="646331"/>
            <a:chOff x="885825" y="1030605"/>
            <a:chExt cx="808235" cy="646331"/>
          </a:xfrm>
        </p:grpSpPr>
        <p:sp>
          <p:nvSpPr>
            <p:cNvPr id="101" name="직사각형 100"/>
            <p:cNvSpPr/>
            <p:nvPr/>
          </p:nvSpPr>
          <p:spPr>
            <a:xfrm>
              <a:off x="885825" y="1030605"/>
              <a:ext cx="808235" cy="646331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3600" dirty="0">
                  <a:solidFill>
                    <a:srgbClr val="565658"/>
                  </a:solidFill>
                  <a:latin typeface="a옛날사진관3" panose="02020600000000000000" pitchFamily="18" charset="-127"/>
                  <a:ea typeface="a옛날사진관3" panose="02020600000000000000" pitchFamily="18" charset="-127"/>
                </a:rPr>
                <a:t>(1)</a:t>
              </a:r>
              <a:endParaRPr lang="ko-KR" altLang="en-US" sz="3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endParaRPr>
            </a:p>
          </p:txBody>
        </p: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7D173E65-71E1-4633-B0BA-2E6FAB30E9FE}"/>
                </a:ext>
              </a:extLst>
            </p:cNvPr>
            <p:cNvCxnSpPr>
              <a:cxnSpLocks/>
            </p:cNvCxnSpPr>
            <p:nvPr/>
          </p:nvCxnSpPr>
          <p:spPr>
            <a:xfrm>
              <a:off x="989247" y="1676936"/>
              <a:ext cx="639363" cy="0"/>
            </a:xfrm>
            <a:prstGeom prst="line">
              <a:avLst/>
            </a:prstGeom>
            <a:ln>
              <a:solidFill>
                <a:srgbClr val="F29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그림 25">
            <a:extLst>
              <a:ext uri="{FF2B5EF4-FFF2-40B4-BE49-F238E27FC236}">
                <a16:creationId xmlns:a16="http://schemas.microsoft.com/office/drawing/2014/main" id="{46572204-B7DE-4918-A357-FA5C5D5160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190" y="1269750"/>
            <a:ext cx="1414086" cy="1412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7D9B0AD9-65FD-4F26-8187-E9CEC14C5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85198" y="1370081"/>
            <a:ext cx="1414086" cy="14128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그룹 14">
            <a:extLst>
              <a:ext uri="{FF2B5EF4-FFF2-40B4-BE49-F238E27FC236}">
                <a16:creationId xmlns:a16="http://schemas.microsoft.com/office/drawing/2014/main" id="{40401809-5748-4797-A8F3-BFAF5B6484C5}"/>
              </a:ext>
            </a:extLst>
          </p:cNvPr>
          <p:cNvGrpSpPr/>
          <p:nvPr/>
        </p:nvGrpSpPr>
        <p:grpSpPr>
          <a:xfrm>
            <a:off x="6065052" y="1168244"/>
            <a:ext cx="2743805" cy="1731746"/>
            <a:chOff x="5318954" y="1134142"/>
            <a:chExt cx="2743805" cy="1731746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9851E26C-0D05-4079-88C0-7F881798CB56}"/>
                </a:ext>
              </a:extLst>
            </p:cNvPr>
            <p:cNvGrpSpPr/>
            <p:nvPr/>
          </p:nvGrpSpPr>
          <p:grpSpPr>
            <a:xfrm>
              <a:off x="5318954" y="1134142"/>
              <a:ext cx="1540639" cy="885573"/>
              <a:chOff x="6323965" y="2623820"/>
              <a:chExt cx="2133600" cy="1227455"/>
            </a:xfrm>
            <a:noFill/>
          </p:grpSpPr>
          <p:pic>
            <p:nvPicPr>
              <p:cNvPr id="35" name="그림 34">
                <a:extLst>
                  <a:ext uri="{FF2B5EF4-FFF2-40B4-BE49-F238E27FC236}">
                    <a16:creationId xmlns:a16="http://schemas.microsoft.com/office/drawing/2014/main" id="{B6C9D823-3AF7-4588-8E9A-2046ED5BD4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3965" y="262382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6" name="그림 35">
                <a:extLst>
                  <a:ext uri="{FF2B5EF4-FFF2-40B4-BE49-F238E27FC236}">
                    <a16:creationId xmlns:a16="http://schemas.microsoft.com/office/drawing/2014/main" id="{FEF68157-85D0-41DA-B9E5-82E24C4B7B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2170" y="263017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3F138D48-7887-4052-83CC-8743E1837269}"/>
                </a:ext>
              </a:extLst>
            </p:cNvPr>
            <p:cNvGrpSpPr/>
            <p:nvPr/>
          </p:nvGrpSpPr>
          <p:grpSpPr>
            <a:xfrm>
              <a:off x="5603697" y="1980315"/>
              <a:ext cx="1540639" cy="885573"/>
              <a:chOff x="6718300" y="3796665"/>
              <a:chExt cx="2133600" cy="1227455"/>
            </a:xfrm>
            <a:noFill/>
          </p:grpSpPr>
          <p:pic>
            <p:nvPicPr>
              <p:cNvPr id="33" name="그림 32">
                <a:extLst>
                  <a:ext uri="{FF2B5EF4-FFF2-40B4-BE49-F238E27FC236}">
                    <a16:creationId xmlns:a16="http://schemas.microsoft.com/office/drawing/2014/main" id="{BEA16241-F838-428A-9A0F-C154314163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8300" y="379666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4" name="그림 33">
                <a:extLst>
                  <a:ext uri="{FF2B5EF4-FFF2-40B4-BE49-F238E27FC236}">
                    <a16:creationId xmlns:a16="http://schemas.microsoft.com/office/drawing/2014/main" id="{3BF71386-A86A-4C28-A18C-553E87A46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96505" y="380301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61C2467E-6A05-4376-AB30-A6BFDD1094FB}"/>
                </a:ext>
              </a:extLst>
            </p:cNvPr>
            <p:cNvGrpSpPr/>
            <p:nvPr/>
          </p:nvGrpSpPr>
          <p:grpSpPr>
            <a:xfrm>
              <a:off x="6522120" y="1269750"/>
              <a:ext cx="1540639" cy="885573"/>
              <a:chOff x="7990205" y="2811780"/>
              <a:chExt cx="2133600" cy="1227455"/>
            </a:xfrm>
            <a:noFill/>
          </p:grpSpPr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9C3C4FED-048F-48E9-8E5E-1D39BEFEE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90205" y="2811780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32" name="그림 31">
                <a:extLst>
                  <a:ext uri="{FF2B5EF4-FFF2-40B4-BE49-F238E27FC236}">
                    <a16:creationId xmlns:a16="http://schemas.microsoft.com/office/drawing/2014/main" id="{51E7A98F-22C0-499B-87D0-5619A778FB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68410" y="2818765"/>
                <a:ext cx="1255395" cy="1221105"/>
              </a:xfrm>
              <a:prstGeom prst="rect">
                <a:avLst/>
              </a:prstGeom>
              <a:grpFill/>
              <a:ln>
                <a:noFill/>
              </a:ln>
            </p:spPr>
          </p:pic>
        </p:grpSp>
      </p:grpSp>
      <p:sp>
        <p:nvSpPr>
          <p:cNvPr id="4" name="빼기 기호 3">
            <a:extLst>
              <a:ext uri="{FF2B5EF4-FFF2-40B4-BE49-F238E27FC236}">
                <a16:creationId xmlns:a16="http://schemas.microsoft.com/office/drawing/2014/main" id="{677A7056-C7D1-494B-A08F-05838A0D6C19}"/>
              </a:ext>
            </a:extLst>
          </p:cNvPr>
          <p:cNvSpPr/>
          <p:nvPr/>
        </p:nvSpPr>
        <p:spPr>
          <a:xfrm>
            <a:off x="6555376" y="4297998"/>
            <a:ext cx="1414086" cy="734177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ADA8396-8272-4167-B590-FA0E927FBEC9}"/>
              </a:ext>
            </a:extLst>
          </p:cNvPr>
          <p:cNvGrpSpPr/>
          <p:nvPr/>
        </p:nvGrpSpPr>
        <p:grpSpPr>
          <a:xfrm>
            <a:off x="2742123" y="3613898"/>
            <a:ext cx="5723148" cy="1918598"/>
            <a:chOff x="4581770" y="3698989"/>
            <a:chExt cx="5723148" cy="191859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C400B5B8-D3FC-41BC-8EDA-923BD307CD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1770" y="3712587"/>
              <a:ext cx="1743075" cy="1905000"/>
            </a:xfrm>
            <a:prstGeom prst="rect">
              <a:avLst/>
            </a:prstGeom>
          </p:spPr>
        </p:pic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71252CDA-FB86-4CFE-B817-E6F17164A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7901" y="3958644"/>
              <a:ext cx="1414086" cy="14128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A09341A6-1D9A-44F8-8CA8-6828D82A2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2518" y="3698989"/>
              <a:ext cx="1742400" cy="1918598"/>
            </a:xfrm>
            <a:prstGeom prst="rect">
              <a:avLst/>
            </a:prstGeom>
          </p:spPr>
        </p:pic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F6A8CBA1-B9A1-42CD-B22C-EA23873E982D}"/>
              </a:ext>
            </a:extLst>
          </p:cNvPr>
          <p:cNvGrpSpPr/>
          <p:nvPr/>
        </p:nvGrpSpPr>
        <p:grpSpPr>
          <a:xfrm>
            <a:off x="903982" y="3979861"/>
            <a:ext cx="808235" cy="646331"/>
            <a:chOff x="885825" y="1030605"/>
            <a:chExt cx="808235" cy="646331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C3949808-6D8B-44EC-AFE9-D9DEED853816}"/>
                </a:ext>
              </a:extLst>
            </p:cNvPr>
            <p:cNvSpPr/>
            <p:nvPr/>
          </p:nvSpPr>
          <p:spPr>
            <a:xfrm>
              <a:off x="885825" y="1030605"/>
              <a:ext cx="808235" cy="646331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3600" dirty="0">
                  <a:solidFill>
                    <a:srgbClr val="565658"/>
                  </a:solidFill>
                  <a:latin typeface="a옛날사진관3" panose="02020600000000000000" pitchFamily="18" charset="-127"/>
                  <a:ea typeface="a옛날사진관3" panose="02020600000000000000" pitchFamily="18" charset="-127"/>
                </a:rPr>
                <a:t>(2)</a:t>
              </a:r>
              <a:endParaRPr lang="ko-KR" altLang="en-US" sz="3600" spc="300" dirty="0">
                <a:solidFill>
                  <a:srgbClr val="565658"/>
                </a:solidFill>
                <a:latin typeface="a옛날사진관3" panose="02020600000000000000" pitchFamily="18" charset="-127"/>
                <a:ea typeface="a옛날사진관3" panose="02020600000000000000" pitchFamily="18" charset="-127"/>
              </a:endParaRPr>
            </a:p>
          </p:txBody>
        </p: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7A4A7E44-EBAE-4F1A-95E2-179E8B2AD7D3}"/>
                </a:ext>
              </a:extLst>
            </p:cNvPr>
            <p:cNvCxnSpPr>
              <a:cxnSpLocks/>
            </p:cNvCxnSpPr>
            <p:nvPr/>
          </p:nvCxnSpPr>
          <p:spPr>
            <a:xfrm>
              <a:off x="989247" y="1676936"/>
              <a:ext cx="639363" cy="0"/>
            </a:xfrm>
            <a:prstGeom prst="line">
              <a:avLst/>
            </a:prstGeom>
            <a:ln>
              <a:solidFill>
                <a:srgbClr val="F29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1664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Pages>10</Pages>
  <Words>482</Words>
  <Characters>0</Characters>
  <Application>Microsoft Office PowerPoint</Application>
  <DocSecurity>0</DocSecurity>
  <PresentationFormat>와이드스크린</PresentationFormat>
  <Lines>0</Lines>
  <Paragraphs>109</Paragraphs>
  <Slides>10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9" baseType="lpstr">
      <vt:lpstr>210 콤퓨타세탁 L</vt:lpstr>
      <vt:lpstr>Calibri</vt:lpstr>
      <vt:lpstr>THE정고딕140</vt:lpstr>
      <vt:lpstr>a옛날사진관3</vt:lpstr>
      <vt:lpstr>Arial</vt:lpstr>
      <vt:lpstr>맑은 고딕</vt:lpstr>
      <vt:lpstr>a옛날사진관2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hhj</dc:creator>
  <cp:lastModifiedBy>유리 안</cp:lastModifiedBy>
  <cp:revision>23</cp:revision>
  <dcterms:modified xsi:type="dcterms:W3CDTF">2019-06-14T13:36:40Z</dcterms:modified>
</cp:coreProperties>
</file>