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7" r:id="rId2"/>
    <p:sldId id="258" r:id="rId3"/>
    <p:sldId id="272" r:id="rId4"/>
    <p:sldId id="259" r:id="rId5"/>
    <p:sldId id="260" r:id="rId6"/>
    <p:sldId id="273" r:id="rId7"/>
    <p:sldId id="261" r:id="rId8"/>
    <p:sldId id="269" r:id="rId9"/>
    <p:sldId id="268" r:id="rId10"/>
    <p:sldId id="270" r:id="rId11"/>
    <p:sldId id="267" r:id="rId12"/>
    <p:sldId id="274" r:id="rId13"/>
    <p:sldId id="265" r:id="rId1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 varScale="1">
        <p:scale>
          <a:sx n="74" d="100"/>
          <a:sy n="74" d="100"/>
        </p:scale>
        <p:origin x="264" y="72"/>
      </p:cViewPr>
      <p:guideLst>
        <p:guide orient="horz" pos="215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12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A70A970-72FD-408F-962C-DEC7FADA5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613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A70A970-72FD-408F-962C-DEC7FADA5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사각형: 잘린 한쪽 모서리 2">
            <a:extLst>
              <a:ext uri="{FF2B5EF4-FFF2-40B4-BE49-F238E27FC236}">
                <a16:creationId xmlns:a16="http://schemas.microsoft.com/office/drawing/2014/main" id="{9446DD98-E696-4CB9-AB14-F1F5F38DE2A8}"/>
              </a:ext>
            </a:extLst>
          </p:cNvPr>
          <p:cNvSpPr/>
          <p:nvPr userDrawn="1"/>
        </p:nvSpPr>
        <p:spPr>
          <a:xfrm>
            <a:off x="310950" y="798786"/>
            <a:ext cx="11557000" cy="5665076"/>
          </a:xfrm>
          <a:prstGeom prst="snip1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567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A70A970-72FD-408F-962C-DEC7FADA5D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사각형: 잘린 한쪽 모서리 2">
            <a:extLst>
              <a:ext uri="{FF2B5EF4-FFF2-40B4-BE49-F238E27FC236}">
                <a16:creationId xmlns:a16="http://schemas.microsoft.com/office/drawing/2014/main" id="{9446DD98-E696-4CB9-AB14-F1F5F38DE2A8}"/>
              </a:ext>
            </a:extLst>
          </p:cNvPr>
          <p:cNvSpPr/>
          <p:nvPr userDrawn="1"/>
        </p:nvSpPr>
        <p:spPr>
          <a:xfrm>
            <a:off x="310950" y="798786"/>
            <a:ext cx="11557000" cy="5126526"/>
          </a:xfrm>
          <a:prstGeom prst="snip1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48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AABC9F4A-30C3-4FD4-9CBB-E862C4E451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7000" y="-2667001"/>
            <a:ext cx="6858000" cy="12192002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14E68AC3-7F01-4FFB-AD06-3449FE72F61A}"/>
              </a:ext>
            </a:extLst>
          </p:cNvPr>
          <p:cNvSpPr/>
          <p:nvPr userDrawn="1"/>
        </p:nvSpPr>
        <p:spPr>
          <a:xfrm>
            <a:off x="2136807" y="0"/>
            <a:ext cx="7921593" cy="6858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2162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AABC9F4A-30C3-4FD4-9CBB-E862C4E451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7000" y="-2667001"/>
            <a:ext cx="6858000" cy="12192002"/>
          </a:xfrm>
          <a:prstGeom prst="rect">
            <a:avLst/>
          </a:prstGeom>
        </p:spPr>
      </p:pic>
      <p:sp>
        <p:nvSpPr>
          <p:cNvPr id="5" name="타원 4">
            <a:extLst>
              <a:ext uri="{FF2B5EF4-FFF2-40B4-BE49-F238E27FC236}">
                <a16:creationId xmlns:a16="http://schemas.microsoft.com/office/drawing/2014/main" id="{AD8CC458-64DD-43D4-9F7E-2FFCBE9E93F4}"/>
              </a:ext>
            </a:extLst>
          </p:cNvPr>
          <p:cNvSpPr/>
          <p:nvPr userDrawn="1"/>
        </p:nvSpPr>
        <p:spPr>
          <a:xfrm>
            <a:off x="1783883" y="-883117"/>
            <a:ext cx="8624234" cy="8624234"/>
          </a:xfrm>
          <a:prstGeom prst="ellips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461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DA401CD1-57F1-4232-8AAE-D962C7EA6605}" type="datetimeFigureOut">
              <a:rPr lang="ko-KR" altLang="en-US"/>
              <a:pPr lvl="0"/>
              <a:t>2019-06-17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1C8FAA8F-94B1-41C8-97C4-4F9456095DB3}" type="slidenum">
              <a:rPr lang="ko-KR" altLang="en-US"/>
              <a:pPr lvl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82218" y="3013501"/>
            <a:ext cx="702756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5000" b="1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Rstudio</a:t>
            </a:r>
            <a:r>
              <a:rPr lang="en-US" altLang="ko-KR" sz="50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endParaRPr lang="en-US" altLang="ko-KR" sz="50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89304" y="3632171"/>
            <a:ext cx="38587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20172280</a:t>
            </a:r>
            <a:r>
              <a:rPr lang="ko-KR" altLang="en-US" sz="28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신강철</a:t>
            </a:r>
            <a:endParaRPr lang="ko-KR" altLang="en-US" sz="28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2205228" y="1680152"/>
            <a:ext cx="7781544" cy="3497696"/>
            <a:chOff x="2205228" y="1170316"/>
            <a:chExt cx="7781544" cy="3497696"/>
          </a:xfrm>
        </p:grpSpPr>
        <p:sp>
          <p:nvSpPr>
            <p:cNvPr id="3" name="직사각형 2"/>
            <p:cNvSpPr/>
            <p:nvPr/>
          </p:nvSpPr>
          <p:spPr>
            <a:xfrm>
              <a:off x="2205228" y="2189988"/>
              <a:ext cx="7781544" cy="2478024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2" name="그림 11"/>
            <p:cNvPicPr>
              <a:picLocks noChangeAspect="1"/>
            </p:cNvPicPr>
            <p:nvPr/>
          </p:nvPicPr>
          <p:blipFill rotWithShape="1">
            <a:blip r:embed="rId2"/>
            <a:stretch>
              <a:fillRect/>
            </a:stretch>
          </p:blipFill>
          <p:spPr>
            <a:xfrm rot="19451082">
              <a:off x="5771200" y="1170316"/>
              <a:ext cx="649600" cy="895795"/>
            </a:xfrm>
            <a:prstGeom prst="rect">
              <a:avLst/>
            </a:prstGeom>
          </p:spPr>
        </p:pic>
      </p:grpSp>
      <p:cxnSp>
        <p:nvCxnSpPr>
          <p:cNvPr id="17" name="직선 연결선 16"/>
          <p:cNvCxnSpPr/>
          <p:nvPr/>
        </p:nvCxnSpPr>
        <p:spPr>
          <a:xfrm>
            <a:off x="2572352" y="4125902"/>
            <a:ext cx="704729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822350" y="4188952"/>
            <a:ext cx="549633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2800" dirty="0" smtClean="0">
                <a:solidFill>
                  <a:schemeClr val="bg1"/>
                </a:solidFill>
              </a:rPr>
              <a:t>경기 노인 보행 사망사고 </a:t>
            </a:r>
            <a:endParaRPr lang="en-US" altLang="ko-KR" sz="2800" dirty="0" smtClean="0">
              <a:solidFill>
                <a:schemeClr val="bg1"/>
              </a:solidFill>
            </a:endParaRPr>
          </a:p>
          <a:p>
            <a:pPr algn="ctr"/>
            <a:r>
              <a:rPr lang="en-US" altLang="ko-KR" sz="2800" dirty="0" smtClean="0">
                <a:solidFill>
                  <a:schemeClr val="bg1"/>
                </a:solidFill>
              </a:rPr>
              <a:t>(</a:t>
            </a:r>
            <a:r>
              <a:rPr lang="ko-KR" altLang="en-US" sz="2800" dirty="0" smtClean="0">
                <a:solidFill>
                  <a:schemeClr val="bg1"/>
                </a:solidFill>
              </a:rPr>
              <a:t>어린이 보행  사망사고 비교</a:t>
            </a:r>
            <a:r>
              <a:rPr lang="en-US" altLang="ko-KR" sz="2800" dirty="0" smtClean="0">
                <a:solidFill>
                  <a:schemeClr val="bg1"/>
                </a:solidFill>
              </a:rPr>
              <a:t>)</a:t>
            </a:r>
            <a:r>
              <a:rPr lang="ko-KR" altLang="en-US" sz="2800" dirty="0" smtClean="0">
                <a:solidFill>
                  <a:schemeClr val="bg1"/>
                </a:solidFill>
              </a:rPr>
              <a:t> </a:t>
            </a:r>
            <a:endParaRPr lang="ko-KR" altLang="en-US" sz="28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66250" y="121758"/>
            <a:ext cx="267828" cy="369333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493782" y="121758"/>
            <a:ext cx="267828" cy="36933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789222" y="121757"/>
            <a:ext cx="267828" cy="3693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10159" y="121756"/>
            <a:ext cx="3372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algn="l"/>
            <a:r>
              <a:rPr lang="en-US" altLang="ko-KR" sz="1800" dirty="0">
                <a:latin typeface="+mn-lt"/>
                <a:ea typeface="+mn-ea"/>
              </a:rPr>
              <a:t>3</a:t>
            </a:r>
            <a:r>
              <a:rPr lang="en-US" altLang="ko-KR" sz="1800" dirty="0" smtClean="0">
                <a:latin typeface="+mn-lt"/>
                <a:ea typeface="+mn-ea"/>
              </a:rPr>
              <a:t>.</a:t>
            </a:r>
            <a:r>
              <a:rPr lang="ko-KR" altLang="en-US" sz="1800" dirty="0" smtClean="0">
                <a:latin typeface="+mn-lt"/>
                <a:ea typeface="+mn-ea"/>
              </a:rPr>
              <a:t>지역별 어린이 사망자 수</a:t>
            </a:r>
            <a:endParaRPr lang="en-US" altLang="ko-KR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430" y="1323361"/>
            <a:ext cx="29542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algn="l"/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안산</a:t>
            </a:r>
            <a:r>
              <a:rPr lang="en-US" altLang="ko-K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용인</a:t>
            </a:r>
            <a:r>
              <a:rPr lang="en-US" altLang="ko-K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성남시만 사망자가 나왔다</a:t>
            </a:r>
            <a:endParaRPr lang="ko-KR" altLang="en-US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084662" y="121756"/>
            <a:ext cx="267828" cy="369333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64" y="785611"/>
            <a:ext cx="4857758" cy="512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28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66250" y="121758"/>
            <a:ext cx="267828" cy="36933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493782" y="121758"/>
            <a:ext cx="267828" cy="369333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789222" y="121757"/>
            <a:ext cx="267828" cy="36933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084662" y="121756"/>
            <a:ext cx="267828" cy="3693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15851" y="83222"/>
            <a:ext cx="3372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algn="l"/>
            <a:r>
              <a:rPr lang="en-US" altLang="ko-KR" sz="1800" dirty="0">
                <a:latin typeface="+mn-lt"/>
                <a:ea typeface="+mn-ea"/>
              </a:rPr>
              <a:t>4</a:t>
            </a:r>
            <a:r>
              <a:rPr lang="en-US" altLang="ko-KR" sz="1800" dirty="0" smtClean="0">
                <a:latin typeface="+mn-lt"/>
                <a:ea typeface="+mn-ea"/>
                <a:cs typeface="+mn-cs"/>
              </a:rPr>
              <a:t>.</a:t>
            </a:r>
            <a:r>
              <a:rPr lang="ko-KR" altLang="en-US" sz="1800" dirty="0" smtClean="0">
                <a:latin typeface="+mn-lt"/>
                <a:ea typeface="+mn-ea"/>
                <a:cs typeface="+mn-cs"/>
              </a:rPr>
              <a:t>사건이 많이 발생하는 이유</a:t>
            </a:r>
            <a:endParaRPr lang="en-US" altLang="ko-KR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2691" y="3006688"/>
            <a:ext cx="46013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lvl="0"/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어린이와 노인 외에도 사건이 많이 발생 하는 지역</a:t>
            </a:r>
            <a:endParaRPr lang="en-US" altLang="ko-KR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56500" y="1706538"/>
            <a:ext cx="43784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lvl="0"/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유동인구가 많은 지역</a:t>
            </a:r>
            <a:endParaRPr lang="en-US" altLang="ko-KR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923136" y="1425734"/>
            <a:ext cx="985128" cy="985128"/>
            <a:chOff x="1547760" y="1718135"/>
            <a:chExt cx="985128" cy="985128"/>
          </a:xfrm>
        </p:grpSpPr>
        <p:pic>
          <p:nvPicPr>
            <p:cNvPr id="24" name="그림 23"/>
            <p:cNvPicPr>
              <a:picLocks noChangeAspect="1"/>
            </p:cNvPicPr>
            <p:nvPr/>
          </p:nvPicPr>
          <p:blipFill rotWithShape="1">
            <a:blip r:embed="rId3"/>
            <a:srcRect l="21750" t="75240" r="43130" b="7820"/>
            <a:stretch>
              <a:fillRect/>
            </a:stretch>
          </p:blipFill>
          <p:spPr>
            <a:xfrm rot="5400000">
              <a:off x="1547760" y="1718135"/>
              <a:ext cx="985128" cy="985128"/>
            </a:xfrm>
            <a:custGeom>
              <a:avLst/>
              <a:gdLst>
                <a:gd name="connsiteX0" fmla="*/ 0 w 1357880"/>
                <a:gd name="connsiteY0" fmla="*/ 678940 h 1357880"/>
                <a:gd name="connsiteX1" fmla="*/ 678940 w 1357880"/>
                <a:gd name="connsiteY1" fmla="*/ 0 h 1357880"/>
                <a:gd name="connsiteX2" fmla="*/ 1357880 w 1357880"/>
                <a:gd name="connsiteY2" fmla="*/ 678940 h 1357880"/>
                <a:gd name="connsiteX3" fmla="*/ 678940 w 1357880"/>
                <a:gd name="connsiteY3" fmla="*/ 1357880 h 1357880"/>
                <a:gd name="connsiteX4" fmla="*/ 0 w 1357880"/>
                <a:gd name="connsiteY4" fmla="*/ 678940 h 13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7880" h="1357880">
                  <a:moveTo>
                    <a:pt x="0" y="678940"/>
                  </a:moveTo>
                  <a:cubicBezTo>
                    <a:pt x="0" y="303972"/>
                    <a:pt x="303972" y="0"/>
                    <a:pt x="678940" y="0"/>
                  </a:cubicBezTo>
                  <a:cubicBezTo>
                    <a:pt x="1053908" y="0"/>
                    <a:pt x="1357880" y="303972"/>
                    <a:pt x="1357880" y="678940"/>
                  </a:cubicBezTo>
                  <a:cubicBezTo>
                    <a:pt x="1357880" y="1053908"/>
                    <a:pt x="1053908" y="1357880"/>
                    <a:pt x="678940" y="1357880"/>
                  </a:cubicBezTo>
                  <a:cubicBezTo>
                    <a:pt x="303972" y="1357880"/>
                    <a:pt x="0" y="1053908"/>
                    <a:pt x="0" y="678940"/>
                  </a:cubicBezTo>
                  <a:close/>
                </a:path>
              </a:pathLst>
            </a:custGeom>
          </p:spPr>
        </p:pic>
        <p:sp>
          <p:nvSpPr>
            <p:cNvPr id="25" name="TextBox 24"/>
            <p:cNvSpPr txBox="1"/>
            <p:nvPr/>
          </p:nvSpPr>
          <p:spPr>
            <a:xfrm>
              <a:off x="1823916" y="1887532"/>
              <a:ext cx="432816" cy="6346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3600">
                  <a:latin typeface="+mn-lt"/>
                  <a:ea typeface="+mn-ea"/>
                  <a:cs typeface="+mn-cs"/>
                </a:rPr>
                <a:t>1</a:t>
              </a:r>
              <a:endParaRPr lang="ko-KR" altLang="en-US" sz="3600"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893489" y="2716993"/>
            <a:ext cx="985128" cy="985128"/>
            <a:chOff x="1547760" y="3278711"/>
            <a:chExt cx="985128" cy="985128"/>
          </a:xfrm>
        </p:grpSpPr>
        <p:pic>
          <p:nvPicPr>
            <p:cNvPr id="27" name="그림 26"/>
            <p:cNvPicPr>
              <a:picLocks noChangeAspect="1"/>
            </p:cNvPicPr>
            <p:nvPr/>
          </p:nvPicPr>
          <p:blipFill rotWithShape="1">
            <a:blip r:embed="rId3"/>
            <a:srcRect l="21750" t="75240" r="43130" b="7820"/>
            <a:stretch>
              <a:fillRect/>
            </a:stretch>
          </p:blipFill>
          <p:spPr>
            <a:xfrm rot="5400000">
              <a:off x="1547760" y="3278711"/>
              <a:ext cx="985128" cy="985128"/>
            </a:xfrm>
            <a:custGeom>
              <a:avLst/>
              <a:gdLst>
                <a:gd name="connsiteX0" fmla="*/ 0 w 1357880"/>
                <a:gd name="connsiteY0" fmla="*/ 678940 h 1357880"/>
                <a:gd name="connsiteX1" fmla="*/ 678940 w 1357880"/>
                <a:gd name="connsiteY1" fmla="*/ 0 h 1357880"/>
                <a:gd name="connsiteX2" fmla="*/ 1357880 w 1357880"/>
                <a:gd name="connsiteY2" fmla="*/ 678940 h 1357880"/>
                <a:gd name="connsiteX3" fmla="*/ 678940 w 1357880"/>
                <a:gd name="connsiteY3" fmla="*/ 1357880 h 1357880"/>
                <a:gd name="connsiteX4" fmla="*/ 0 w 1357880"/>
                <a:gd name="connsiteY4" fmla="*/ 678940 h 13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7880" h="1357880">
                  <a:moveTo>
                    <a:pt x="0" y="678940"/>
                  </a:moveTo>
                  <a:cubicBezTo>
                    <a:pt x="0" y="303972"/>
                    <a:pt x="303972" y="0"/>
                    <a:pt x="678940" y="0"/>
                  </a:cubicBezTo>
                  <a:cubicBezTo>
                    <a:pt x="1053908" y="0"/>
                    <a:pt x="1357880" y="303972"/>
                    <a:pt x="1357880" y="678940"/>
                  </a:cubicBezTo>
                  <a:cubicBezTo>
                    <a:pt x="1357880" y="1053908"/>
                    <a:pt x="1053908" y="1357880"/>
                    <a:pt x="678940" y="1357880"/>
                  </a:cubicBezTo>
                  <a:cubicBezTo>
                    <a:pt x="303972" y="1357880"/>
                    <a:pt x="0" y="1053908"/>
                    <a:pt x="0" y="678940"/>
                  </a:cubicBezTo>
                  <a:close/>
                </a:path>
              </a:pathLst>
            </a:custGeom>
          </p:spPr>
        </p:pic>
        <p:sp>
          <p:nvSpPr>
            <p:cNvPr id="28" name="TextBox 27"/>
            <p:cNvSpPr txBox="1"/>
            <p:nvPr/>
          </p:nvSpPr>
          <p:spPr>
            <a:xfrm>
              <a:off x="1823916" y="3429000"/>
              <a:ext cx="432816" cy="6362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3600">
                  <a:latin typeface="+mn-lt"/>
                  <a:ea typeface="+mn-ea"/>
                  <a:cs typeface="+mn-cs"/>
                </a:rPr>
                <a:t>2</a:t>
              </a:r>
              <a:endParaRPr lang="ko-KR" altLang="en-US" sz="3600">
                <a:latin typeface="+mn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158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66250" y="121758"/>
            <a:ext cx="267828" cy="36933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493782" y="121758"/>
            <a:ext cx="267828" cy="369333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789222" y="121757"/>
            <a:ext cx="267828" cy="36933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084662" y="121756"/>
            <a:ext cx="267828" cy="3693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15851" y="83222"/>
            <a:ext cx="33722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algn="l"/>
            <a:r>
              <a:rPr lang="en-US" altLang="ko-KR" sz="1800" dirty="0">
                <a:latin typeface="+mn-lt"/>
                <a:ea typeface="+mn-ea"/>
              </a:rPr>
              <a:t>4</a:t>
            </a:r>
            <a:r>
              <a:rPr lang="en-US" altLang="ko-KR" sz="1800" dirty="0" smtClean="0">
                <a:latin typeface="+mn-lt"/>
                <a:ea typeface="+mn-ea"/>
                <a:cs typeface="+mn-cs"/>
              </a:rPr>
              <a:t>.</a:t>
            </a:r>
            <a:r>
              <a:rPr lang="ko-KR" altLang="en-US" sz="1800" smtClean="0">
                <a:latin typeface="+mn-lt"/>
                <a:ea typeface="+mn-ea"/>
              </a:rPr>
              <a:t>그 중에서 </a:t>
            </a:r>
            <a:r>
              <a:rPr lang="ko-KR" altLang="en-US" sz="1800" dirty="0" smtClean="0">
                <a:latin typeface="+mn-lt"/>
                <a:ea typeface="+mn-ea"/>
              </a:rPr>
              <a:t>노인 사망 사건이 많은 이유</a:t>
            </a:r>
            <a:endParaRPr lang="en-US" altLang="ko-KR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2691" y="2778791"/>
            <a:ext cx="460131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lvl="0"/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</a:rPr>
              <a:t>유동인구가 많은 지역에서 주로 사건사고가 많이 일어나고 나이가 들면 반응이 느려서 사고를 피하기 어렵다</a:t>
            </a:r>
            <a:endParaRPr lang="en-US" altLang="ko-KR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56500" y="1706538"/>
            <a:ext cx="43784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lvl="0"/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노인들이 갈 곳이 없어서 노숙을 많이 하는 지역</a:t>
            </a:r>
            <a:endParaRPr lang="en-US" altLang="ko-KR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82691" y="4301955"/>
            <a:ext cx="50520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lvl="0"/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</a:rPr>
              <a:t>어린 나이에 비하여 노인은 회복력이 점차 줄어들어</a:t>
            </a:r>
            <a:r>
              <a:rPr lang="en-US" altLang="ko-KR" sz="1800" dirty="0">
                <a:solidFill>
                  <a:schemeClr val="tx1"/>
                </a:solidFill>
                <a:latin typeface="+mn-lt"/>
                <a:ea typeface="+mn-ea"/>
              </a:rPr>
              <a:t> </a:t>
            </a:r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</a:rPr>
              <a:t>같은 </a:t>
            </a:r>
            <a:r>
              <a:rPr lang="ko-KR" altLang="en-US" sz="1800" dirty="0" err="1" smtClean="0">
                <a:solidFill>
                  <a:schemeClr val="tx1"/>
                </a:solidFill>
                <a:latin typeface="+mn-lt"/>
                <a:ea typeface="+mn-ea"/>
              </a:rPr>
              <a:t>사고여도</a:t>
            </a:r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</a:rPr>
              <a:t> 사망할 위험이 높음</a:t>
            </a:r>
            <a:endParaRPr lang="en-US" altLang="ko-KR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923136" y="1425734"/>
            <a:ext cx="985128" cy="985128"/>
            <a:chOff x="1547760" y="1718135"/>
            <a:chExt cx="985128" cy="985128"/>
          </a:xfrm>
        </p:grpSpPr>
        <p:pic>
          <p:nvPicPr>
            <p:cNvPr id="24" name="그림 23"/>
            <p:cNvPicPr>
              <a:picLocks noChangeAspect="1"/>
            </p:cNvPicPr>
            <p:nvPr/>
          </p:nvPicPr>
          <p:blipFill rotWithShape="1">
            <a:blip r:embed="rId3"/>
            <a:srcRect l="21750" t="75240" r="43130" b="7820"/>
            <a:stretch>
              <a:fillRect/>
            </a:stretch>
          </p:blipFill>
          <p:spPr>
            <a:xfrm rot="5400000">
              <a:off x="1547760" y="1718135"/>
              <a:ext cx="985128" cy="985128"/>
            </a:xfrm>
            <a:custGeom>
              <a:avLst/>
              <a:gdLst>
                <a:gd name="connsiteX0" fmla="*/ 0 w 1357880"/>
                <a:gd name="connsiteY0" fmla="*/ 678940 h 1357880"/>
                <a:gd name="connsiteX1" fmla="*/ 678940 w 1357880"/>
                <a:gd name="connsiteY1" fmla="*/ 0 h 1357880"/>
                <a:gd name="connsiteX2" fmla="*/ 1357880 w 1357880"/>
                <a:gd name="connsiteY2" fmla="*/ 678940 h 1357880"/>
                <a:gd name="connsiteX3" fmla="*/ 678940 w 1357880"/>
                <a:gd name="connsiteY3" fmla="*/ 1357880 h 1357880"/>
                <a:gd name="connsiteX4" fmla="*/ 0 w 1357880"/>
                <a:gd name="connsiteY4" fmla="*/ 678940 h 13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7880" h="1357880">
                  <a:moveTo>
                    <a:pt x="0" y="678940"/>
                  </a:moveTo>
                  <a:cubicBezTo>
                    <a:pt x="0" y="303972"/>
                    <a:pt x="303972" y="0"/>
                    <a:pt x="678940" y="0"/>
                  </a:cubicBezTo>
                  <a:cubicBezTo>
                    <a:pt x="1053908" y="0"/>
                    <a:pt x="1357880" y="303972"/>
                    <a:pt x="1357880" y="678940"/>
                  </a:cubicBezTo>
                  <a:cubicBezTo>
                    <a:pt x="1357880" y="1053908"/>
                    <a:pt x="1053908" y="1357880"/>
                    <a:pt x="678940" y="1357880"/>
                  </a:cubicBezTo>
                  <a:cubicBezTo>
                    <a:pt x="303972" y="1357880"/>
                    <a:pt x="0" y="1053908"/>
                    <a:pt x="0" y="678940"/>
                  </a:cubicBezTo>
                  <a:close/>
                </a:path>
              </a:pathLst>
            </a:custGeom>
          </p:spPr>
        </p:pic>
        <p:sp>
          <p:nvSpPr>
            <p:cNvPr id="25" name="TextBox 24"/>
            <p:cNvSpPr txBox="1"/>
            <p:nvPr/>
          </p:nvSpPr>
          <p:spPr>
            <a:xfrm>
              <a:off x="1823916" y="1887532"/>
              <a:ext cx="432816" cy="6346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3600">
                  <a:latin typeface="+mn-lt"/>
                  <a:ea typeface="+mn-ea"/>
                  <a:cs typeface="+mn-cs"/>
                </a:rPr>
                <a:t>1</a:t>
              </a:r>
              <a:endParaRPr lang="ko-KR" altLang="en-US" sz="3600"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893489" y="2716993"/>
            <a:ext cx="985128" cy="985128"/>
            <a:chOff x="1547760" y="3278711"/>
            <a:chExt cx="985128" cy="985128"/>
          </a:xfrm>
        </p:grpSpPr>
        <p:pic>
          <p:nvPicPr>
            <p:cNvPr id="27" name="그림 26"/>
            <p:cNvPicPr>
              <a:picLocks noChangeAspect="1"/>
            </p:cNvPicPr>
            <p:nvPr/>
          </p:nvPicPr>
          <p:blipFill rotWithShape="1">
            <a:blip r:embed="rId3"/>
            <a:srcRect l="21750" t="75240" r="43130" b="7820"/>
            <a:stretch>
              <a:fillRect/>
            </a:stretch>
          </p:blipFill>
          <p:spPr>
            <a:xfrm rot="5400000">
              <a:off x="1547760" y="3278711"/>
              <a:ext cx="985128" cy="985128"/>
            </a:xfrm>
            <a:custGeom>
              <a:avLst/>
              <a:gdLst>
                <a:gd name="connsiteX0" fmla="*/ 0 w 1357880"/>
                <a:gd name="connsiteY0" fmla="*/ 678940 h 1357880"/>
                <a:gd name="connsiteX1" fmla="*/ 678940 w 1357880"/>
                <a:gd name="connsiteY1" fmla="*/ 0 h 1357880"/>
                <a:gd name="connsiteX2" fmla="*/ 1357880 w 1357880"/>
                <a:gd name="connsiteY2" fmla="*/ 678940 h 1357880"/>
                <a:gd name="connsiteX3" fmla="*/ 678940 w 1357880"/>
                <a:gd name="connsiteY3" fmla="*/ 1357880 h 1357880"/>
                <a:gd name="connsiteX4" fmla="*/ 0 w 1357880"/>
                <a:gd name="connsiteY4" fmla="*/ 678940 h 13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7880" h="1357880">
                  <a:moveTo>
                    <a:pt x="0" y="678940"/>
                  </a:moveTo>
                  <a:cubicBezTo>
                    <a:pt x="0" y="303972"/>
                    <a:pt x="303972" y="0"/>
                    <a:pt x="678940" y="0"/>
                  </a:cubicBezTo>
                  <a:cubicBezTo>
                    <a:pt x="1053908" y="0"/>
                    <a:pt x="1357880" y="303972"/>
                    <a:pt x="1357880" y="678940"/>
                  </a:cubicBezTo>
                  <a:cubicBezTo>
                    <a:pt x="1357880" y="1053908"/>
                    <a:pt x="1053908" y="1357880"/>
                    <a:pt x="678940" y="1357880"/>
                  </a:cubicBezTo>
                  <a:cubicBezTo>
                    <a:pt x="303972" y="1357880"/>
                    <a:pt x="0" y="1053908"/>
                    <a:pt x="0" y="678940"/>
                  </a:cubicBezTo>
                  <a:close/>
                </a:path>
              </a:pathLst>
            </a:custGeom>
          </p:spPr>
        </p:pic>
        <p:sp>
          <p:nvSpPr>
            <p:cNvPr id="28" name="TextBox 27"/>
            <p:cNvSpPr txBox="1"/>
            <p:nvPr/>
          </p:nvSpPr>
          <p:spPr>
            <a:xfrm>
              <a:off x="1823916" y="3429000"/>
              <a:ext cx="432816" cy="6362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3600">
                  <a:latin typeface="+mn-lt"/>
                  <a:ea typeface="+mn-ea"/>
                  <a:cs typeface="+mn-cs"/>
                </a:rPr>
                <a:t>2</a:t>
              </a:r>
              <a:endParaRPr lang="ko-KR" altLang="en-US" sz="3600"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948709" y="3963158"/>
            <a:ext cx="985128" cy="985128"/>
            <a:chOff x="1547760" y="3278711"/>
            <a:chExt cx="985128" cy="985128"/>
          </a:xfrm>
        </p:grpSpPr>
        <p:pic>
          <p:nvPicPr>
            <p:cNvPr id="30" name="그림 29"/>
            <p:cNvPicPr>
              <a:picLocks noChangeAspect="1"/>
            </p:cNvPicPr>
            <p:nvPr/>
          </p:nvPicPr>
          <p:blipFill rotWithShape="1">
            <a:blip r:embed="rId3"/>
            <a:srcRect l="21750" t="75240" r="43130" b="7820"/>
            <a:stretch>
              <a:fillRect/>
            </a:stretch>
          </p:blipFill>
          <p:spPr>
            <a:xfrm rot="5400000">
              <a:off x="1547760" y="3278711"/>
              <a:ext cx="985128" cy="985128"/>
            </a:xfrm>
            <a:custGeom>
              <a:avLst/>
              <a:gdLst>
                <a:gd name="connsiteX0" fmla="*/ 0 w 1357880"/>
                <a:gd name="connsiteY0" fmla="*/ 678940 h 1357880"/>
                <a:gd name="connsiteX1" fmla="*/ 678940 w 1357880"/>
                <a:gd name="connsiteY1" fmla="*/ 0 h 1357880"/>
                <a:gd name="connsiteX2" fmla="*/ 1357880 w 1357880"/>
                <a:gd name="connsiteY2" fmla="*/ 678940 h 1357880"/>
                <a:gd name="connsiteX3" fmla="*/ 678940 w 1357880"/>
                <a:gd name="connsiteY3" fmla="*/ 1357880 h 1357880"/>
                <a:gd name="connsiteX4" fmla="*/ 0 w 1357880"/>
                <a:gd name="connsiteY4" fmla="*/ 678940 h 13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7880" h="1357880">
                  <a:moveTo>
                    <a:pt x="0" y="678940"/>
                  </a:moveTo>
                  <a:cubicBezTo>
                    <a:pt x="0" y="303972"/>
                    <a:pt x="303972" y="0"/>
                    <a:pt x="678940" y="0"/>
                  </a:cubicBezTo>
                  <a:cubicBezTo>
                    <a:pt x="1053908" y="0"/>
                    <a:pt x="1357880" y="303972"/>
                    <a:pt x="1357880" y="678940"/>
                  </a:cubicBezTo>
                  <a:cubicBezTo>
                    <a:pt x="1357880" y="1053908"/>
                    <a:pt x="1053908" y="1357880"/>
                    <a:pt x="678940" y="1357880"/>
                  </a:cubicBezTo>
                  <a:cubicBezTo>
                    <a:pt x="303972" y="1357880"/>
                    <a:pt x="0" y="1053908"/>
                    <a:pt x="0" y="678940"/>
                  </a:cubicBezTo>
                  <a:close/>
                </a:path>
              </a:pathLst>
            </a:custGeom>
          </p:spPr>
        </p:pic>
        <p:sp>
          <p:nvSpPr>
            <p:cNvPr id="31" name="TextBox 30"/>
            <p:cNvSpPr txBox="1"/>
            <p:nvPr/>
          </p:nvSpPr>
          <p:spPr>
            <a:xfrm>
              <a:off x="1823916" y="3429000"/>
              <a:ext cx="43281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3600" dirty="0"/>
                <a:t>3</a:t>
              </a:r>
              <a:endParaRPr lang="ko-KR" altLang="en-US" sz="3600" dirty="0">
                <a:latin typeface="+mn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771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82218" y="3013501"/>
            <a:ext cx="7027565" cy="851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5000" b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Thank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36720" y="4256915"/>
            <a:ext cx="3858768" cy="846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5000" b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You</a:t>
            </a:r>
          </a:p>
        </p:txBody>
      </p:sp>
      <p:grpSp>
        <p:nvGrpSpPr>
          <p:cNvPr id="13" name="그룹 12"/>
          <p:cNvGrpSpPr/>
          <p:nvPr/>
        </p:nvGrpSpPr>
        <p:grpSpPr>
          <a:xfrm>
            <a:off x="2205228" y="1524288"/>
            <a:ext cx="7781544" cy="3653559"/>
            <a:chOff x="2205228" y="1014452"/>
            <a:chExt cx="7781544" cy="3653559"/>
          </a:xfrm>
        </p:grpSpPr>
        <p:sp>
          <p:nvSpPr>
            <p:cNvPr id="3" name="직사각형 2"/>
            <p:cNvSpPr/>
            <p:nvPr/>
          </p:nvSpPr>
          <p:spPr>
            <a:xfrm>
              <a:off x="2205228" y="2189988"/>
              <a:ext cx="7781544" cy="2478024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2" name="그림 11"/>
            <p:cNvPicPr>
              <a:picLocks noChangeAspect="1"/>
            </p:cNvPicPr>
            <p:nvPr/>
          </p:nvPicPr>
          <p:blipFill rotWithShape="1">
            <a:blip r:embed="rId2"/>
            <a:stretch>
              <a:fillRect/>
            </a:stretch>
          </p:blipFill>
          <p:spPr>
            <a:xfrm rot="19451082">
              <a:off x="5678672" y="1014452"/>
              <a:ext cx="649600" cy="895795"/>
            </a:xfrm>
            <a:prstGeom prst="rect">
              <a:avLst/>
            </a:prstGeom>
          </p:spPr>
        </p:pic>
      </p:grpSp>
      <p:cxnSp>
        <p:nvCxnSpPr>
          <p:cNvPr id="17" name="직선 연결선 16"/>
          <p:cNvCxnSpPr/>
          <p:nvPr/>
        </p:nvCxnSpPr>
        <p:spPr>
          <a:xfrm>
            <a:off x="2572352" y="4125902"/>
            <a:ext cx="704729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3305" y="683185"/>
            <a:ext cx="7027566" cy="8215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4800" dirty="0">
                <a:solidFill>
                  <a:srgbClr val="2B617E"/>
                </a:solidFill>
                <a:latin typeface="+mn-lt"/>
                <a:ea typeface="+mn-ea"/>
                <a:cs typeface="+mn-cs"/>
              </a:rPr>
              <a:t>목  차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82216" y="2144129"/>
            <a:ext cx="702756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lvl="0"/>
            <a:r>
              <a:rPr lang="ko-KR" altLang="en-US" dirty="0" smtClean="0">
                <a:solidFill>
                  <a:schemeClr val="tx1"/>
                </a:solidFill>
                <a:latin typeface="+mn-lt"/>
                <a:ea typeface="+mn-ea"/>
              </a:rPr>
              <a:t>데이터 선정</a:t>
            </a:r>
            <a:endParaRPr lang="ko-KR" alt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endParaRPr lang="en-US" altLang="ko-KR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o-KR" altLang="en-US" dirty="0" smtClean="0">
                <a:solidFill>
                  <a:schemeClr val="tx1"/>
                </a:solidFill>
                <a:latin typeface="+mn-lt"/>
                <a:ea typeface="+mn-ea"/>
              </a:rPr>
              <a:t>데이터 분석의 목적</a:t>
            </a:r>
            <a:endParaRPr lang="en-US" altLang="ko-KR" dirty="0">
              <a:solidFill>
                <a:schemeClr val="tx1"/>
              </a:solidFill>
              <a:latin typeface="+mn-lt"/>
              <a:ea typeface="+mn-ea"/>
            </a:endParaRPr>
          </a:p>
          <a:p>
            <a:pPr lvl="0"/>
            <a:endParaRPr lang="en-US" altLang="ko-KR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o-KR" altLang="en-US" dirty="0" smtClean="0">
                <a:solidFill>
                  <a:schemeClr val="tx1"/>
                </a:solidFill>
                <a:latin typeface="+mn-lt"/>
                <a:ea typeface="+mn-ea"/>
              </a:rPr>
              <a:t>지역마다 사고발생 건수</a:t>
            </a:r>
            <a:endParaRPr lang="en-US" altLang="ko-KR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endParaRPr lang="en-US" altLang="ko-KR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o-KR" altLang="en-US" dirty="0" smtClean="0">
                <a:solidFill>
                  <a:schemeClr val="tx1"/>
                </a:solidFill>
                <a:latin typeface="+mn-lt"/>
                <a:ea typeface="+mn-ea"/>
              </a:rPr>
              <a:t>지역마다 사망자 수</a:t>
            </a:r>
            <a:endParaRPr lang="en-US" altLang="ko-KR" dirty="0" smtClean="0">
              <a:solidFill>
                <a:schemeClr val="tx1"/>
              </a:solidFill>
              <a:latin typeface="+mn-lt"/>
              <a:ea typeface="+mn-ea"/>
            </a:endParaRPr>
          </a:p>
          <a:p>
            <a:pPr lvl="0"/>
            <a:endParaRPr lang="en-US" altLang="ko-KR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ko-KR" alt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결과</a:t>
            </a:r>
            <a:endParaRPr lang="en-US" altLang="ko-KR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1955444" y="283337"/>
            <a:ext cx="8229599" cy="3284109"/>
            <a:chOff x="1440286" y="1186153"/>
            <a:chExt cx="8229599" cy="3284109"/>
          </a:xfrm>
        </p:grpSpPr>
        <p:sp>
          <p:nvSpPr>
            <p:cNvPr id="3" name="TextBox 2"/>
            <p:cNvSpPr txBox="1"/>
            <p:nvPr/>
          </p:nvSpPr>
          <p:spPr>
            <a:xfrm>
              <a:off x="2157215" y="1186153"/>
              <a:ext cx="702756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4800" dirty="0" smtClean="0">
                  <a:solidFill>
                    <a:srgbClr val="2B617E"/>
                  </a:solidFill>
                </a:rPr>
                <a:t>데이터 선정 이유</a:t>
              </a:r>
              <a:endParaRPr lang="ko-KR" altLang="en-US" sz="4800" dirty="0">
                <a:solidFill>
                  <a:srgbClr val="2B617E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440286" y="3393044"/>
              <a:ext cx="8229599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ctr">
                <a:defRPr sz="2800">
                  <a:solidFill>
                    <a:schemeClr val="bg1"/>
                  </a:solidFill>
                  <a:latin typeface="나눔스퀘어"/>
                  <a:ea typeface="나눔스퀘어"/>
                </a:defRPr>
              </a:lvl1pPr>
            </a:lstStyle>
            <a:p>
              <a:pPr lvl="0"/>
              <a:r>
                <a:rPr lang="ko-KR" altLang="en-US" sz="3200" dirty="0" smtClean="0">
                  <a:solidFill>
                    <a:schemeClr val="tx1"/>
                  </a:solidFill>
                  <a:latin typeface="+mn-lt"/>
                  <a:ea typeface="+mn-ea"/>
                </a:rPr>
                <a:t>노인과 어린이 </a:t>
              </a:r>
              <a:r>
                <a:rPr lang="ko-KR" altLang="en-US" sz="3200" dirty="0" err="1" smtClean="0">
                  <a:solidFill>
                    <a:schemeClr val="tx1"/>
                  </a:solidFill>
                  <a:latin typeface="+mn-lt"/>
                  <a:ea typeface="+mn-ea"/>
                </a:rPr>
                <a:t>보행사고와</a:t>
              </a:r>
              <a:r>
                <a:rPr lang="ko-KR" altLang="en-US" sz="3200" dirty="0" smtClean="0">
                  <a:solidFill>
                    <a:schemeClr val="tx1"/>
                  </a:solidFill>
                  <a:latin typeface="+mn-lt"/>
                  <a:ea typeface="+mn-ea"/>
                </a:rPr>
                <a:t> 사망사고 비율이 궁금해서 </a:t>
              </a:r>
              <a:r>
                <a:rPr lang="ko-KR" altLang="en-US" sz="3200" dirty="0" err="1" smtClean="0">
                  <a:solidFill>
                    <a:schemeClr val="tx1"/>
                  </a:solidFill>
                  <a:latin typeface="+mn-lt"/>
                  <a:ea typeface="+mn-ea"/>
                </a:rPr>
                <a:t>조사해보게됨</a:t>
              </a:r>
              <a:endParaRPr lang="en-US" altLang="ko-KR" sz="3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758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2071354" y="283337"/>
            <a:ext cx="8229599" cy="2511376"/>
            <a:chOff x="1556196" y="1186153"/>
            <a:chExt cx="8229599" cy="2511376"/>
          </a:xfrm>
        </p:grpSpPr>
        <p:sp>
          <p:nvSpPr>
            <p:cNvPr id="3" name="TextBox 2"/>
            <p:cNvSpPr txBox="1"/>
            <p:nvPr/>
          </p:nvSpPr>
          <p:spPr>
            <a:xfrm>
              <a:off x="2157215" y="1186153"/>
              <a:ext cx="702756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4800" dirty="0" smtClean="0">
                  <a:solidFill>
                    <a:srgbClr val="2B617E"/>
                  </a:solidFill>
                  <a:latin typeface="+mn-lt"/>
                  <a:ea typeface="+mn-ea"/>
                  <a:cs typeface="+mn-cs"/>
                </a:rPr>
                <a:t>분석</a:t>
              </a:r>
              <a:r>
                <a:rPr lang="ko-KR" altLang="en-US" sz="4800" dirty="0">
                  <a:solidFill>
                    <a:srgbClr val="2B617E"/>
                  </a:solidFill>
                </a:rPr>
                <a:t>한</a:t>
              </a:r>
              <a:r>
                <a:rPr lang="ko-KR" altLang="en-US" sz="4800" dirty="0" smtClean="0">
                  <a:solidFill>
                    <a:srgbClr val="2B617E"/>
                  </a:solidFill>
                  <a:latin typeface="+mn-lt"/>
                  <a:ea typeface="+mn-ea"/>
                  <a:cs typeface="+mn-cs"/>
                </a:rPr>
                <a:t> 데이터</a:t>
              </a:r>
              <a:endParaRPr lang="ko-KR" altLang="en-US" sz="4800" dirty="0">
                <a:solidFill>
                  <a:srgbClr val="2B617E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556196" y="2620311"/>
              <a:ext cx="8229599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ctr">
                <a:defRPr sz="2800">
                  <a:solidFill>
                    <a:schemeClr val="bg1"/>
                  </a:solidFill>
                  <a:latin typeface="나눔스퀘어"/>
                  <a:ea typeface="나눔스퀘어"/>
                </a:defRPr>
              </a:lvl1pPr>
            </a:lstStyle>
            <a:p>
              <a:pPr lvl="0"/>
              <a:r>
                <a:rPr lang="ko-KR" altLang="en-US" sz="3200" dirty="0" smtClean="0">
                  <a:solidFill>
                    <a:schemeClr val="tx1"/>
                  </a:solidFill>
                  <a:latin typeface="+mn-lt"/>
                  <a:ea typeface="+mn-ea"/>
                </a:rPr>
                <a:t>보행 노인 사고 </a:t>
              </a:r>
              <a:r>
                <a:rPr lang="ko-KR" altLang="en-US" sz="3200" dirty="0" err="1" smtClean="0">
                  <a:solidFill>
                    <a:schemeClr val="tx1"/>
                  </a:solidFill>
                  <a:latin typeface="+mn-lt"/>
                  <a:ea typeface="+mn-ea"/>
                </a:rPr>
                <a:t>다발지</a:t>
              </a:r>
              <a:r>
                <a:rPr lang="ko-KR" altLang="en-US" sz="3200" dirty="0" smtClean="0">
                  <a:solidFill>
                    <a:schemeClr val="tx1"/>
                  </a:solidFill>
                  <a:latin typeface="+mn-lt"/>
                  <a:ea typeface="+mn-ea"/>
                </a:rPr>
                <a:t> 현황</a:t>
              </a:r>
              <a:endParaRPr lang="en-US" altLang="ko-KR" sz="3200" dirty="0" smtClean="0">
                <a:solidFill>
                  <a:schemeClr val="tx1"/>
                </a:solidFill>
                <a:latin typeface="+mn-lt"/>
                <a:ea typeface="+mn-ea"/>
              </a:endParaRPr>
            </a:p>
            <a:p>
              <a:pPr lvl="0"/>
              <a:r>
                <a:rPr lang="en-US" altLang="ko-KR" sz="320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(</a:t>
              </a:r>
              <a:r>
                <a:rPr lang="ko-KR" altLang="en-US" sz="3200" dirty="0" smtClean="0">
                  <a:solidFill>
                    <a:schemeClr val="tx1"/>
                  </a:solidFill>
                  <a:latin typeface="+mn-lt"/>
                  <a:ea typeface="+mn-ea"/>
                </a:rPr>
                <a:t>경기데이터드림</a:t>
              </a:r>
              <a:r>
                <a:rPr lang="en-US" altLang="ko-KR" sz="3200" dirty="0" smtClean="0">
                  <a:solidFill>
                    <a:schemeClr val="tx1"/>
                  </a:solidFill>
                  <a:latin typeface="+mn-lt"/>
                  <a:ea typeface="+mn-ea"/>
                </a:rPr>
                <a:t>2016-12-31~2018-01-24</a:t>
              </a:r>
              <a:r>
                <a:rPr lang="ko-KR" altLang="en-US" sz="3200" dirty="0" smtClean="0">
                  <a:solidFill>
                    <a:schemeClr val="tx1"/>
                  </a:solidFill>
                  <a:latin typeface="+mn-lt"/>
                  <a:ea typeface="+mn-ea"/>
                </a:rPr>
                <a:t>일</a:t>
              </a:r>
              <a:r>
                <a:rPr lang="en-US" altLang="ko-KR" sz="3200" dirty="0" smtClean="0">
                  <a:solidFill>
                    <a:schemeClr val="tx1"/>
                  </a:solidFill>
                  <a:latin typeface="+mn-lt"/>
                  <a:ea typeface="+mn-ea"/>
                </a:rPr>
                <a:t>)</a:t>
              </a:r>
              <a:endParaRPr lang="en-US" altLang="ko-KR" sz="3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071354" y="3397875"/>
            <a:ext cx="822959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lvl="0"/>
            <a:r>
              <a:rPr lang="ko-KR" altLang="en-US" sz="3200" dirty="0" smtClean="0">
                <a:solidFill>
                  <a:schemeClr val="tx1"/>
                </a:solidFill>
                <a:latin typeface="+mn-lt"/>
                <a:ea typeface="+mn-ea"/>
              </a:rPr>
              <a:t>보행 어린이 사고 </a:t>
            </a:r>
            <a:r>
              <a:rPr lang="ko-KR" altLang="en-US" sz="3200" dirty="0" err="1" smtClean="0">
                <a:solidFill>
                  <a:schemeClr val="tx1"/>
                </a:solidFill>
                <a:latin typeface="+mn-lt"/>
                <a:ea typeface="+mn-ea"/>
              </a:rPr>
              <a:t>다발지</a:t>
            </a:r>
            <a:r>
              <a:rPr lang="ko-KR" altLang="en-US" sz="3200" dirty="0" smtClean="0">
                <a:solidFill>
                  <a:schemeClr val="tx1"/>
                </a:solidFill>
                <a:latin typeface="+mn-lt"/>
                <a:ea typeface="+mn-ea"/>
              </a:rPr>
              <a:t> 현황</a:t>
            </a:r>
            <a:endParaRPr lang="en-US" altLang="ko-KR" sz="3200" dirty="0" smtClean="0">
              <a:solidFill>
                <a:schemeClr val="tx1"/>
              </a:solidFill>
              <a:latin typeface="+mn-lt"/>
              <a:ea typeface="+mn-ea"/>
            </a:endParaRPr>
          </a:p>
          <a:p>
            <a:pPr lvl="0"/>
            <a:r>
              <a:rPr lang="en-US" altLang="ko-KR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ko-KR" altLang="en-US" sz="3200" dirty="0" smtClean="0">
                <a:solidFill>
                  <a:schemeClr val="tx1"/>
                </a:solidFill>
                <a:latin typeface="+mn-lt"/>
                <a:ea typeface="+mn-ea"/>
              </a:rPr>
              <a:t>경기데이터드림</a:t>
            </a:r>
            <a:r>
              <a:rPr lang="en-US" altLang="ko-KR" sz="3200" dirty="0" smtClean="0">
                <a:solidFill>
                  <a:schemeClr val="tx1"/>
                </a:solidFill>
                <a:latin typeface="+mn-lt"/>
                <a:ea typeface="+mn-ea"/>
              </a:rPr>
              <a:t>2016-12-31~2018-01-24</a:t>
            </a:r>
            <a:r>
              <a:rPr lang="ko-KR" altLang="en-US" sz="3200" dirty="0" smtClean="0">
                <a:solidFill>
                  <a:schemeClr val="tx1"/>
                </a:solidFill>
                <a:latin typeface="+mn-lt"/>
                <a:ea typeface="+mn-ea"/>
              </a:rPr>
              <a:t>일</a:t>
            </a:r>
            <a:r>
              <a:rPr lang="en-US" altLang="ko-KR" sz="3200" dirty="0" smtClean="0">
                <a:solidFill>
                  <a:schemeClr val="tx1"/>
                </a:solidFill>
                <a:latin typeface="+mn-lt"/>
                <a:ea typeface="+mn-ea"/>
              </a:rPr>
              <a:t>)</a:t>
            </a:r>
            <a:endParaRPr lang="en-US" altLang="ko-KR" sz="3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66250" y="121758"/>
            <a:ext cx="267828" cy="36933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493782" y="121758"/>
            <a:ext cx="267828" cy="369333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789222" y="121757"/>
            <a:ext cx="267828" cy="36933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084662" y="121756"/>
            <a:ext cx="267828" cy="3693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10159" y="121756"/>
            <a:ext cx="3372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algn="l"/>
            <a:r>
              <a:rPr lang="en-US" altLang="ko-KR" sz="1800" dirty="0">
                <a:latin typeface="+mn-lt"/>
                <a:ea typeface="+mn-ea"/>
                <a:cs typeface="+mn-cs"/>
              </a:rPr>
              <a:t>1. </a:t>
            </a:r>
            <a:r>
              <a:rPr lang="ko-KR" altLang="en-US" sz="1800" dirty="0" smtClean="0">
                <a:latin typeface="+mn-lt"/>
                <a:ea typeface="+mn-ea"/>
                <a:cs typeface="+mn-cs"/>
              </a:rPr>
              <a:t>데이터 분석 목적</a:t>
            </a:r>
            <a:endParaRPr lang="en-US" altLang="ko-KR" sz="1800" dirty="0">
              <a:latin typeface="+mn-lt"/>
              <a:ea typeface="+mn-ea"/>
              <a:cs typeface="+mn-cs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923136" y="1425734"/>
            <a:ext cx="985128" cy="985128"/>
            <a:chOff x="1547760" y="1718135"/>
            <a:chExt cx="985128" cy="985128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 rotWithShape="1">
            <a:blip r:embed="rId3"/>
            <a:srcRect l="21750" t="75240" r="43130" b="7820"/>
            <a:stretch>
              <a:fillRect/>
            </a:stretch>
          </p:blipFill>
          <p:spPr>
            <a:xfrm rot="5400000">
              <a:off x="1547760" y="1718135"/>
              <a:ext cx="985128" cy="985128"/>
            </a:xfrm>
            <a:custGeom>
              <a:avLst/>
              <a:gdLst>
                <a:gd name="connsiteX0" fmla="*/ 0 w 1357880"/>
                <a:gd name="connsiteY0" fmla="*/ 678940 h 1357880"/>
                <a:gd name="connsiteX1" fmla="*/ 678940 w 1357880"/>
                <a:gd name="connsiteY1" fmla="*/ 0 h 1357880"/>
                <a:gd name="connsiteX2" fmla="*/ 1357880 w 1357880"/>
                <a:gd name="connsiteY2" fmla="*/ 678940 h 1357880"/>
                <a:gd name="connsiteX3" fmla="*/ 678940 w 1357880"/>
                <a:gd name="connsiteY3" fmla="*/ 1357880 h 1357880"/>
                <a:gd name="connsiteX4" fmla="*/ 0 w 1357880"/>
                <a:gd name="connsiteY4" fmla="*/ 678940 h 13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7880" h="1357880">
                  <a:moveTo>
                    <a:pt x="0" y="678940"/>
                  </a:moveTo>
                  <a:cubicBezTo>
                    <a:pt x="0" y="303972"/>
                    <a:pt x="303972" y="0"/>
                    <a:pt x="678940" y="0"/>
                  </a:cubicBezTo>
                  <a:cubicBezTo>
                    <a:pt x="1053908" y="0"/>
                    <a:pt x="1357880" y="303972"/>
                    <a:pt x="1357880" y="678940"/>
                  </a:cubicBezTo>
                  <a:cubicBezTo>
                    <a:pt x="1357880" y="1053908"/>
                    <a:pt x="1053908" y="1357880"/>
                    <a:pt x="678940" y="1357880"/>
                  </a:cubicBezTo>
                  <a:cubicBezTo>
                    <a:pt x="303972" y="1357880"/>
                    <a:pt x="0" y="1053908"/>
                    <a:pt x="0" y="678940"/>
                  </a:cubicBezTo>
                  <a:close/>
                </a:path>
              </a:pathLst>
            </a:custGeom>
          </p:spPr>
        </p:pic>
        <p:sp>
          <p:nvSpPr>
            <p:cNvPr id="12" name="TextBox 11"/>
            <p:cNvSpPr txBox="1"/>
            <p:nvPr/>
          </p:nvSpPr>
          <p:spPr>
            <a:xfrm>
              <a:off x="1823916" y="1887532"/>
              <a:ext cx="432816" cy="6346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3600">
                  <a:latin typeface="+mn-lt"/>
                  <a:ea typeface="+mn-ea"/>
                  <a:cs typeface="+mn-cs"/>
                </a:rPr>
                <a:t>1</a:t>
              </a:r>
              <a:endParaRPr lang="ko-KR" altLang="en-US" sz="3600"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893489" y="2716993"/>
            <a:ext cx="985128" cy="985128"/>
            <a:chOff x="1547760" y="3278711"/>
            <a:chExt cx="985128" cy="985128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 rotWithShape="1">
            <a:blip r:embed="rId3"/>
            <a:srcRect l="21750" t="75240" r="43130" b="7820"/>
            <a:stretch>
              <a:fillRect/>
            </a:stretch>
          </p:blipFill>
          <p:spPr>
            <a:xfrm rot="5400000">
              <a:off x="1547760" y="3278711"/>
              <a:ext cx="985128" cy="985128"/>
            </a:xfrm>
            <a:custGeom>
              <a:avLst/>
              <a:gdLst>
                <a:gd name="connsiteX0" fmla="*/ 0 w 1357880"/>
                <a:gd name="connsiteY0" fmla="*/ 678940 h 1357880"/>
                <a:gd name="connsiteX1" fmla="*/ 678940 w 1357880"/>
                <a:gd name="connsiteY1" fmla="*/ 0 h 1357880"/>
                <a:gd name="connsiteX2" fmla="*/ 1357880 w 1357880"/>
                <a:gd name="connsiteY2" fmla="*/ 678940 h 1357880"/>
                <a:gd name="connsiteX3" fmla="*/ 678940 w 1357880"/>
                <a:gd name="connsiteY3" fmla="*/ 1357880 h 1357880"/>
                <a:gd name="connsiteX4" fmla="*/ 0 w 1357880"/>
                <a:gd name="connsiteY4" fmla="*/ 678940 h 13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7880" h="1357880">
                  <a:moveTo>
                    <a:pt x="0" y="678940"/>
                  </a:moveTo>
                  <a:cubicBezTo>
                    <a:pt x="0" y="303972"/>
                    <a:pt x="303972" y="0"/>
                    <a:pt x="678940" y="0"/>
                  </a:cubicBezTo>
                  <a:cubicBezTo>
                    <a:pt x="1053908" y="0"/>
                    <a:pt x="1357880" y="303972"/>
                    <a:pt x="1357880" y="678940"/>
                  </a:cubicBezTo>
                  <a:cubicBezTo>
                    <a:pt x="1357880" y="1053908"/>
                    <a:pt x="1053908" y="1357880"/>
                    <a:pt x="678940" y="1357880"/>
                  </a:cubicBezTo>
                  <a:cubicBezTo>
                    <a:pt x="303972" y="1357880"/>
                    <a:pt x="0" y="1053908"/>
                    <a:pt x="0" y="678940"/>
                  </a:cubicBezTo>
                  <a:close/>
                </a:path>
              </a:pathLst>
            </a:custGeom>
          </p:spPr>
        </p:pic>
        <p:sp>
          <p:nvSpPr>
            <p:cNvPr id="13" name="TextBox 12"/>
            <p:cNvSpPr txBox="1"/>
            <p:nvPr/>
          </p:nvSpPr>
          <p:spPr>
            <a:xfrm>
              <a:off x="1823916" y="3429000"/>
              <a:ext cx="432816" cy="6362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3600">
                  <a:latin typeface="+mn-lt"/>
                  <a:ea typeface="+mn-ea"/>
                  <a:cs typeface="+mn-cs"/>
                </a:rPr>
                <a:t>2</a:t>
              </a:r>
              <a:endParaRPr lang="ko-KR" altLang="en-US" sz="360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184421" y="1669516"/>
            <a:ext cx="46013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lvl="0"/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</a:rPr>
              <a:t>경기도 내 보행 노인</a:t>
            </a:r>
            <a:r>
              <a:rPr lang="en-US" altLang="ko-KR" sz="1800" dirty="0" smtClean="0">
                <a:solidFill>
                  <a:schemeClr val="tx1"/>
                </a:solidFill>
                <a:latin typeface="+mn-lt"/>
                <a:ea typeface="+mn-ea"/>
              </a:rPr>
              <a:t>,</a:t>
            </a:r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</a:rPr>
              <a:t>어린이 사고발생 수를 확인</a:t>
            </a:r>
            <a:endParaRPr lang="en-US" altLang="ko-KR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07333" y="3015656"/>
            <a:ext cx="43784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lvl="0"/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</a:rPr>
              <a:t>경기도 내</a:t>
            </a:r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보행 노인</a:t>
            </a:r>
            <a:r>
              <a:rPr lang="en-US" altLang="ko-K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어린이 사고발생 사망자 수</a:t>
            </a:r>
            <a:endParaRPr lang="en-US" altLang="ko-KR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948709" y="3963158"/>
            <a:ext cx="985128" cy="985128"/>
            <a:chOff x="1547760" y="3278711"/>
            <a:chExt cx="985128" cy="985128"/>
          </a:xfrm>
        </p:grpSpPr>
        <p:pic>
          <p:nvPicPr>
            <p:cNvPr id="22" name="그림 21"/>
            <p:cNvPicPr>
              <a:picLocks noChangeAspect="1"/>
            </p:cNvPicPr>
            <p:nvPr/>
          </p:nvPicPr>
          <p:blipFill rotWithShape="1">
            <a:blip r:embed="rId3"/>
            <a:srcRect l="21750" t="75240" r="43130" b="7820"/>
            <a:stretch>
              <a:fillRect/>
            </a:stretch>
          </p:blipFill>
          <p:spPr>
            <a:xfrm rot="5400000">
              <a:off x="1547760" y="3278711"/>
              <a:ext cx="985128" cy="985128"/>
            </a:xfrm>
            <a:custGeom>
              <a:avLst/>
              <a:gdLst>
                <a:gd name="connsiteX0" fmla="*/ 0 w 1357880"/>
                <a:gd name="connsiteY0" fmla="*/ 678940 h 1357880"/>
                <a:gd name="connsiteX1" fmla="*/ 678940 w 1357880"/>
                <a:gd name="connsiteY1" fmla="*/ 0 h 1357880"/>
                <a:gd name="connsiteX2" fmla="*/ 1357880 w 1357880"/>
                <a:gd name="connsiteY2" fmla="*/ 678940 h 1357880"/>
                <a:gd name="connsiteX3" fmla="*/ 678940 w 1357880"/>
                <a:gd name="connsiteY3" fmla="*/ 1357880 h 1357880"/>
                <a:gd name="connsiteX4" fmla="*/ 0 w 1357880"/>
                <a:gd name="connsiteY4" fmla="*/ 678940 h 13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7880" h="1357880">
                  <a:moveTo>
                    <a:pt x="0" y="678940"/>
                  </a:moveTo>
                  <a:cubicBezTo>
                    <a:pt x="0" y="303972"/>
                    <a:pt x="303972" y="0"/>
                    <a:pt x="678940" y="0"/>
                  </a:cubicBezTo>
                  <a:cubicBezTo>
                    <a:pt x="1053908" y="0"/>
                    <a:pt x="1357880" y="303972"/>
                    <a:pt x="1357880" y="678940"/>
                  </a:cubicBezTo>
                  <a:cubicBezTo>
                    <a:pt x="1357880" y="1053908"/>
                    <a:pt x="1053908" y="1357880"/>
                    <a:pt x="678940" y="1357880"/>
                  </a:cubicBezTo>
                  <a:cubicBezTo>
                    <a:pt x="303972" y="1357880"/>
                    <a:pt x="0" y="1053908"/>
                    <a:pt x="0" y="678940"/>
                  </a:cubicBezTo>
                  <a:close/>
                </a:path>
              </a:pathLst>
            </a:custGeom>
          </p:spPr>
        </p:pic>
        <p:sp>
          <p:nvSpPr>
            <p:cNvPr id="23" name="TextBox 22"/>
            <p:cNvSpPr txBox="1"/>
            <p:nvPr/>
          </p:nvSpPr>
          <p:spPr>
            <a:xfrm>
              <a:off x="1823916" y="3429000"/>
              <a:ext cx="43281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3600" dirty="0"/>
                <a:t>3</a:t>
              </a:r>
              <a:endParaRPr lang="ko-KR" altLang="en-US" sz="3600" dirty="0"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948709" y="5314793"/>
            <a:ext cx="985128" cy="985128"/>
            <a:chOff x="1547760" y="3278711"/>
            <a:chExt cx="985128" cy="985128"/>
          </a:xfrm>
        </p:grpSpPr>
        <p:pic>
          <p:nvPicPr>
            <p:cNvPr id="26" name="그림 25"/>
            <p:cNvPicPr>
              <a:picLocks noChangeAspect="1"/>
            </p:cNvPicPr>
            <p:nvPr/>
          </p:nvPicPr>
          <p:blipFill rotWithShape="1">
            <a:blip r:embed="rId3"/>
            <a:srcRect l="21750" t="75240" r="43130" b="7820"/>
            <a:stretch>
              <a:fillRect/>
            </a:stretch>
          </p:blipFill>
          <p:spPr>
            <a:xfrm rot="5400000">
              <a:off x="1547760" y="3278711"/>
              <a:ext cx="985128" cy="985128"/>
            </a:xfrm>
            <a:custGeom>
              <a:avLst/>
              <a:gdLst>
                <a:gd name="connsiteX0" fmla="*/ 0 w 1357880"/>
                <a:gd name="connsiteY0" fmla="*/ 678940 h 1357880"/>
                <a:gd name="connsiteX1" fmla="*/ 678940 w 1357880"/>
                <a:gd name="connsiteY1" fmla="*/ 0 h 1357880"/>
                <a:gd name="connsiteX2" fmla="*/ 1357880 w 1357880"/>
                <a:gd name="connsiteY2" fmla="*/ 678940 h 1357880"/>
                <a:gd name="connsiteX3" fmla="*/ 678940 w 1357880"/>
                <a:gd name="connsiteY3" fmla="*/ 1357880 h 1357880"/>
                <a:gd name="connsiteX4" fmla="*/ 0 w 1357880"/>
                <a:gd name="connsiteY4" fmla="*/ 678940 h 13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7880" h="1357880">
                  <a:moveTo>
                    <a:pt x="0" y="678940"/>
                  </a:moveTo>
                  <a:cubicBezTo>
                    <a:pt x="0" y="303972"/>
                    <a:pt x="303972" y="0"/>
                    <a:pt x="678940" y="0"/>
                  </a:cubicBezTo>
                  <a:cubicBezTo>
                    <a:pt x="1053908" y="0"/>
                    <a:pt x="1357880" y="303972"/>
                    <a:pt x="1357880" y="678940"/>
                  </a:cubicBezTo>
                  <a:cubicBezTo>
                    <a:pt x="1357880" y="1053908"/>
                    <a:pt x="1053908" y="1357880"/>
                    <a:pt x="678940" y="1357880"/>
                  </a:cubicBezTo>
                  <a:cubicBezTo>
                    <a:pt x="303972" y="1357880"/>
                    <a:pt x="0" y="1053908"/>
                    <a:pt x="0" y="678940"/>
                  </a:cubicBezTo>
                  <a:close/>
                </a:path>
              </a:pathLst>
            </a:custGeom>
          </p:spPr>
        </p:pic>
        <p:sp>
          <p:nvSpPr>
            <p:cNvPr id="27" name="TextBox 26"/>
            <p:cNvSpPr txBox="1"/>
            <p:nvPr/>
          </p:nvSpPr>
          <p:spPr>
            <a:xfrm>
              <a:off x="1823916" y="3429000"/>
              <a:ext cx="43281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3600" dirty="0"/>
                <a:t>4</a:t>
              </a:r>
              <a:endParaRPr lang="ko-KR" altLang="en-US" sz="3600" dirty="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043859" y="5580096"/>
            <a:ext cx="43784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lvl="0"/>
            <a:r>
              <a:rPr lang="ko-KR" altLang="en-US" sz="1800" dirty="0" err="1" smtClean="0">
                <a:solidFill>
                  <a:schemeClr val="tx1"/>
                </a:solidFill>
                <a:latin typeface="+mn-lt"/>
                <a:ea typeface="+mn-ea"/>
              </a:rPr>
              <a:t>노인사망</a:t>
            </a:r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</a:rPr>
              <a:t> 사고가 더 많은 이유</a:t>
            </a:r>
            <a:endParaRPr lang="en-US" altLang="ko-KR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84421" y="4271056"/>
            <a:ext cx="43784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lvl="0"/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사건이 많이 발생하는 이유</a:t>
            </a:r>
            <a:endParaRPr lang="en-US" altLang="ko-KR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66250" y="121758"/>
            <a:ext cx="267828" cy="36933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493782" y="121758"/>
            <a:ext cx="267828" cy="369333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789222" y="121757"/>
            <a:ext cx="267828" cy="36933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084662" y="121756"/>
            <a:ext cx="267828" cy="3693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10159" y="121756"/>
            <a:ext cx="3372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algn="l"/>
            <a:r>
              <a:rPr lang="en-US" altLang="ko-KR" sz="1800" dirty="0">
                <a:latin typeface="+mn-lt"/>
                <a:ea typeface="+mn-ea"/>
                <a:cs typeface="+mn-cs"/>
              </a:rPr>
              <a:t>1</a:t>
            </a:r>
            <a:r>
              <a:rPr lang="en-US" altLang="ko-KR" sz="1800" dirty="0" smtClean="0">
                <a:latin typeface="+mn-lt"/>
                <a:ea typeface="+mn-ea"/>
                <a:cs typeface="+mn-cs"/>
              </a:rPr>
              <a:t>.</a:t>
            </a:r>
            <a:r>
              <a:rPr lang="ko-KR" altLang="en-US" sz="1800" dirty="0" smtClean="0">
                <a:latin typeface="+mn-lt"/>
                <a:ea typeface="+mn-ea"/>
              </a:rPr>
              <a:t>전처리</a:t>
            </a:r>
            <a:endParaRPr lang="en-US" altLang="ko-KR" sz="1800" dirty="0">
              <a:latin typeface="+mn-lt"/>
              <a:ea typeface="+mn-ea"/>
              <a:cs typeface="+mn-cs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8811" y="2562896"/>
            <a:ext cx="7147196" cy="34255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1610" y="3468498"/>
            <a:ext cx="2220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View Leva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078" y="1451157"/>
            <a:ext cx="5438775" cy="10572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57987" y="1081825"/>
            <a:ext cx="2220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패키지 인스톨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0344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66250" y="121758"/>
            <a:ext cx="267828" cy="369333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493782" y="121758"/>
            <a:ext cx="267828" cy="36933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789222" y="121757"/>
            <a:ext cx="267828" cy="3693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10159" y="121756"/>
            <a:ext cx="3372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algn="l"/>
            <a:r>
              <a:rPr lang="en-US" altLang="ko-KR" sz="1800" dirty="0">
                <a:latin typeface="+mn-lt"/>
                <a:ea typeface="+mn-ea"/>
              </a:rPr>
              <a:t>2</a:t>
            </a:r>
            <a:r>
              <a:rPr lang="en-US" altLang="ko-KR" sz="1800" dirty="0" smtClean="0">
                <a:latin typeface="+mn-lt"/>
                <a:ea typeface="+mn-ea"/>
              </a:rPr>
              <a:t>.</a:t>
            </a:r>
            <a:r>
              <a:rPr lang="ko-KR" altLang="en-US" sz="1800" dirty="0" smtClean="0">
                <a:latin typeface="+mn-lt"/>
                <a:ea typeface="+mn-ea"/>
              </a:rPr>
              <a:t>지역별 노인 사건 발생 수</a:t>
            </a:r>
            <a:endParaRPr lang="en-US" altLang="ko-KR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04599" y="2598370"/>
            <a:ext cx="4378405" cy="361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algn="l"/>
            <a:endParaRPr lang="ko-KR" alt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084662" y="121756"/>
            <a:ext cx="267828" cy="3693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54604" y="1410920"/>
            <a:ext cx="2691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수원</a:t>
            </a:r>
            <a:r>
              <a:rPr lang="en-US" altLang="ko-KR" dirty="0" smtClean="0"/>
              <a:t>,</a:t>
            </a:r>
            <a:r>
              <a:rPr lang="ko-KR" altLang="en-US" dirty="0" smtClean="0"/>
              <a:t>부천</a:t>
            </a:r>
            <a:r>
              <a:rPr lang="en-US" altLang="ko-KR" dirty="0" smtClean="0"/>
              <a:t>,</a:t>
            </a:r>
            <a:r>
              <a:rPr lang="ko-KR" altLang="en-US" dirty="0" smtClean="0"/>
              <a:t>성남 순으로 지역별 노인 보행 사고 발생 수가 높다고 결과가 나왔다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64" y="827433"/>
            <a:ext cx="8259328" cy="500669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695312" y="3181857"/>
            <a:ext cx="2691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오산</a:t>
            </a:r>
            <a:r>
              <a:rPr lang="en-US" altLang="ko-KR" dirty="0" smtClean="0"/>
              <a:t>,</a:t>
            </a:r>
            <a:r>
              <a:rPr lang="ko-KR" altLang="en-US" dirty="0" smtClean="0"/>
              <a:t>구리</a:t>
            </a:r>
            <a:r>
              <a:rPr lang="en-US" altLang="ko-KR" dirty="0" smtClean="0"/>
              <a:t>,</a:t>
            </a:r>
            <a:r>
              <a:rPr lang="ko-KR" altLang="en-US" dirty="0" smtClean="0"/>
              <a:t>시흥 순으로 사건이 적다고 결과가 나왔다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8392733" y="4382186"/>
            <a:ext cx="34558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err="1" smtClean="0"/>
              <a:t>ggplot</a:t>
            </a:r>
            <a:r>
              <a:rPr lang="ko-KR" altLang="en-US" dirty="0" smtClean="0"/>
              <a:t>(</a:t>
            </a:r>
            <a:r>
              <a:rPr lang="ko-KR" altLang="en-US" dirty="0" err="1" smtClean="0"/>
              <a:t>data</a:t>
            </a:r>
            <a:r>
              <a:rPr lang="ko-KR" altLang="en-US" dirty="0" smtClean="0"/>
              <a:t> </a:t>
            </a:r>
            <a:r>
              <a:rPr lang="ko-KR" altLang="en-US" dirty="0"/>
              <a:t>= </a:t>
            </a:r>
            <a:r>
              <a:rPr lang="ko-KR" altLang="en-US" dirty="0" err="1"/>
              <a:t>Leva</a:t>
            </a:r>
            <a:r>
              <a:rPr lang="ko-KR" altLang="en-US" dirty="0"/>
              <a:t>, </a:t>
            </a:r>
            <a:r>
              <a:rPr lang="ko-KR" altLang="en-US" dirty="0" err="1"/>
              <a:t>aes</a:t>
            </a:r>
            <a:r>
              <a:rPr lang="ko-KR" altLang="en-US" dirty="0"/>
              <a:t>(</a:t>
            </a:r>
            <a:r>
              <a:rPr lang="ko-KR" altLang="en-US" dirty="0" err="1"/>
              <a:t>x</a:t>
            </a:r>
            <a:r>
              <a:rPr lang="ko-KR" altLang="en-US" dirty="0"/>
              <a:t> = </a:t>
            </a:r>
            <a:r>
              <a:rPr lang="ko-KR" altLang="en-US" dirty="0" err="1"/>
              <a:t>시군명</a:t>
            </a:r>
            <a:r>
              <a:rPr lang="ko-KR" altLang="en-US" dirty="0"/>
              <a:t>, </a:t>
            </a:r>
            <a:r>
              <a:rPr lang="ko-KR" altLang="en-US" dirty="0" err="1"/>
              <a:t>y</a:t>
            </a:r>
            <a:r>
              <a:rPr lang="ko-KR" altLang="en-US" dirty="0"/>
              <a:t>= 발생건수)) + </a:t>
            </a:r>
            <a:r>
              <a:rPr lang="ko-KR" altLang="en-US" dirty="0" err="1"/>
              <a:t>geom_col</a:t>
            </a:r>
            <a:r>
              <a:rPr lang="ko-KR" altLang="en-US" dirty="0"/>
              <a:t>() + </a:t>
            </a:r>
            <a:r>
              <a:rPr lang="ko-KR" altLang="en-US" dirty="0" err="1"/>
              <a:t>coord_flip</a:t>
            </a:r>
            <a:r>
              <a:rPr lang="ko-KR" altLang="en-US" dirty="0"/>
              <a:t>()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66250" y="121758"/>
            <a:ext cx="267828" cy="369333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493782" y="121758"/>
            <a:ext cx="267828" cy="36933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789222" y="121757"/>
            <a:ext cx="267828" cy="3693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10159" y="121756"/>
            <a:ext cx="3372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algn="l"/>
            <a:r>
              <a:rPr lang="en-US" altLang="ko-KR" sz="1800" dirty="0" smtClean="0">
                <a:latin typeface="+mn-lt"/>
                <a:ea typeface="+mn-ea"/>
              </a:rPr>
              <a:t>2.</a:t>
            </a:r>
            <a:r>
              <a:rPr lang="ko-KR" altLang="en-US" sz="1800" dirty="0" smtClean="0">
                <a:latin typeface="+mn-lt"/>
                <a:ea typeface="+mn-ea"/>
              </a:rPr>
              <a:t>지역별 어린이  사건발생 수</a:t>
            </a:r>
            <a:endParaRPr lang="en-US" altLang="ko-KR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430" y="1323361"/>
            <a:ext cx="29542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algn="l"/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성남</a:t>
            </a:r>
            <a:r>
              <a:rPr lang="en-US" altLang="ko-K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부천</a:t>
            </a:r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</a:rPr>
              <a:t>시가 많은 걸로 나옴</a:t>
            </a:r>
            <a:endParaRPr lang="ko-KR" altLang="en-US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084662" y="121756"/>
            <a:ext cx="267828" cy="369333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64" y="982821"/>
            <a:ext cx="5121842" cy="492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66250" y="121758"/>
            <a:ext cx="267828" cy="369333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493782" y="121758"/>
            <a:ext cx="267828" cy="36933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789222" y="121757"/>
            <a:ext cx="267828" cy="3693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10159" y="121756"/>
            <a:ext cx="3372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algn="l"/>
            <a:r>
              <a:rPr lang="en-US" altLang="ko-KR" sz="1800" dirty="0">
                <a:latin typeface="+mn-lt"/>
                <a:ea typeface="+mn-ea"/>
              </a:rPr>
              <a:t>3</a:t>
            </a:r>
            <a:r>
              <a:rPr lang="en-US" altLang="ko-KR" sz="1800" dirty="0" smtClean="0">
                <a:latin typeface="+mn-lt"/>
                <a:ea typeface="+mn-ea"/>
              </a:rPr>
              <a:t>.</a:t>
            </a:r>
            <a:r>
              <a:rPr lang="ko-KR" altLang="en-US" sz="1800" dirty="0" smtClean="0">
                <a:latin typeface="+mn-lt"/>
                <a:ea typeface="+mn-ea"/>
              </a:rPr>
              <a:t>지역별 노인 사망자 수</a:t>
            </a:r>
            <a:endParaRPr lang="en-US" altLang="ko-KR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430" y="1323361"/>
            <a:ext cx="295422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2800">
                <a:solidFill>
                  <a:schemeClr val="bg1"/>
                </a:solidFill>
                <a:latin typeface="나눔스퀘어"/>
                <a:ea typeface="나눔스퀘어"/>
              </a:defRPr>
            </a:lvl1pPr>
          </a:lstStyle>
          <a:p>
            <a:pPr algn="l"/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수원</a:t>
            </a:r>
            <a:r>
              <a:rPr lang="en-US" altLang="ko-K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부천</a:t>
            </a:r>
            <a:r>
              <a:rPr lang="en-US" altLang="ko-K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ko-KR" alt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성남 순으로 지역별 사상자 수가 많은 것으로 결과가 나왔다</a:t>
            </a:r>
            <a:r>
              <a:rPr lang="en-US" altLang="ko-K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ko-KR" altLang="en-US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084662" y="121756"/>
            <a:ext cx="267828" cy="3693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474299" y="2756079"/>
            <a:ext cx="2833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오산</a:t>
            </a:r>
            <a:r>
              <a:rPr lang="en-US" altLang="ko-KR" dirty="0" smtClean="0"/>
              <a:t>,</a:t>
            </a:r>
            <a:r>
              <a:rPr lang="ko-KR" altLang="en-US" dirty="0" smtClean="0"/>
              <a:t>의왕</a:t>
            </a:r>
            <a:r>
              <a:rPr lang="en-US" altLang="ko-KR" dirty="0" smtClean="0"/>
              <a:t>,</a:t>
            </a:r>
            <a:r>
              <a:rPr lang="ko-KR" altLang="en-US" dirty="0" smtClean="0"/>
              <a:t>화성</a:t>
            </a:r>
            <a:r>
              <a:rPr lang="en-US" altLang="ko-KR" dirty="0" smtClean="0"/>
              <a:t>,</a:t>
            </a:r>
            <a:r>
              <a:rPr lang="ko-KR" altLang="en-US" dirty="0" smtClean="0"/>
              <a:t>시흥</a:t>
            </a:r>
            <a:r>
              <a:rPr lang="en-US" altLang="ko-KR" dirty="0" smtClean="0"/>
              <a:t>,</a:t>
            </a:r>
            <a:r>
              <a:rPr lang="ko-KR" altLang="en-US" dirty="0" smtClean="0"/>
              <a:t>포천 이 지역별 사상자 수가 </a:t>
            </a:r>
            <a:r>
              <a:rPr lang="ko-KR" altLang="en-US" dirty="0" err="1" smtClean="0"/>
              <a:t>적은것으로</a:t>
            </a:r>
            <a:r>
              <a:rPr lang="ko-KR" altLang="en-US" dirty="0" smtClean="0"/>
              <a:t> 결과가 나왔다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15" y="814553"/>
            <a:ext cx="6258798" cy="503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39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20000000000000000000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20000000000000000000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283</Words>
  <Application>Microsoft Office PowerPoint</Application>
  <PresentationFormat>와이드스크린</PresentationFormat>
  <Paragraphs>58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YOON YOON</dc:creator>
  <cp:keywords/>
  <dc:description/>
  <cp:lastModifiedBy>Admin</cp:lastModifiedBy>
  <cp:revision>72</cp:revision>
  <dcterms:created xsi:type="dcterms:W3CDTF">2018-06-01T17:18:46Z</dcterms:created>
  <dcterms:modified xsi:type="dcterms:W3CDTF">2019-06-17T05:11:14Z</dcterms:modified>
  <cp:category/>
  <cp:contentStatus/>
</cp:coreProperties>
</file>