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430" r:id="rId2"/>
    <p:sldId id="425" r:id="rId3"/>
    <p:sldId id="441" r:id="rId4"/>
    <p:sldId id="439" r:id="rId5"/>
    <p:sldId id="438" r:id="rId6"/>
    <p:sldId id="440" r:id="rId7"/>
    <p:sldId id="426" r:id="rId8"/>
    <p:sldId id="442" r:id="rId9"/>
    <p:sldId id="444" r:id="rId10"/>
    <p:sldId id="446" r:id="rId11"/>
    <p:sldId id="452" r:id="rId12"/>
    <p:sldId id="451" r:id="rId13"/>
    <p:sldId id="453" r:id="rId14"/>
    <p:sldId id="454" r:id="rId15"/>
    <p:sldId id="447" r:id="rId16"/>
    <p:sldId id="449" r:id="rId17"/>
    <p:sldId id="456" r:id="rId18"/>
    <p:sldId id="455" r:id="rId19"/>
    <p:sldId id="458" r:id="rId20"/>
    <p:sldId id="459" r:id="rId21"/>
    <p:sldId id="460" r:id="rId22"/>
    <p:sldId id="457" r:id="rId23"/>
    <p:sldId id="448" r:id="rId24"/>
    <p:sldId id="450" r:id="rId25"/>
    <p:sldId id="432" r:id="rId26"/>
  </p:sldIdLst>
  <p:sldSz cx="12192000" cy="6858000"/>
  <p:notesSz cx="6858000" cy="9144000"/>
  <p:embeddedFontLst>
    <p:embeddedFont>
      <p:font typeface="Aharoni" panose="02010803020104030203" pitchFamily="2" charset="-79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Eras Bold ITC" panose="020B0907030504020204" pitchFamily="34" charset="0"/>
      <p:regular r:id="rId33"/>
    </p:embeddedFont>
    <p:embeddedFont>
      <p:font typeface="HY헤드라인M" panose="02030600000101010101" pitchFamily="18" charset="-127"/>
      <p:regular r:id="rId34"/>
    </p:embeddedFont>
    <p:embeddedFont>
      <p:font typeface="맑은 고딕" panose="020B0503020000020004" pitchFamily="50" charset="-127"/>
      <p:regular r:id="rId35"/>
      <p:bold r:id="rId3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on SoYoung" initials="YS" lastIdx="1" clrIdx="0">
    <p:extLst>
      <p:ext uri="{19B8F6BF-5375-455C-9EA6-DF929625EA0E}">
        <p15:presenceInfo xmlns:p15="http://schemas.microsoft.com/office/powerpoint/2012/main" userId="130d7142a6df50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D0D0D"/>
    <a:srgbClr val="CE3C28"/>
    <a:srgbClr val="DA513F"/>
    <a:srgbClr val="4F87D9"/>
    <a:srgbClr val="072A6F"/>
    <a:srgbClr val="3675D4"/>
    <a:srgbClr val="FA6533"/>
    <a:srgbClr val="0A3C9D"/>
    <a:srgbClr val="41B8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31" autoAdjust="0"/>
    <p:restoredTop sz="96429" autoAdjust="0"/>
  </p:normalViewPr>
  <p:slideViewPr>
    <p:cSldViewPr snapToGrid="0">
      <p:cViewPr varScale="1">
        <p:scale>
          <a:sx n="50" d="100"/>
          <a:sy n="50" d="100"/>
        </p:scale>
        <p:origin x="48" y="84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EC68C-9018-4E04-8B39-5659FE5775CE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78AB1-E21A-43B6-BD14-C8BB7D8057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93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206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8779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9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8989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5459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70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933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316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1653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892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654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2452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78AB1-E21A-43B6-BD14-C8BB7D8057D1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027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10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59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9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4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3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803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944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87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068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7052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19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CBB81-E16C-4F23-8BF2-B0C25B06C54D}" type="datetimeFigureOut">
              <a:rPr lang="ko-KR" altLang="en-US" smtClean="0"/>
              <a:t>2019-06-13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BB162-8746-42C9-BFFF-D75069B67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558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43">
            <a:extLst>
              <a:ext uri="{FF2B5EF4-FFF2-40B4-BE49-F238E27FC236}">
                <a16:creationId xmlns:a16="http://schemas.microsoft.com/office/drawing/2014/main" id="{F99650B4-6B39-4517-89EA-D635000882B0}"/>
              </a:ext>
            </a:extLst>
          </p:cNvPr>
          <p:cNvSpPr/>
          <p:nvPr/>
        </p:nvSpPr>
        <p:spPr>
          <a:xfrm rot="16200000">
            <a:off x="2870127" y="-1973306"/>
            <a:ext cx="6245487" cy="10804611"/>
          </a:xfrm>
          <a:prstGeom prst="roundRect">
            <a:avLst>
              <a:gd name="adj" fmla="val 6120"/>
            </a:avLst>
          </a:prstGeom>
          <a:solidFill>
            <a:srgbClr val="AF9F96"/>
          </a:solidFill>
          <a:ln w="38100">
            <a:solidFill>
              <a:srgbClr val="64504F"/>
            </a:solidFill>
          </a:ln>
          <a:effectLst>
            <a:outerShdw blurRad="2032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6" name="사각형: 둥근 모서리 115">
            <a:extLst>
              <a:ext uri="{FF2B5EF4-FFF2-40B4-BE49-F238E27FC236}">
                <a16:creationId xmlns:a16="http://schemas.microsoft.com/office/drawing/2014/main" id="{9107D141-D82B-4494-89D3-89216B929035}"/>
              </a:ext>
            </a:extLst>
          </p:cNvPr>
          <p:cNvSpPr/>
          <p:nvPr/>
        </p:nvSpPr>
        <p:spPr>
          <a:xfrm>
            <a:off x="966321" y="594360"/>
            <a:ext cx="10052197" cy="5669280"/>
          </a:xfrm>
          <a:prstGeom prst="roundRect">
            <a:avLst>
              <a:gd name="adj" fmla="val 3943"/>
            </a:avLst>
          </a:prstGeom>
          <a:solidFill>
            <a:schemeClr val="bg1"/>
          </a:solidFill>
          <a:ln w="38100">
            <a:solidFill>
              <a:srgbClr val="6450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사다리꼴 4">
            <a:extLst>
              <a:ext uri="{FF2B5EF4-FFF2-40B4-BE49-F238E27FC236}">
                <a16:creationId xmlns:a16="http://schemas.microsoft.com/office/drawing/2014/main" id="{A359A003-F564-4DA0-90E2-0943C258FB00}"/>
              </a:ext>
            </a:extLst>
          </p:cNvPr>
          <p:cNvSpPr/>
          <p:nvPr/>
        </p:nvSpPr>
        <p:spPr>
          <a:xfrm rot="16200000">
            <a:off x="965498" y="963172"/>
            <a:ext cx="5360082" cy="4901176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A53200C8-8FCD-47E8-8DA0-CB1CE2ED05AE}"/>
              </a:ext>
            </a:extLst>
          </p:cNvPr>
          <p:cNvSpPr/>
          <p:nvPr/>
        </p:nvSpPr>
        <p:spPr>
          <a:xfrm rot="16200000">
            <a:off x="7945525" y="3215083"/>
            <a:ext cx="1348273" cy="4409164"/>
          </a:xfrm>
          <a:prstGeom prst="trapezoid">
            <a:avLst>
              <a:gd name="adj" fmla="val 0"/>
            </a:avLst>
          </a:prstGeom>
          <a:solidFill>
            <a:srgbClr val="E0DBD5"/>
          </a:solidFill>
          <a:ln>
            <a:noFill/>
          </a:ln>
          <a:effectLst>
            <a:outerShdw blurRad="266700" dist="38100" dir="588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64251C63-C93B-4F3F-92B0-1199F9EF783C}"/>
              </a:ext>
            </a:extLst>
          </p:cNvPr>
          <p:cNvSpPr/>
          <p:nvPr/>
        </p:nvSpPr>
        <p:spPr>
          <a:xfrm rot="16200000">
            <a:off x="7777087" y="3061756"/>
            <a:ext cx="1348273" cy="4715819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67934DA4-48D6-4145-BF0F-5721DD8273B4}"/>
              </a:ext>
            </a:extLst>
          </p:cNvPr>
          <p:cNvSpPr/>
          <p:nvPr/>
        </p:nvSpPr>
        <p:spPr>
          <a:xfrm rot="16200000">
            <a:off x="10017036" y="5291293"/>
            <a:ext cx="1348273" cy="256743"/>
          </a:xfrm>
          <a:prstGeom prst="trapezoid">
            <a:avLst>
              <a:gd name="adj" fmla="val 0"/>
            </a:avLst>
          </a:prstGeom>
          <a:solidFill>
            <a:srgbClr val="3D5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9" name="사다리꼴 8">
            <a:extLst>
              <a:ext uri="{FF2B5EF4-FFF2-40B4-BE49-F238E27FC236}">
                <a16:creationId xmlns:a16="http://schemas.microsoft.com/office/drawing/2014/main" id="{859BBB10-9011-4E99-934B-30E2F06AD756}"/>
              </a:ext>
            </a:extLst>
          </p:cNvPr>
          <p:cNvSpPr/>
          <p:nvPr/>
        </p:nvSpPr>
        <p:spPr>
          <a:xfrm rot="16200000">
            <a:off x="7948336" y="1866810"/>
            <a:ext cx="1348273" cy="4409164"/>
          </a:xfrm>
          <a:prstGeom prst="trapezoid">
            <a:avLst>
              <a:gd name="adj" fmla="val 0"/>
            </a:avLst>
          </a:prstGeom>
          <a:solidFill>
            <a:srgbClr val="E0DBD5"/>
          </a:solidFill>
          <a:ln>
            <a:noFill/>
          </a:ln>
          <a:effectLst>
            <a:outerShdw blurRad="266700" dist="38100" dir="588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C3A49ED9-FC8E-4985-A69F-DCCB5D2C2F26}"/>
              </a:ext>
            </a:extLst>
          </p:cNvPr>
          <p:cNvSpPr/>
          <p:nvPr/>
        </p:nvSpPr>
        <p:spPr>
          <a:xfrm rot="16200000">
            <a:off x="7779898" y="1713483"/>
            <a:ext cx="1348273" cy="4715819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68F0E1A6-2B0F-426B-B0A6-90971C36EA33}"/>
              </a:ext>
            </a:extLst>
          </p:cNvPr>
          <p:cNvSpPr/>
          <p:nvPr/>
        </p:nvSpPr>
        <p:spPr>
          <a:xfrm rot="16200000">
            <a:off x="10019847" y="3943020"/>
            <a:ext cx="1348273" cy="256743"/>
          </a:xfrm>
          <a:prstGeom prst="trapezoid">
            <a:avLst>
              <a:gd name="adj" fmla="val 0"/>
            </a:avLst>
          </a:prstGeom>
          <a:solidFill>
            <a:srgbClr val="FCAF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D2DE9EF4-446B-40C0-826B-14DDFEAA094C}"/>
              </a:ext>
            </a:extLst>
          </p:cNvPr>
          <p:cNvSpPr/>
          <p:nvPr/>
        </p:nvSpPr>
        <p:spPr>
          <a:xfrm rot="16200000">
            <a:off x="7948336" y="535040"/>
            <a:ext cx="1348273" cy="4409164"/>
          </a:xfrm>
          <a:prstGeom prst="trapezoid">
            <a:avLst>
              <a:gd name="adj" fmla="val 0"/>
            </a:avLst>
          </a:prstGeom>
          <a:solidFill>
            <a:srgbClr val="E0DBD5"/>
          </a:solidFill>
          <a:ln>
            <a:noFill/>
          </a:ln>
          <a:effectLst>
            <a:outerShdw blurRad="266700" dist="38100" dir="588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E87BB795-2E92-4759-8F94-884B07CD94E9}"/>
              </a:ext>
            </a:extLst>
          </p:cNvPr>
          <p:cNvSpPr/>
          <p:nvPr/>
        </p:nvSpPr>
        <p:spPr>
          <a:xfrm rot="16200000">
            <a:off x="7779898" y="381713"/>
            <a:ext cx="1348273" cy="4715819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EF1E481C-FE18-4DDF-B6D1-C19318C0C880}"/>
              </a:ext>
            </a:extLst>
          </p:cNvPr>
          <p:cNvSpPr/>
          <p:nvPr/>
        </p:nvSpPr>
        <p:spPr>
          <a:xfrm rot="16200000">
            <a:off x="10019847" y="2611250"/>
            <a:ext cx="1348273" cy="256743"/>
          </a:xfrm>
          <a:prstGeom prst="trapezoid">
            <a:avLst>
              <a:gd name="adj" fmla="val 0"/>
            </a:avLst>
          </a:prstGeom>
          <a:solidFill>
            <a:srgbClr val="F47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사다리꼴 14">
            <a:extLst>
              <a:ext uri="{FF2B5EF4-FFF2-40B4-BE49-F238E27FC236}">
                <a16:creationId xmlns:a16="http://schemas.microsoft.com/office/drawing/2014/main" id="{5D2D1A8E-7C1C-4D0F-8ED2-E2450DF509A2}"/>
              </a:ext>
            </a:extLst>
          </p:cNvPr>
          <p:cNvSpPr/>
          <p:nvPr/>
        </p:nvSpPr>
        <p:spPr>
          <a:xfrm rot="16200000">
            <a:off x="7948336" y="-796730"/>
            <a:ext cx="1348273" cy="4409164"/>
          </a:xfrm>
          <a:prstGeom prst="trapezoid">
            <a:avLst>
              <a:gd name="adj" fmla="val 0"/>
            </a:avLst>
          </a:prstGeom>
          <a:solidFill>
            <a:srgbClr val="E0DBD5"/>
          </a:solidFill>
          <a:ln>
            <a:noFill/>
          </a:ln>
          <a:effectLst>
            <a:outerShdw blurRad="266700" dist="38100" dir="588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6" name="사다리꼴 15">
            <a:extLst>
              <a:ext uri="{FF2B5EF4-FFF2-40B4-BE49-F238E27FC236}">
                <a16:creationId xmlns:a16="http://schemas.microsoft.com/office/drawing/2014/main" id="{2601D84B-41CC-480D-AD9B-55AD448F2948}"/>
              </a:ext>
            </a:extLst>
          </p:cNvPr>
          <p:cNvSpPr/>
          <p:nvPr/>
        </p:nvSpPr>
        <p:spPr>
          <a:xfrm rot="16200000">
            <a:off x="7779898" y="-950057"/>
            <a:ext cx="1348273" cy="4715819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7" name="사다리꼴 16">
            <a:extLst>
              <a:ext uri="{FF2B5EF4-FFF2-40B4-BE49-F238E27FC236}">
                <a16:creationId xmlns:a16="http://schemas.microsoft.com/office/drawing/2014/main" id="{E718826C-FDB4-487C-BB5D-E7CC14DC3E94}"/>
              </a:ext>
            </a:extLst>
          </p:cNvPr>
          <p:cNvSpPr/>
          <p:nvPr/>
        </p:nvSpPr>
        <p:spPr>
          <a:xfrm rot="16200000">
            <a:off x="10019847" y="1279480"/>
            <a:ext cx="1348273" cy="256743"/>
          </a:xfrm>
          <a:prstGeom prst="trapezoid">
            <a:avLst>
              <a:gd name="adj" fmla="val 0"/>
            </a:avLst>
          </a:prstGeom>
          <a:solidFill>
            <a:srgbClr val="6EB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8D4AB311-B789-4A32-B4E0-7017A59293E2}"/>
              </a:ext>
            </a:extLst>
          </p:cNvPr>
          <p:cNvCxnSpPr/>
          <p:nvPr/>
        </p:nvCxnSpPr>
        <p:spPr>
          <a:xfrm>
            <a:off x="6150350" y="733715"/>
            <a:ext cx="25400" cy="53600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>
            <a:extLst>
              <a:ext uri="{FF2B5EF4-FFF2-40B4-BE49-F238E27FC236}">
                <a16:creationId xmlns:a16="http://schemas.microsoft.com/office/drawing/2014/main" id="{920650F5-41A6-4D8C-9DE9-A737A31EE898}"/>
              </a:ext>
            </a:extLst>
          </p:cNvPr>
          <p:cNvSpPr/>
          <p:nvPr/>
        </p:nvSpPr>
        <p:spPr>
          <a:xfrm>
            <a:off x="6464117" y="982038"/>
            <a:ext cx="769170" cy="769170"/>
          </a:xfrm>
          <a:prstGeom prst="ellipse">
            <a:avLst/>
          </a:prstGeom>
          <a:solidFill>
            <a:srgbClr val="6EB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C6C7FC89-37F7-4F04-BF27-879299ECA682}"/>
              </a:ext>
            </a:extLst>
          </p:cNvPr>
          <p:cNvSpPr/>
          <p:nvPr/>
        </p:nvSpPr>
        <p:spPr>
          <a:xfrm>
            <a:off x="6470704" y="2396266"/>
            <a:ext cx="756000" cy="756000"/>
          </a:xfrm>
          <a:prstGeom prst="ellipse">
            <a:avLst/>
          </a:prstGeom>
          <a:solidFill>
            <a:srgbClr val="F47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9CD778A-25E7-4113-90A8-0EB8BE235499}"/>
              </a:ext>
            </a:extLst>
          </p:cNvPr>
          <p:cNvSpPr/>
          <p:nvPr/>
        </p:nvSpPr>
        <p:spPr>
          <a:xfrm>
            <a:off x="7437322" y="1118510"/>
            <a:ext cx="1813359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데이터 선정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937900EA-E1A8-4481-A55D-3FC3EF1358D0}"/>
              </a:ext>
            </a:extLst>
          </p:cNvPr>
          <p:cNvSpPr/>
          <p:nvPr/>
        </p:nvSpPr>
        <p:spPr>
          <a:xfrm>
            <a:off x="6431905" y="3728036"/>
            <a:ext cx="756000" cy="756000"/>
          </a:xfrm>
          <a:prstGeom prst="ellipse">
            <a:avLst/>
          </a:prstGeom>
          <a:solidFill>
            <a:srgbClr val="FCAF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A520F254-B492-4335-8E08-EA21F8BD9715}"/>
              </a:ext>
            </a:extLst>
          </p:cNvPr>
          <p:cNvSpPr/>
          <p:nvPr/>
        </p:nvSpPr>
        <p:spPr>
          <a:xfrm>
            <a:off x="6470649" y="5087979"/>
            <a:ext cx="756000" cy="75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8DD5FCE-8FE8-4431-935C-25E460C3C18A}"/>
              </a:ext>
            </a:extLst>
          </p:cNvPr>
          <p:cNvSpPr txBox="1"/>
          <p:nvPr/>
        </p:nvSpPr>
        <p:spPr>
          <a:xfrm>
            <a:off x="1364945" y="837586"/>
            <a:ext cx="450447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서울 자치구별 인구수와</a:t>
            </a:r>
            <a:endParaRPr lang="en-US" altLang="ko-KR" sz="3200" b="1" dirty="0">
              <a:solidFill>
                <a:prstClr val="black">
                  <a:lumMod val="65000"/>
                  <a:lumOff val="3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700" b="1" dirty="0">
                <a:solidFill>
                  <a:prstClr val="black">
                    <a:lumMod val="65000"/>
                    <a:lumOff val="3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sz="700" b="1" dirty="0">
              <a:solidFill>
                <a:prstClr val="black">
                  <a:lumMod val="65000"/>
                  <a:lumOff val="3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3200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역별</a:t>
            </a:r>
            <a:r>
              <a:rPr lang="ko-KR" altLang="en-US" sz="3200" b="1" dirty="0">
                <a:solidFill>
                  <a:prstClr val="black">
                    <a:lumMod val="65000"/>
                    <a:lumOff val="3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이용수의 상관관계</a:t>
            </a:r>
            <a:endParaRPr lang="en-US" altLang="ko-KR" sz="3200" b="1" dirty="0">
              <a:solidFill>
                <a:prstClr val="black">
                  <a:lumMod val="65000"/>
                  <a:lumOff val="3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0" name="자유형 33">
            <a:extLst>
              <a:ext uri="{FF2B5EF4-FFF2-40B4-BE49-F238E27FC236}">
                <a16:creationId xmlns:a16="http://schemas.microsoft.com/office/drawing/2014/main" id="{200588F5-CC71-4D39-A0A6-B7C1D2192B6C}"/>
              </a:ext>
            </a:extLst>
          </p:cNvPr>
          <p:cNvSpPr/>
          <p:nvPr/>
        </p:nvSpPr>
        <p:spPr>
          <a:xfrm rot="16200000">
            <a:off x="-627210" y="3107940"/>
            <a:ext cx="2977077" cy="57863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1" name="모서리가 둥근 직사각형 34">
            <a:extLst>
              <a:ext uri="{FF2B5EF4-FFF2-40B4-BE49-F238E27FC236}">
                <a16:creationId xmlns:a16="http://schemas.microsoft.com/office/drawing/2014/main" id="{8D5DB70E-8E5E-4AC0-9627-138637B99D3C}"/>
              </a:ext>
            </a:extLst>
          </p:cNvPr>
          <p:cNvSpPr/>
          <p:nvPr/>
        </p:nvSpPr>
        <p:spPr>
          <a:xfrm rot="16200000">
            <a:off x="-413279" y="3330331"/>
            <a:ext cx="2025240" cy="14699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F831EDC-1AC1-4DB9-AC2B-6C9ECAE07B2A}"/>
              </a:ext>
            </a:extLst>
          </p:cNvPr>
          <p:cNvSpPr txBox="1"/>
          <p:nvPr/>
        </p:nvSpPr>
        <p:spPr>
          <a:xfrm>
            <a:off x="1498733" y="5216640"/>
            <a:ext cx="3596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>
              <a:defRPr sz="3600" b="1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defRPr>
            </a:lvl1pPr>
          </a:lstStyle>
          <a:p>
            <a:pPr algn="l"/>
            <a:r>
              <a:rPr lang="ko-KR" altLang="en-US" sz="1600" dirty="0"/>
              <a:t>장안대학교 인터넷정보통신과 </a:t>
            </a:r>
            <a:r>
              <a:rPr lang="en-US" altLang="ko-KR" sz="1600" dirty="0"/>
              <a:t>20172287 </a:t>
            </a:r>
            <a:r>
              <a:rPr lang="ko-KR" altLang="en-US" sz="1600" dirty="0"/>
              <a:t>윤소영</a:t>
            </a:r>
          </a:p>
        </p:txBody>
      </p:sp>
      <p:pic>
        <p:nvPicPr>
          <p:cNvPr id="106" name="그림 105" descr="벡터그래픽이(가) 표시된 사진&#10;&#10;매우 높은 신뢰도로 생성된 설명">
            <a:extLst>
              <a:ext uri="{FF2B5EF4-FFF2-40B4-BE49-F238E27FC236}">
                <a16:creationId xmlns:a16="http://schemas.microsoft.com/office/drawing/2014/main" id="{5420BF5F-7F0E-4C08-A026-77FDCF03E3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29905" y="3930715"/>
            <a:ext cx="360000" cy="360000"/>
          </a:xfrm>
          <a:prstGeom prst="rect">
            <a:avLst/>
          </a:prstGeom>
        </p:spPr>
      </p:pic>
      <p:pic>
        <p:nvPicPr>
          <p:cNvPr id="108" name="그림 107">
            <a:extLst>
              <a:ext uri="{FF2B5EF4-FFF2-40B4-BE49-F238E27FC236}">
                <a16:creationId xmlns:a16="http://schemas.microsoft.com/office/drawing/2014/main" id="{D3B02E09-C1D4-4726-A48C-2387CF67AA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663" y="1165656"/>
            <a:ext cx="360000" cy="360000"/>
          </a:xfrm>
          <a:prstGeom prst="rect">
            <a:avLst/>
          </a:prstGeom>
        </p:spPr>
      </p:pic>
      <p:pic>
        <p:nvPicPr>
          <p:cNvPr id="112" name="그림 111">
            <a:extLst>
              <a:ext uri="{FF2B5EF4-FFF2-40B4-BE49-F238E27FC236}">
                <a16:creationId xmlns:a16="http://schemas.microsoft.com/office/drawing/2014/main" id="{B00AAC8D-4798-4B48-954B-F6675EC98E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936" y="5249979"/>
            <a:ext cx="432000" cy="432000"/>
          </a:xfrm>
          <a:prstGeom prst="rect">
            <a:avLst/>
          </a:prstGeom>
        </p:spPr>
      </p:pic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AFBDF40D-3D90-4ECA-BF1E-33B9EEAD70A2}"/>
              </a:ext>
            </a:extLst>
          </p:cNvPr>
          <p:cNvSpPr/>
          <p:nvPr/>
        </p:nvSpPr>
        <p:spPr>
          <a:xfrm>
            <a:off x="7437322" y="2559739"/>
            <a:ext cx="3031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자치구별 인구수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6DED1FA3-A504-483F-A55C-84BD30A8B9DA}"/>
              </a:ext>
            </a:extLst>
          </p:cNvPr>
          <p:cNvSpPr/>
          <p:nvPr/>
        </p:nvSpPr>
        <p:spPr>
          <a:xfrm>
            <a:off x="7437322" y="3881943"/>
            <a:ext cx="2236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역별</a:t>
            </a: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이용자 수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B6D981B8-D485-4995-AB52-49CC96A55C7A}"/>
              </a:ext>
            </a:extLst>
          </p:cNvPr>
          <p:cNvSpPr/>
          <p:nvPr/>
        </p:nvSpPr>
        <p:spPr>
          <a:xfrm>
            <a:off x="7437322" y="5279939"/>
            <a:ext cx="2524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결론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0F808629-5F68-40EA-B99A-E69E326D2AA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36" y="2464094"/>
            <a:ext cx="3467684" cy="2310977"/>
          </a:xfrm>
          <a:prstGeom prst="rect">
            <a:avLst/>
          </a:prstGeom>
        </p:spPr>
      </p:pic>
      <p:pic>
        <p:nvPicPr>
          <p:cNvPr id="36" name="그림 35" descr="무기이(가) 표시된 사진&#10;&#10;매우 높은 신뢰도로 생성된 설명">
            <a:extLst>
              <a:ext uri="{FF2B5EF4-FFF2-40B4-BE49-F238E27FC236}">
                <a16:creationId xmlns:a16="http://schemas.microsoft.com/office/drawing/2014/main" id="{8B15969C-C474-454A-94FF-A70DBB44F5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444" y="2541621"/>
            <a:ext cx="3960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2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154687" y="769704"/>
            <a:ext cx="4492101" cy="5984058"/>
            <a:chOff x="611995" y="392866"/>
            <a:chExt cx="4492101" cy="6216911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611995" y="457552"/>
              <a:ext cx="4492101" cy="6152225"/>
            </a:xfrm>
            <a:prstGeom prst="roundRect">
              <a:avLst>
                <a:gd name="adj" fmla="val 4414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16921" y="675201"/>
              <a:ext cx="4082248" cy="5760000"/>
            </a:xfrm>
            <a:prstGeom prst="roundRect">
              <a:avLst>
                <a:gd name="adj" fmla="val 4414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8" name="직선 연결선 7"/>
            <p:cNvCxnSpPr/>
            <p:nvPr/>
          </p:nvCxnSpPr>
          <p:spPr>
            <a:xfrm flipH="1">
              <a:off x="723335" y="1531750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723335" y="2687326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자유형 24"/>
            <p:cNvSpPr/>
            <p:nvPr/>
          </p:nvSpPr>
          <p:spPr>
            <a:xfrm rot="10800000">
              <a:off x="3867955" y="6087548"/>
              <a:ext cx="1133678" cy="468000"/>
            </a:xfrm>
            <a:custGeom>
              <a:avLst/>
              <a:gdLst>
                <a:gd name="connsiteX0" fmla="*/ 180190 w 1133678"/>
                <a:gd name="connsiteY0" fmla="*/ 0 h 468000"/>
                <a:gd name="connsiteX1" fmla="*/ 1133678 w 1133678"/>
                <a:gd name="connsiteY1" fmla="*/ 0 h 468000"/>
                <a:gd name="connsiteX2" fmla="*/ 1133678 w 1133678"/>
                <a:gd name="connsiteY2" fmla="*/ 21775 h 468000"/>
                <a:gd name="connsiteX3" fmla="*/ 181605 w 1133678"/>
                <a:gd name="connsiteY3" fmla="*/ 21775 h 468000"/>
                <a:gd name="connsiteX4" fmla="*/ 20479 w 1133678"/>
                <a:gd name="connsiteY4" fmla="*/ 182901 h 468000"/>
                <a:gd name="connsiteX5" fmla="*/ 20479 w 1133678"/>
                <a:gd name="connsiteY5" fmla="*/ 468000 h 468000"/>
                <a:gd name="connsiteX6" fmla="*/ 0 w 1133678"/>
                <a:gd name="connsiteY6" fmla="*/ 468000 h 468000"/>
                <a:gd name="connsiteX7" fmla="*/ 0 w 1133678"/>
                <a:gd name="connsiteY7" fmla="*/ 180190 h 468000"/>
                <a:gd name="connsiteX8" fmla="*/ 180190 w 1133678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3678" h="468000">
                  <a:moveTo>
                    <a:pt x="180190" y="0"/>
                  </a:moveTo>
                  <a:lnTo>
                    <a:pt x="1133678" y="0"/>
                  </a:lnTo>
                  <a:lnTo>
                    <a:pt x="1133678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 flipH="1">
              <a:off x="5001632" y="3690504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H="1">
              <a:off x="5001632" y="4846080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자유형 13"/>
            <p:cNvSpPr/>
            <p:nvPr/>
          </p:nvSpPr>
          <p:spPr>
            <a:xfrm>
              <a:off x="1857013" y="424051"/>
              <a:ext cx="2010942" cy="390850"/>
            </a:xfrm>
            <a:custGeom>
              <a:avLst/>
              <a:gdLst>
                <a:gd name="connsiteX0" fmla="*/ 194127 w 2010942"/>
                <a:gd name="connsiteY0" fmla="*/ 63224 h 390850"/>
                <a:gd name="connsiteX1" fmla="*/ 78052 w 2010942"/>
                <a:gd name="connsiteY1" fmla="*/ 179299 h 390850"/>
                <a:gd name="connsiteX2" fmla="*/ 78052 w 2010942"/>
                <a:gd name="connsiteY2" fmla="*/ 211551 h 390850"/>
                <a:gd name="connsiteX3" fmla="*/ 194127 w 2010942"/>
                <a:gd name="connsiteY3" fmla="*/ 327626 h 390850"/>
                <a:gd name="connsiteX4" fmla="*/ 1816815 w 2010942"/>
                <a:gd name="connsiteY4" fmla="*/ 327626 h 390850"/>
                <a:gd name="connsiteX5" fmla="*/ 1932890 w 2010942"/>
                <a:gd name="connsiteY5" fmla="*/ 211551 h 390850"/>
                <a:gd name="connsiteX6" fmla="*/ 1932890 w 2010942"/>
                <a:gd name="connsiteY6" fmla="*/ 179299 h 390850"/>
                <a:gd name="connsiteX7" fmla="*/ 1816815 w 2010942"/>
                <a:gd name="connsiteY7" fmla="*/ 63224 h 390850"/>
                <a:gd name="connsiteX8" fmla="*/ 158157 w 2010942"/>
                <a:gd name="connsiteY8" fmla="*/ 0 h 390850"/>
                <a:gd name="connsiteX9" fmla="*/ 1852785 w 2010942"/>
                <a:gd name="connsiteY9" fmla="*/ 0 h 390850"/>
                <a:gd name="connsiteX10" fmla="*/ 2010942 w 2010942"/>
                <a:gd name="connsiteY10" fmla="*/ 158157 h 390850"/>
                <a:gd name="connsiteX11" fmla="*/ 2010942 w 2010942"/>
                <a:gd name="connsiteY11" fmla="*/ 232693 h 390850"/>
                <a:gd name="connsiteX12" fmla="*/ 1852785 w 2010942"/>
                <a:gd name="connsiteY12" fmla="*/ 390850 h 390850"/>
                <a:gd name="connsiteX13" fmla="*/ 158157 w 2010942"/>
                <a:gd name="connsiteY13" fmla="*/ 390850 h 390850"/>
                <a:gd name="connsiteX14" fmla="*/ 0 w 2010942"/>
                <a:gd name="connsiteY14" fmla="*/ 232693 h 390850"/>
                <a:gd name="connsiteX15" fmla="*/ 0 w 2010942"/>
                <a:gd name="connsiteY15" fmla="*/ 158157 h 390850"/>
                <a:gd name="connsiteX16" fmla="*/ 158157 w 2010942"/>
                <a:gd name="connsiteY16" fmla="*/ 0 h 3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0942" h="390850">
                  <a:moveTo>
                    <a:pt x="194127" y="63224"/>
                  </a:moveTo>
                  <a:cubicBezTo>
                    <a:pt x="130021" y="63224"/>
                    <a:pt x="78052" y="115193"/>
                    <a:pt x="78052" y="179299"/>
                  </a:cubicBezTo>
                  <a:lnTo>
                    <a:pt x="78052" y="211551"/>
                  </a:lnTo>
                  <a:cubicBezTo>
                    <a:pt x="78052" y="275657"/>
                    <a:pt x="130021" y="327626"/>
                    <a:pt x="194127" y="327626"/>
                  </a:cubicBezTo>
                  <a:lnTo>
                    <a:pt x="1816815" y="327626"/>
                  </a:lnTo>
                  <a:cubicBezTo>
                    <a:pt x="1880921" y="327626"/>
                    <a:pt x="1932890" y="275657"/>
                    <a:pt x="1932890" y="211551"/>
                  </a:cubicBezTo>
                  <a:lnTo>
                    <a:pt x="1932890" y="179299"/>
                  </a:lnTo>
                  <a:cubicBezTo>
                    <a:pt x="1932890" y="115193"/>
                    <a:pt x="1880921" y="63224"/>
                    <a:pt x="1816815" y="63224"/>
                  </a:cubicBezTo>
                  <a:close/>
                  <a:moveTo>
                    <a:pt x="158157" y="0"/>
                  </a:moveTo>
                  <a:lnTo>
                    <a:pt x="1852785" y="0"/>
                  </a:lnTo>
                  <a:cubicBezTo>
                    <a:pt x="1940133" y="0"/>
                    <a:pt x="2010942" y="70809"/>
                    <a:pt x="2010942" y="158157"/>
                  </a:cubicBezTo>
                  <a:lnTo>
                    <a:pt x="2010942" y="232693"/>
                  </a:lnTo>
                  <a:cubicBezTo>
                    <a:pt x="2010942" y="320041"/>
                    <a:pt x="1940133" y="390850"/>
                    <a:pt x="1852785" y="390850"/>
                  </a:cubicBezTo>
                  <a:lnTo>
                    <a:pt x="158157" y="390850"/>
                  </a:lnTo>
                  <a:cubicBezTo>
                    <a:pt x="70809" y="390850"/>
                    <a:pt x="0" y="320041"/>
                    <a:pt x="0" y="232693"/>
                  </a:cubicBezTo>
                  <a:lnTo>
                    <a:pt x="0" y="158157"/>
                  </a:lnTo>
                  <a:cubicBezTo>
                    <a:pt x="0" y="70809"/>
                    <a:pt x="70809" y="0"/>
                    <a:pt x="15815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2174045" y="392866"/>
              <a:ext cx="1368000" cy="9928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자유형 30"/>
            <p:cNvSpPr/>
            <p:nvPr/>
          </p:nvSpPr>
          <p:spPr>
            <a:xfrm>
              <a:off x="705514" y="576389"/>
              <a:ext cx="584661" cy="468000"/>
            </a:xfrm>
            <a:custGeom>
              <a:avLst/>
              <a:gdLst>
                <a:gd name="connsiteX0" fmla="*/ 180190 w 584661"/>
                <a:gd name="connsiteY0" fmla="*/ 0 h 468000"/>
                <a:gd name="connsiteX1" fmla="*/ 584661 w 584661"/>
                <a:gd name="connsiteY1" fmla="*/ 0 h 468000"/>
                <a:gd name="connsiteX2" fmla="*/ 584661 w 584661"/>
                <a:gd name="connsiteY2" fmla="*/ 21775 h 468000"/>
                <a:gd name="connsiteX3" fmla="*/ 181605 w 584661"/>
                <a:gd name="connsiteY3" fmla="*/ 21775 h 468000"/>
                <a:gd name="connsiteX4" fmla="*/ 20479 w 584661"/>
                <a:gd name="connsiteY4" fmla="*/ 182901 h 468000"/>
                <a:gd name="connsiteX5" fmla="*/ 20479 w 584661"/>
                <a:gd name="connsiteY5" fmla="*/ 468000 h 468000"/>
                <a:gd name="connsiteX6" fmla="*/ 0 w 584661"/>
                <a:gd name="connsiteY6" fmla="*/ 468000 h 468000"/>
                <a:gd name="connsiteX7" fmla="*/ 0 w 584661"/>
                <a:gd name="connsiteY7" fmla="*/ 180190 h 468000"/>
                <a:gd name="connsiteX8" fmla="*/ 180190 w 584661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61" h="468000">
                  <a:moveTo>
                    <a:pt x="180190" y="0"/>
                  </a:moveTo>
                  <a:lnTo>
                    <a:pt x="584661" y="0"/>
                  </a:lnTo>
                  <a:lnTo>
                    <a:pt x="584661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505959" y="541699"/>
            <a:ext cx="6801389" cy="6307269"/>
            <a:chOff x="5580307" y="138038"/>
            <a:chExt cx="6801389" cy="6551564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6863932" y="424660"/>
              <a:ext cx="4492101" cy="6152225"/>
            </a:xfrm>
            <a:prstGeom prst="roundRect">
              <a:avLst>
                <a:gd name="adj" fmla="val 4414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6975272" y="1498858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6975272" y="2654434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자유형 29"/>
            <p:cNvSpPr/>
            <p:nvPr/>
          </p:nvSpPr>
          <p:spPr>
            <a:xfrm>
              <a:off x="6975273" y="535704"/>
              <a:ext cx="584661" cy="468000"/>
            </a:xfrm>
            <a:custGeom>
              <a:avLst/>
              <a:gdLst>
                <a:gd name="connsiteX0" fmla="*/ 180190 w 584661"/>
                <a:gd name="connsiteY0" fmla="*/ 0 h 468000"/>
                <a:gd name="connsiteX1" fmla="*/ 584661 w 584661"/>
                <a:gd name="connsiteY1" fmla="*/ 0 h 468000"/>
                <a:gd name="connsiteX2" fmla="*/ 584661 w 584661"/>
                <a:gd name="connsiteY2" fmla="*/ 21775 h 468000"/>
                <a:gd name="connsiteX3" fmla="*/ 181605 w 584661"/>
                <a:gd name="connsiteY3" fmla="*/ 21775 h 468000"/>
                <a:gd name="connsiteX4" fmla="*/ 20479 w 584661"/>
                <a:gd name="connsiteY4" fmla="*/ 182901 h 468000"/>
                <a:gd name="connsiteX5" fmla="*/ 20479 w 584661"/>
                <a:gd name="connsiteY5" fmla="*/ 468000 h 468000"/>
                <a:gd name="connsiteX6" fmla="*/ 0 w 584661"/>
                <a:gd name="connsiteY6" fmla="*/ 468000 h 468000"/>
                <a:gd name="connsiteX7" fmla="*/ 0 w 584661"/>
                <a:gd name="connsiteY7" fmla="*/ 180190 h 468000"/>
                <a:gd name="connsiteX8" fmla="*/ 180190 w 584661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61" h="468000">
                  <a:moveTo>
                    <a:pt x="180190" y="0"/>
                  </a:moveTo>
                  <a:lnTo>
                    <a:pt x="584661" y="0"/>
                  </a:lnTo>
                  <a:lnTo>
                    <a:pt x="584661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자유형 19"/>
            <p:cNvSpPr/>
            <p:nvPr/>
          </p:nvSpPr>
          <p:spPr>
            <a:xfrm rot="10800000">
              <a:off x="10119892" y="6054656"/>
              <a:ext cx="1133678" cy="468000"/>
            </a:xfrm>
            <a:custGeom>
              <a:avLst/>
              <a:gdLst>
                <a:gd name="connsiteX0" fmla="*/ 180190 w 1133678"/>
                <a:gd name="connsiteY0" fmla="*/ 0 h 468000"/>
                <a:gd name="connsiteX1" fmla="*/ 1133678 w 1133678"/>
                <a:gd name="connsiteY1" fmla="*/ 0 h 468000"/>
                <a:gd name="connsiteX2" fmla="*/ 1133678 w 1133678"/>
                <a:gd name="connsiteY2" fmla="*/ 21775 h 468000"/>
                <a:gd name="connsiteX3" fmla="*/ 181605 w 1133678"/>
                <a:gd name="connsiteY3" fmla="*/ 21775 h 468000"/>
                <a:gd name="connsiteX4" fmla="*/ 20479 w 1133678"/>
                <a:gd name="connsiteY4" fmla="*/ 182901 h 468000"/>
                <a:gd name="connsiteX5" fmla="*/ 20479 w 1133678"/>
                <a:gd name="connsiteY5" fmla="*/ 468000 h 468000"/>
                <a:gd name="connsiteX6" fmla="*/ 0 w 1133678"/>
                <a:gd name="connsiteY6" fmla="*/ 468000 h 468000"/>
                <a:gd name="connsiteX7" fmla="*/ 0 w 1133678"/>
                <a:gd name="connsiteY7" fmla="*/ 180190 h 468000"/>
                <a:gd name="connsiteX8" fmla="*/ 180190 w 1133678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3678" h="468000">
                  <a:moveTo>
                    <a:pt x="180190" y="0"/>
                  </a:moveTo>
                  <a:lnTo>
                    <a:pt x="1133678" y="0"/>
                  </a:lnTo>
                  <a:lnTo>
                    <a:pt x="1133678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1" name="직선 연결선 20"/>
            <p:cNvCxnSpPr/>
            <p:nvPr/>
          </p:nvCxnSpPr>
          <p:spPr>
            <a:xfrm flipH="1">
              <a:off x="11253569" y="365761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H="1">
              <a:off x="11253569" y="481318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5580307" y="138038"/>
              <a:ext cx="6801389" cy="6551564"/>
              <a:chOff x="5580307" y="138038"/>
              <a:chExt cx="6801389" cy="6551564"/>
            </a:xfrm>
          </p:grpSpPr>
          <p:sp>
            <p:nvSpPr>
              <p:cNvPr id="77" name="자유형 76"/>
              <p:cNvSpPr/>
              <p:nvPr/>
            </p:nvSpPr>
            <p:spPr>
              <a:xfrm rot="2700000">
                <a:off x="5705220" y="13125"/>
                <a:ext cx="6551564" cy="6801389"/>
              </a:xfrm>
              <a:custGeom>
                <a:avLst/>
                <a:gdLst>
                  <a:gd name="connsiteX0" fmla="*/ 52776 w 6424354"/>
                  <a:gd name="connsiteY0" fmla="*/ 2684534 h 6801389"/>
                  <a:gd name="connsiteX1" fmla="*/ 2684534 w 6424354"/>
                  <a:gd name="connsiteY1" fmla="*/ 52776 h 6801389"/>
                  <a:gd name="connsiteX2" fmla="*/ 2939361 w 6424354"/>
                  <a:gd name="connsiteY2" fmla="*/ 52776 h 6801389"/>
                  <a:gd name="connsiteX3" fmla="*/ 6424354 w 6424354"/>
                  <a:gd name="connsiteY3" fmla="*/ 3537769 h 6801389"/>
                  <a:gd name="connsiteX4" fmla="*/ 6424354 w 6424354"/>
                  <a:gd name="connsiteY4" fmla="*/ 4441114 h 6801389"/>
                  <a:gd name="connsiteX5" fmla="*/ 4116854 w 6424354"/>
                  <a:gd name="connsiteY5" fmla="*/ 6748613 h 6801389"/>
                  <a:gd name="connsiteX6" fmla="*/ 3862027 w 6424354"/>
                  <a:gd name="connsiteY6" fmla="*/ 6748613 h 6801389"/>
                  <a:gd name="connsiteX7" fmla="*/ 52776 w 6424354"/>
                  <a:gd name="connsiteY7" fmla="*/ 2939361 h 6801389"/>
                  <a:gd name="connsiteX8" fmla="*/ 52776 w 6424354"/>
                  <a:gd name="connsiteY8" fmla="*/ 2684534 h 680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4354" h="6801389">
                    <a:moveTo>
                      <a:pt x="52776" y="2684534"/>
                    </a:moveTo>
                    <a:lnTo>
                      <a:pt x="2684534" y="52776"/>
                    </a:lnTo>
                    <a:cubicBezTo>
                      <a:pt x="2754902" y="-17592"/>
                      <a:pt x="2868993" y="-17592"/>
                      <a:pt x="2939361" y="52776"/>
                    </a:cubicBezTo>
                    <a:lnTo>
                      <a:pt x="6424354" y="3537769"/>
                    </a:lnTo>
                    <a:lnTo>
                      <a:pt x="6424354" y="4441114"/>
                    </a:lnTo>
                    <a:lnTo>
                      <a:pt x="4116854" y="6748613"/>
                    </a:lnTo>
                    <a:cubicBezTo>
                      <a:pt x="4046486" y="6818981"/>
                      <a:pt x="3932396" y="6818981"/>
                      <a:pt x="3862027" y="6748613"/>
                    </a:cubicBezTo>
                    <a:lnTo>
                      <a:pt x="52776" y="2939361"/>
                    </a:lnTo>
                    <a:cubicBezTo>
                      <a:pt x="-17593" y="2868993"/>
                      <a:pt x="-17593" y="2754903"/>
                      <a:pt x="52776" y="2684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자유형 74"/>
              <p:cNvSpPr/>
              <p:nvPr/>
            </p:nvSpPr>
            <p:spPr>
              <a:xfrm rot="2700000" flipH="1" flipV="1">
                <a:off x="10492609" y="5601064"/>
                <a:ext cx="359035" cy="867344"/>
              </a:xfrm>
              <a:custGeom>
                <a:avLst/>
                <a:gdLst>
                  <a:gd name="connsiteX0" fmla="*/ 0 w 359035"/>
                  <a:gd name="connsiteY0" fmla="*/ 0 h 867344"/>
                  <a:gd name="connsiteX1" fmla="*/ 306259 w 359035"/>
                  <a:gd name="connsiteY1" fmla="*/ 306259 h 867344"/>
                  <a:gd name="connsiteX2" fmla="*/ 306259 w 359035"/>
                  <a:gd name="connsiteY2" fmla="*/ 561086 h 867344"/>
                  <a:gd name="connsiteX3" fmla="*/ 0 w 359035"/>
                  <a:gd name="connsiteY3" fmla="*/ 867344 h 867344"/>
                  <a:gd name="connsiteX4" fmla="*/ 0 w 359035"/>
                  <a:gd name="connsiteY4" fmla="*/ 0 h 86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035" h="867344">
                    <a:moveTo>
                      <a:pt x="0" y="0"/>
                    </a:moveTo>
                    <a:lnTo>
                      <a:pt x="306259" y="306259"/>
                    </a:lnTo>
                    <a:cubicBezTo>
                      <a:pt x="376627" y="376627"/>
                      <a:pt x="376627" y="490717"/>
                      <a:pt x="306259" y="561086"/>
                    </a:cubicBezTo>
                    <a:lnTo>
                      <a:pt x="0" y="8673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자유형 22"/>
            <p:cNvSpPr/>
            <p:nvPr/>
          </p:nvSpPr>
          <p:spPr>
            <a:xfrm>
              <a:off x="8108950" y="391159"/>
              <a:ext cx="2010942" cy="390850"/>
            </a:xfrm>
            <a:custGeom>
              <a:avLst/>
              <a:gdLst>
                <a:gd name="connsiteX0" fmla="*/ 194127 w 2010942"/>
                <a:gd name="connsiteY0" fmla="*/ 63224 h 390850"/>
                <a:gd name="connsiteX1" fmla="*/ 78052 w 2010942"/>
                <a:gd name="connsiteY1" fmla="*/ 179299 h 390850"/>
                <a:gd name="connsiteX2" fmla="*/ 78052 w 2010942"/>
                <a:gd name="connsiteY2" fmla="*/ 211551 h 390850"/>
                <a:gd name="connsiteX3" fmla="*/ 194127 w 2010942"/>
                <a:gd name="connsiteY3" fmla="*/ 327626 h 390850"/>
                <a:gd name="connsiteX4" fmla="*/ 1816815 w 2010942"/>
                <a:gd name="connsiteY4" fmla="*/ 327626 h 390850"/>
                <a:gd name="connsiteX5" fmla="*/ 1932890 w 2010942"/>
                <a:gd name="connsiteY5" fmla="*/ 211551 h 390850"/>
                <a:gd name="connsiteX6" fmla="*/ 1932890 w 2010942"/>
                <a:gd name="connsiteY6" fmla="*/ 179299 h 390850"/>
                <a:gd name="connsiteX7" fmla="*/ 1816815 w 2010942"/>
                <a:gd name="connsiteY7" fmla="*/ 63224 h 390850"/>
                <a:gd name="connsiteX8" fmla="*/ 158157 w 2010942"/>
                <a:gd name="connsiteY8" fmla="*/ 0 h 390850"/>
                <a:gd name="connsiteX9" fmla="*/ 1852785 w 2010942"/>
                <a:gd name="connsiteY9" fmla="*/ 0 h 390850"/>
                <a:gd name="connsiteX10" fmla="*/ 2010942 w 2010942"/>
                <a:gd name="connsiteY10" fmla="*/ 158157 h 390850"/>
                <a:gd name="connsiteX11" fmla="*/ 2010942 w 2010942"/>
                <a:gd name="connsiteY11" fmla="*/ 232693 h 390850"/>
                <a:gd name="connsiteX12" fmla="*/ 1852785 w 2010942"/>
                <a:gd name="connsiteY12" fmla="*/ 390850 h 390850"/>
                <a:gd name="connsiteX13" fmla="*/ 158157 w 2010942"/>
                <a:gd name="connsiteY13" fmla="*/ 390850 h 390850"/>
                <a:gd name="connsiteX14" fmla="*/ 0 w 2010942"/>
                <a:gd name="connsiteY14" fmla="*/ 232693 h 390850"/>
                <a:gd name="connsiteX15" fmla="*/ 0 w 2010942"/>
                <a:gd name="connsiteY15" fmla="*/ 158157 h 390850"/>
                <a:gd name="connsiteX16" fmla="*/ 158157 w 2010942"/>
                <a:gd name="connsiteY16" fmla="*/ 0 h 3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0942" h="390850">
                  <a:moveTo>
                    <a:pt x="194127" y="63224"/>
                  </a:moveTo>
                  <a:cubicBezTo>
                    <a:pt x="130021" y="63224"/>
                    <a:pt x="78052" y="115193"/>
                    <a:pt x="78052" y="179299"/>
                  </a:cubicBezTo>
                  <a:lnTo>
                    <a:pt x="78052" y="211551"/>
                  </a:lnTo>
                  <a:cubicBezTo>
                    <a:pt x="78052" y="275657"/>
                    <a:pt x="130021" y="327626"/>
                    <a:pt x="194127" y="327626"/>
                  </a:cubicBezTo>
                  <a:lnTo>
                    <a:pt x="1816815" y="327626"/>
                  </a:lnTo>
                  <a:cubicBezTo>
                    <a:pt x="1880921" y="327626"/>
                    <a:pt x="1932890" y="275657"/>
                    <a:pt x="1932890" y="211551"/>
                  </a:cubicBezTo>
                  <a:lnTo>
                    <a:pt x="1932890" y="179299"/>
                  </a:lnTo>
                  <a:cubicBezTo>
                    <a:pt x="1932890" y="115193"/>
                    <a:pt x="1880921" y="63224"/>
                    <a:pt x="1816815" y="63224"/>
                  </a:cubicBezTo>
                  <a:close/>
                  <a:moveTo>
                    <a:pt x="158157" y="0"/>
                  </a:moveTo>
                  <a:lnTo>
                    <a:pt x="1852785" y="0"/>
                  </a:lnTo>
                  <a:cubicBezTo>
                    <a:pt x="1940133" y="0"/>
                    <a:pt x="2010942" y="70809"/>
                    <a:pt x="2010942" y="158157"/>
                  </a:cubicBezTo>
                  <a:lnTo>
                    <a:pt x="2010942" y="232693"/>
                  </a:lnTo>
                  <a:cubicBezTo>
                    <a:pt x="2010942" y="320041"/>
                    <a:pt x="1940133" y="390850"/>
                    <a:pt x="1852785" y="390850"/>
                  </a:cubicBezTo>
                  <a:lnTo>
                    <a:pt x="158157" y="390850"/>
                  </a:lnTo>
                  <a:cubicBezTo>
                    <a:pt x="70809" y="390850"/>
                    <a:pt x="0" y="320041"/>
                    <a:pt x="0" y="232693"/>
                  </a:cubicBezTo>
                  <a:lnTo>
                    <a:pt x="0" y="158157"/>
                  </a:lnTo>
                  <a:cubicBezTo>
                    <a:pt x="0" y="70809"/>
                    <a:pt x="70809" y="0"/>
                    <a:pt x="1581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8425982" y="359974"/>
              <a:ext cx="1368000" cy="9928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84610E39-2B78-4703-8E8D-648AAD858EAF}"/>
              </a:ext>
            </a:extLst>
          </p:cNvPr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3-2.  </a:t>
            </a:r>
            <a:r>
              <a:rPr lang="ko-KR" altLang="en-US" sz="2800" b="1" dirty="0" err="1">
                <a:solidFill>
                  <a:srgbClr val="DA513F"/>
                </a:solidFill>
              </a:rPr>
              <a:t>호선별</a:t>
            </a:r>
            <a:r>
              <a:rPr lang="ko-KR" altLang="en-US" sz="2800" b="1" dirty="0">
                <a:solidFill>
                  <a:srgbClr val="DA513F"/>
                </a:solidFill>
              </a:rPr>
              <a:t> 이용수 그래프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pic>
        <p:nvPicPr>
          <p:cNvPr id="10" name="그림 9" descr="스크린샷이(가) 표시된 사진&#10;&#10;높은 신뢰도로 생성된 설명">
            <a:extLst>
              <a:ext uri="{FF2B5EF4-FFF2-40B4-BE49-F238E27FC236}">
                <a16:creationId xmlns:a16="http://schemas.microsoft.com/office/drawing/2014/main" id="{500C2557-5AF9-4A9F-80A3-364DAAEC73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33104" b="4690"/>
          <a:stretch/>
        </p:blipFill>
        <p:spPr>
          <a:xfrm>
            <a:off x="1453335" y="1957019"/>
            <a:ext cx="3928116" cy="3794764"/>
          </a:xfrm>
          <a:prstGeom prst="rect">
            <a:avLst/>
          </a:prstGeom>
        </p:spPr>
      </p:pic>
      <p:graphicFrame>
        <p:nvGraphicFramePr>
          <p:cNvPr id="34" name="표 33">
            <a:extLst>
              <a:ext uri="{FF2B5EF4-FFF2-40B4-BE49-F238E27FC236}">
                <a16:creationId xmlns:a16="http://schemas.microsoft.com/office/drawing/2014/main" id="{4AE6EB50-BE01-4654-B0F4-D6259D373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490962"/>
              </p:ext>
            </p:extLst>
          </p:nvPr>
        </p:nvGraphicFramePr>
        <p:xfrm>
          <a:off x="7397714" y="1314639"/>
          <a:ext cx="3387181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1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2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호선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2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1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호선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3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4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호선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4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경인선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5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3</a:t>
                      </a: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호선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3835337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가설 적용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2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호선의 역들 중 많이 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이용되는 역은 송파구에 위치할 것이다</a:t>
                      </a: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143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072A6F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1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6651611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1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승하차객이</a:t>
            </a:r>
            <a:r>
              <a:rPr lang="ko-KR" altLang="en-US" sz="2800" b="1" dirty="0">
                <a:solidFill>
                  <a:srgbClr val="DA513F"/>
                </a:solidFill>
              </a:rPr>
              <a:t> 많은 역 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순위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F071DB4-F7AF-4E43-B659-904D30C822F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30454" r="1131" b="60283"/>
          <a:stretch/>
        </p:blipFill>
        <p:spPr>
          <a:xfrm>
            <a:off x="6078950" y="2955821"/>
            <a:ext cx="5220000" cy="396000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31" name="그룹 30">
            <a:extLst>
              <a:ext uri="{FF2B5EF4-FFF2-40B4-BE49-F238E27FC236}">
                <a16:creationId xmlns:a16="http://schemas.microsoft.com/office/drawing/2014/main" id="{33B95B17-9DAA-405A-B06B-BB902F7ED097}"/>
              </a:ext>
            </a:extLst>
          </p:cNvPr>
          <p:cNvGrpSpPr/>
          <p:nvPr/>
        </p:nvGrpSpPr>
        <p:grpSpPr>
          <a:xfrm>
            <a:off x="6070212" y="2320382"/>
            <a:ext cx="2993889" cy="414210"/>
            <a:chOff x="6013527" y="1969328"/>
            <a:chExt cx="3698376" cy="414210"/>
          </a:xfrm>
        </p:grpSpPr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E4F4B894-8F6F-4473-BF76-9DE4FCFAA398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5" name="직사각형 34">
                <a:extLst>
                  <a:ext uri="{FF2B5EF4-FFF2-40B4-BE49-F238E27FC236}">
                    <a16:creationId xmlns:a16="http://schemas.microsoft.com/office/drawing/2014/main" id="{617E9516-D247-40C0-A4DC-8E1492C1B03B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이등변 삼각형 35">
                <a:extLst>
                  <a:ext uri="{FF2B5EF4-FFF2-40B4-BE49-F238E27FC236}">
                    <a16:creationId xmlns:a16="http://schemas.microsoft.com/office/drawing/2014/main" id="{A1731220-21FC-4D75-8440-B8C44CE50B4C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391C1A2-3AA8-4007-B302-981E203231CE}"/>
                </a:ext>
              </a:extLst>
            </p:cNvPr>
            <p:cNvSpPr txBox="1"/>
            <p:nvPr/>
          </p:nvSpPr>
          <p:spPr>
            <a:xfrm>
              <a:off x="6031231" y="1983428"/>
              <a:ext cx="2618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651F0126-4E6B-4108-8AA0-0953A6D606B2}"/>
              </a:ext>
            </a:extLst>
          </p:cNvPr>
          <p:cNvGrpSpPr/>
          <p:nvPr/>
        </p:nvGrpSpPr>
        <p:grpSpPr>
          <a:xfrm>
            <a:off x="6065998" y="3839942"/>
            <a:ext cx="3176292" cy="414210"/>
            <a:chOff x="6013527" y="1969328"/>
            <a:chExt cx="3698376" cy="414210"/>
          </a:xfrm>
        </p:grpSpPr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B6B500DE-F4E1-415C-8AA7-EE471F266C0E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0" name="직사각형 39">
                <a:extLst>
                  <a:ext uri="{FF2B5EF4-FFF2-40B4-BE49-F238E27FC236}">
                    <a16:creationId xmlns:a16="http://schemas.microsoft.com/office/drawing/2014/main" id="{0E98EA4D-2490-40A7-A577-FE80659A9473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이등변 삼각형 40">
                <a:extLst>
                  <a:ext uri="{FF2B5EF4-FFF2-40B4-BE49-F238E27FC236}">
                    <a16:creationId xmlns:a16="http://schemas.microsoft.com/office/drawing/2014/main" id="{52E0C944-6D86-4D6E-80D0-62F45FF0DD1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82B1337-5D40-4319-9CE7-67819198780D}"/>
                </a:ext>
              </a:extLst>
            </p:cNvPr>
            <p:cNvSpPr txBox="1"/>
            <p:nvPr/>
          </p:nvSpPr>
          <p:spPr>
            <a:xfrm>
              <a:off x="6031231" y="1983428"/>
              <a:ext cx="330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1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호선 상위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5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개 역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1B6C93E-6624-4F0A-A637-2360D20C7DAB}"/>
              </a:ext>
            </a:extLst>
          </p:cNvPr>
          <p:cNvSpPr txBox="1"/>
          <p:nvPr/>
        </p:nvSpPr>
        <p:spPr>
          <a:xfrm>
            <a:off x="6065998" y="4488869"/>
            <a:ext cx="5041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서울역 </a:t>
            </a:r>
            <a:r>
              <a:rPr lang="en-US" altLang="ko-KR" dirty="0"/>
              <a:t>&gt; </a:t>
            </a:r>
            <a:r>
              <a:rPr lang="ko-KR" altLang="en-US" dirty="0"/>
              <a:t>종로</a:t>
            </a:r>
            <a:r>
              <a:rPr lang="en-US" altLang="ko-KR" dirty="0"/>
              <a:t>3</a:t>
            </a:r>
            <a:r>
              <a:rPr lang="ko-KR" altLang="en-US" dirty="0"/>
              <a:t>가 </a:t>
            </a:r>
            <a:r>
              <a:rPr lang="en-US" altLang="ko-KR" dirty="0"/>
              <a:t>&gt; </a:t>
            </a:r>
            <a:r>
              <a:rPr lang="ko-KR" altLang="en-US" dirty="0"/>
              <a:t>종각</a:t>
            </a:r>
            <a:r>
              <a:rPr lang="en-US" altLang="ko-KR" dirty="0"/>
              <a:t> &gt; </a:t>
            </a:r>
            <a:r>
              <a:rPr lang="ko-KR" altLang="en-US" dirty="0"/>
              <a:t>종로</a:t>
            </a:r>
            <a:r>
              <a:rPr lang="en-US" altLang="ko-KR" dirty="0"/>
              <a:t>5</a:t>
            </a:r>
            <a:r>
              <a:rPr lang="ko-KR" altLang="en-US" dirty="0"/>
              <a:t>가 </a:t>
            </a:r>
            <a:r>
              <a:rPr lang="en-US" altLang="ko-KR" dirty="0"/>
              <a:t>&gt; </a:t>
            </a:r>
            <a:r>
              <a:rPr lang="ko-KR" altLang="en-US" dirty="0"/>
              <a:t>청량리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266A753-0B82-4E7D-B5AA-B6594D1E7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91" y="3315487"/>
            <a:ext cx="4536966" cy="2442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9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6651611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2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승하차객이</a:t>
            </a:r>
            <a:r>
              <a:rPr lang="ko-KR" altLang="en-US" sz="2800" b="1" dirty="0">
                <a:solidFill>
                  <a:srgbClr val="DA513F"/>
                </a:solidFill>
              </a:rPr>
              <a:t> 많은 역 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순위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25" name="모서리가 둥근 직사각형 31">
            <a:extLst>
              <a:ext uri="{FF2B5EF4-FFF2-40B4-BE49-F238E27FC236}">
                <a16:creationId xmlns:a16="http://schemas.microsoft.com/office/drawing/2014/main" id="{1309430D-A5BE-41CE-BEA7-C2553F43A6B1}"/>
              </a:ext>
            </a:extLst>
          </p:cNvPr>
          <p:cNvSpPr/>
          <p:nvPr/>
        </p:nvSpPr>
        <p:spPr>
          <a:xfrm>
            <a:off x="1022776" y="1949644"/>
            <a:ext cx="3796920" cy="535092"/>
          </a:xfrm>
          <a:prstGeom prst="roundRect">
            <a:avLst>
              <a:gd name="adj" fmla="val 50000"/>
            </a:avLst>
          </a:prstGeom>
          <a:solidFill>
            <a:srgbClr val="41B837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2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B627AFD6-3C76-4416-8A00-CC9A4B78A496}"/>
              </a:ext>
            </a:extLst>
          </p:cNvPr>
          <p:cNvGrpSpPr/>
          <p:nvPr/>
        </p:nvGrpSpPr>
        <p:grpSpPr>
          <a:xfrm>
            <a:off x="6070212" y="2320382"/>
            <a:ext cx="2993889" cy="414210"/>
            <a:chOff x="6013527" y="1969328"/>
            <a:chExt cx="3698376" cy="414210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9A808255-4D07-430F-A1FE-CA5F2717202B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16D37AAF-27B9-4CAC-89D2-E25B98B6472E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이등변 삼각형 11">
                <a:extLst>
                  <a:ext uri="{FF2B5EF4-FFF2-40B4-BE49-F238E27FC236}">
                    <a16:creationId xmlns:a16="http://schemas.microsoft.com/office/drawing/2014/main" id="{1F08F252-A6CC-4B70-A245-A54C398714D2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482B60C-2BB8-4C27-987E-F8DF212054D6}"/>
                </a:ext>
              </a:extLst>
            </p:cNvPr>
            <p:cNvSpPr txBox="1"/>
            <p:nvPr/>
          </p:nvSpPr>
          <p:spPr>
            <a:xfrm>
              <a:off x="6031231" y="1983428"/>
              <a:ext cx="2618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54E405FC-F758-4CF4-934C-9D22915D5E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7" b="85789"/>
          <a:stretch/>
        </p:blipFill>
        <p:spPr>
          <a:xfrm>
            <a:off x="6078950" y="2952862"/>
            <a:ext cx="5220000" cy="397533"/>
          </a:xfrm>
          <a:prstGeom prst="rect">
            <a:avLst/>
          </a:prstGeom>
          <a:ln>
            <a:solidFill>
              <a:srgbClr val="404040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124ADF8-4EE6-4FD3-88FD-0BA4044153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384"/>
          <a:stretch/>
        </p:blipFill>
        <p:spPr>
          <a:xfrm>
            <a:off x="549299" y="3254179"/>
            <a:ext cx="4555700" cy="2631716"/>
          </a:xfrm>
          <a:prstGeom prst="rect">
            <a:avLst/>
          </a:prstGeom>
        </p:spPr>
      </p:pic>
      <p:grpSp>
        <p:nvGrpSpPr>
          <p:cNvPr id="31" name="그룹 30">
            <a:extLst>
              <a:ext uri="{FF2B5EF4-FFF2-40B4-BE49-F238E27FC236}">
                <a16:creationId xmlns:a16="http://schemas.microsoft.com/office/drawing/2014/main" id="{9E4D46D1-0F48-44A5-B8C2-41E94E1D1F14}"/>
              </a:ext>
            </a:extLst>
          </p:cNvPr>
          <p:cNvGrpSpPr/>
          <p:nvPr/>
        </p:nvGrpSpPr>
        <p:grpSpPr>
          <a:xfrm>
            <a:off x="6065998" y="3839942"/>
            <a:ext cx="3176292" cy="414210"/>
            <a:chOff x="6013527" y="1969328"/>
            <a:chExt cx="3698376" cy="414210"/>
          </a:xfrm>
        </p:grpSpPr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0FBCAE7B-365E-4402-A1D7-B55166B018BA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5" name="직사각형 34">
                <a:extLst>
                  <a:ext uri="{FF2B5EF4-FFF2-40B4-BE49-F238E27FC236}">
                    <a16:creationId xmlns:a16="http://schemas.microsoft.com/office/drawing/2014/main" id="{5B6930BF-C8D7-42B8-BDB7-CA52203C3098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이등변 삼각형 35">
                <a:extLst>
                  <a:ext uri="{FF2B5EF4-FFF2-40B4-BE49-F238E27FC236}">
                    <a16:creationId xmlns:a16="http://schemas.microsoft.com/office/drawing/2014/main" id="{FE04EEE5-D144-4348-BB74-FDEF2B231904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CA64F1-B0B8-46BD-B6A6-BF6E7E4289DB}"/>
                </a:ext>
              </a:extLst>
            </p:cNvPr>
            <p:cNvSpPr txBox="1"/>
            <p:nvPr/>
          </p:nvSpPr>
          <p:spPr>
            <a:xfrm>
              <a:off x="6031231" y="1983428"/>
              <a:ext cx="2839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2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호선 상위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5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개 역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631384-6DD6-4E07-B2F5-1F4B55D50EEA}"/>
              </a:ext>
            </a:extLst>
          </p:cNvPr>
          <p:cNvSpPr txBox="1"/>
          <p:nvPr/>
        </p:nvSpPr>
        <p:spPr>
          <a:xfrm>
            <a:off x="6065998" y="4488869"/>
            <a:ext cx="448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홍대입구 </a:t>
            </a:r>
            <a:r>
              <a:rPr lang="en-US" altLang="ko-KR" dirty="0"/>
              <a:t>&gt; </a:t>
            </a:r>
            <a:r>
              <a:rPr lang="ko-KR" altLang="en-US" dirty="0"/>
              <a:t>강남 </a:t>
            </a:r>
            <a:r>
              <a:rPr lang="en-US" altLang="ko-KR" dirty="0"/>
              <a:t>&gt; </a:t>
            </a:r>
            <a:r>
              <a:rPr lang="ko-KR" altLang="en-US" dirty="0"/>
              <a:t>잠실 </a:t>
            </a:r>
            <a:r>
              <a:rPr lang="en-US" altLang="ko-KR" dirty="0"/>
              <a:t>&gt; </a:t>
            </a:r>
            <a:r>
              <a:rPr lang="ko-KR" altLang="en-US" dirty="0"/>
              <a:t>신림 </a:t>
            </a:r>
            <a:r>
              <a:rPr lang="en-US" altLang="ko-KR" dirty="0"/>
              <a:t>&gt; </a:t>
            </a:r>
            <a:r>
              <a:rPr lang="ko-KR" altLang="en-US" dirty="0"/>
              <a:t>신도림</a:t>
            </a:r>
          </a:p>
        </p:txBody>
      </p:sp>
    </p:spTree>
    <p:extLst>
      <p:ext uri="{BB962C8B-B14F-4D97-AF65-F5344CB8AC3E}">
        <p14:creationId xmlns:p14="http://schemas.microsoft.com/office/powerpoint/2010/main" val="1302197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FA6533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3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6651611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3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승하차객이</a:t>
            </a:r>
            <a:r>
              <a:rPr lang="ko-KR" altLang="en-US" sz="2800" b="1" dirty="0">
                <a:solidFill>
                  <a:srgbClr val="DA513F"/>
                </a:solidFill>
              </a:rPr>
              <a:t> 많은 역 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순위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41926CD-2631-4E5D-9123-BD3312B61A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326" b="8701"/>
          <a:stretch/>
        </p:blipFill>
        <p:spPr>
          <a:xfrm>
            <a:off x="6078950" y="2948673"/>
            <a:ext cx="5220000" cy="397541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7DCA7EB0-E826-4A7F-9A7A-C69B230C62AF}"/>
              </a:ext>
            </a:extLst>
          </p:cNvPr>
          <p:cNvGrpSpPr/>
          <p:nvPr/>
        </p:nvGrpSpPr>
        <p:grpSpPr>
          <a:xfrm>
            <a:off x="6070212" y="2320382"/>
            <a:ext cx="2993889" cy="414210"/>
            <a:chOff x="6013527" y="1969328"/>
            <a:chExt cx="3698376" cy="414210"/>
          </a:xfrm>
        </p:grpSpPr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EEBF9396-AF50-4BB7-B8C7-1F7ACA0F4120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05FA7912-B9D6-4253-B425-40B49BDE8A3E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이등변 삼각형 34">
                <a:extLst>
                  <a:ext uri="{FF2B5EF4-FFF2-40B4-BE49-F238E27FC236}">
                    <a16:creationId xmlns:a16="http://schemas.microsoft.com/office/drawing/2014/main" id="{9BBE4271-0C7A-400D-8511-4A5C8285D5C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4F22388-C179-4577-B0A4-7C3795A78535}"/>
                </a:ext>
              </a:extLst>
            </p:cNvPr>
            <p:cNvSpPr txBox="1"/>
            <p:nvPr/>
          </p:nvSpPr>
          <p:spPr>
            <a:xfrm>
              <a:off x="6031231" y="1983428"/>
              <a:ext cx="2618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C7413160-91F1-4449-AFA6-878DCD190810}"/>
              </a:ext>
            </a:extLst>
          </p:cNvPr>
          <p:cNvGrpSpPr/>
          <p:nvPr/>
        </p:nvGrpSpPr>
        <p:grpSpPr>
          <a:xfrm>
            <a:off x="6065998" y="3839942"/>
            <a:ext cx="3176292" cy="414210"/>
            <a:chOff x="6013527" y="1969328"/>
            <a:chExt cx="3698376" cy="414210"/>
          </a:xfrm>
        </p:grpSpPr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7A9616E2-FC2A-45E4-8A79-D57437C39A51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245C6E17-9421-45A5-B957-18A02B9DC8AE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D5E16970-B158-4225-B3BD-82D60F402C1C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BFAC720-5FB9-46B7-BE00-B012175F4928}"/>
                </a:ext>
              </a:extLst>
            </p:cNvPr>
            <p:cNvSpPr txBox="1"/>
            <p:nvPr/>
          </p:nvSpPr>
          <p:spPr>
            <a:xfrm>
              <a:off x="6031231" y="1983428"/>
              <a:ext cx="330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3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호선 상위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5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개 역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2F08A6E-4082-443A-8B0E-1FD2F45DAFFB}"/>
              </a:ext>
            </a:extLst>
          </p:cNvPr>
          <p:cNvSpPr txBox="1"/>
          <p:nvPr/>
        </p:nvSpPr>
        <p:spPr>
          <a:xfrm>
            <a:off x="5991002" y="4509093"/>
            <a:ext cx="564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고속터미널 </a:t>
            </a:r>
            <a:r>
              <a:rPr lang="en-US" altLang="ko-KR" dirty="0"/>
              <a:t>&gt; </a:t>
            </a:r>
            <a:r>
              <a:rPr lang="ko-KR" altLang="en-US" dirty="0"/>
              <a:t>연신내 </a:t>
            </a:r>
            <a:r>
              <a:rPr lang="en-US" altLang="ko-KR" dirty="0"/>
              <a:t>&gt; </a:t>
            </a:r>
            <a:r>
              <a:rPr lang="ko-KR" altLang="en-US" dirty="0"/>
              <a:t>신사</a:t>
            </a:r>
            <a:r>
              <a:rPr lang="en-US" altLang="ko-KR" dirty="0"/>
              <a:t> &gt; </a:t>
            </a:r>
            <a:r>
              <a:rPr lang="ko-KR" altLang="en-US" dirty="0"/>
              <a:t>남부터미널 </a:t>
            </a:r>
            <a:r>
              <a:rPr lang="en-US" altLang="ko-KR" dirty="0"/>
              <a:t>&gt; </a:t>
            </a:r>
            <a:r>
              <a:rPr lang="ko-KR" altLang="en-US" dirty="0"/>
              <a:t>압구정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DF14BDE-228C-450D-A5EE-C93312005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25" y="3299830"/>
            <a:ext cx="4529832" cy="24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3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4F87D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4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6651611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4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승하차객이</a:t>
            </a:r>
            <a:r>
              <a:rPr lang="ko-KR" altLang="en-US" sz="2800" b="1" dirty="0">
                <a:solidFill>
                  <a:srgbClr val="DA513F"/>
                </a:solidFill>
              </a:rPr>
              <a:t> 많은 역 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순위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7315384-D143-4A37-9107-55278DAC8E93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55675" b="34351"/>
          <a:stretch/>
        </p:blipFill>
        <p:spPr>
          <a:xfrm>
            <a:off x="6081203" y="2958810"/>
            <a:ext cx="5220000" cy="396000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28" name="그룹 27">
            <a:extLst>
              <a:ext uri="{FF2B5EF4-FFF2-40B4-BE49-F238E27FC236}">
                <a16:creationId xmlns:a16="http://schemas.microsoft.com/office/drawing/2014/main" id="{D8D43F33-5759-49F3-9C0B-D3ABA1A78AF2}"/>
              </a:ext>
            </a:extLst>
          </p:cNvPr>
          <p:cNvGrpSpPr/>
          <p:nvPr/>
        </p:nvGrpSpPr>
        <p:grpSpPr>
          <a:xfrm>
            <a:off x="6070212" y="2320382"/>
            <a:ext cx="2993889" cy="414210"/>
            <a:chOff x="6013527" y="1969328"/>
            <a:chExt cx="3698376" cy="414210"/>
          </a:xfrm>
        </p:grpSpPr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66E8D860-DE67-41D1-968A-956A45CCA623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B175F72C-C800-473D-B473-447CFDF29DA1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이등변 삼각형 34">
                <a:extLst>
                  <a:ext uri="{FF2B5EF4-FFF2-40B4-BE49-F238E27FC236}">
                    <a16:creationId xmlns:a16="http://schemas.microsoft.com/office/drawing/2014/main" id="{730EE991-F7AF-4FDF-889D-CEB7802A450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10DA93E-8E8E-41D1-9027-93558E095AF7}"/>
                </a:ext>
              </a:extLst>
            </p:cNvPr>
            <p:cNvSpPr txBox="1"/>
            <p:nvPr/>
          </p:nvSpPr>
          <p:spPr>
            <a:xfrm>
              <a:off x="6031231" y="1983428"/>
              <a:ext cx="26180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DC7CBD70-D548-4D8F-8197-1DD6EE9DF384}"/>
              </a:ext>
            </a:extLst>
          </p:cNvPr>
          <p:cNvGrpSpPr/>
          <p:nvPr/>
        </p:nvGrpSpPr>
        <p:grpSpPr>
          <a:xfrm>
            <a:off x="6065998" y="3839942"/>
            <a:ext cx="3176292" cy="414210"/>
            <a:chOff x="6013527" y="1969328"/>
            <a:chExt cx="3698376" cy="414210"/>
          </a:xfrm>
        </p:grpSpPr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AA166F85-1A3D-4175-8C52-1CD168DA2D0C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67989ABB-6C3D-464F-B140-1EBAFC585184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A0B56DC3-BAE3-4BF8-9A5D-B26CF7DA0ECA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01B2551-7666-433E-8963-B6D9F1D03DBB}"/>
                </a:ext>
              </a:extLst>
            </p:cNvPr>
            <p:cNvSpPr txBox="1"/>
            <p:nvPr/>
          </p:nvSpPr>
          <p:spPr>
            <a:xfrm>
              <a:off x="6031231" y="1983428"/>
              <a:ext cx="3305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4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호선 상위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5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개 역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62B25F8-2F1A-4068-A6B5-EC3D6537BE46}"/>
              </a:ext>
            </a:extLst>
          </p:cNvPr>
          <p:cNvSpPr txBox="1"/>
          <p:nvPr/>
        </p:nvSpPr>
        <p:spPr>
          <a:xfrm>
            <a:off x="6065998" y="4488869"/>
            <a:ext cx="448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명동 </a:t>
            </a:r>
            <a:r>
              <a:rPr lang="en-US" altLang="ko-KR" dirty="0"/>
              <a:t>&gt; </a:t>
            </a:r>
            <a:r>
              <a:rPr lang="ko-KR" altLang="en-US" dirty="0"/>
              <a:t>혜화 </a:t>
            </a:r>
            <a:r>
              <a:rPr lang="en-US" altLang="ko-KR" dirty="0"/>
              <a:t>&gt; </a:t>
            </a:r>
            <a:r>
              <a:rPr lang="ko-KR" altLang="en-US" dirty="0"/>
              <a:t>수유</a:t>
            </a:r>
            <a:r>
              <a:rPr lang="en-US" altLang="ko-KR" dirty="0"/>
              <a:t> &gt; </a:t>
            </a:r>
            <a:r>
              <a:rPr lang="ko-KR" altLang="en-US" dirty="0"/>
              <a:t>회현 </a:t>
            </a:r>
            <a:r>
              <a:rPr lang="en-US" altLang="ko-KR" dirty="0"/>
              <a:t>&gt; </a:t>
            </a:r>
            <a:r>
              <a:rPr lang="ko-KR" altLang="en-US" dirty="0"/>
              <a:t>미아사거리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9577298-4DBD-4607-A6E7-01BF2C7AA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99" y="3263202"/>
            <a:ext cx="4562475" cy="252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12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F1319DC9-0E49-40A5-B330-8BBC42C99294}"/>
              </a:ext>
            </a:extLst>
          </p:cNvPr>
          <p:cNvSpPr/>
          <p:nvPr/>
        </p:nvSpPr>
        <p:spPr>
          <a:xfrm>
            <a:off x="5513032" y="1056442"/>
            <a:ext cx="3009527" cy="2627789"/>
          </a:xfrm>
          <a:prstGeom prst="rect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E9E1F44-2AB5-467B-8D05-EF569091E69A}"/>
              </a:ext>
            </a:extLst>
          </p:cNvPr>
          <p:cNvSpPr/>
          <p:nvPr/>
        </p:nvSpPr>
        <p:spPr>
          <a:xfrm>
            <a:off x="3885460" y="1218460"/>
            <a:ext cx="4421080" cy="4421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6B8430AE-F17E-40E0-8020-A26B1285BBFE}"/>
              </a:ext>
            </a:extLst>
          </p:cNvPr>
          <p:cNvSpPr/>
          <p:nvPr/>
        </p:nvSpPr>
        <p:spPr>
          <a:xfrm>
            <a:off x="7563775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A8668505-1691-4C86-9044-813EF6F1515C}"/>
              </a:ext>
            </a:extLst>
          </p:cNvPr>
          <p:cNvSpPr/>
          <p:nvPr/>
        </p:nvSpPr>
        <p:spPr>
          <a:xfrm rot="10800000">
            <a:off x="7563774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70A8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2E726-3EB4-4B55-A381-FDAFC831B577}"/>
              </a:ext>
            </a:extLst>
          </p:cNvPr>
          <p:cNvSpPr txBox="1"/>
          <p:nvPr/>
        </p:nvSpPr>
        <p:spPr>
          <a:xfrm>
            <a:off x="4628292" y="3136612"/>
            <a:ext cx="2935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err="1">
                <a:solidFill>
                  <a:srgbClr val="582808"/>
                </a:solidFill>
              </a:rPr>
              <a:t>역별</a:t>
            </a:r>
            <a:r>
              <a:rPr lang="ko-KR" altLang="en-US" sz="3200" b="1" dirty="0">
                <a:solidFill>
                  <a:srgbClr val="582808"/>
                </a:solidFill>
              </a:rPr>
              <a:t> 주소 분석</a:t>
            </a:r>
          </a:p>
        </p:txBody>
      </p:sp>
    </p:spTree>
    <p:extLst>
      <p:ext uri="{BB962C8B-B14F-4D97-AF65-F5344CB8AC3E}">
        <p14:creationId xmlns:p14="http://schemas.microsoft.com/office/powerpoint/2010/main" val="86210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9CDB9846-A0DB-447A-8A8B-817AAAC11698}"/>
              </a:ext>
            </a:extLst>
          </p:cNvPr>
          <p:cNvGrpSpPr/>
          <p:nvPr/>
        </p:nvGrpSpPr>
        <p:grpSpPr>
          <a:xfrm>
            <a:off x="1023611" y="2210675"/>
            <a:ext cx="2412047" cy="414210"/>
            <a:chOff x="6013527" y="1969328"/>
            <a:chExt cx="3698376" cy="414210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9CBAF41C-026F-44C7-9712-03918FC97C25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1139564A-91CC-4EA7-97C9-25EED70FE958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이등변 삼각형 27">
                <a:extLst>
                  <a:ext uri="{FF2B5EF4-FFF2-40B4-BE49-F238E27FC236}">
                    <a16:creationId xmlns:a16="http://schemas.microsoft.com/office/drawing/2014/main" id="{E557B655-3AC5-4642-87D9-B745631E5DC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1B9E6D-7955-44FC-86CC-19D8910E5C8B}"/>
                </a:ext>
              </a:extLst>
            </p:cNvPr>
            <p:cNvSpPr txBox="1"/>
            <p:nvPr/>
          </p:nvSpPr>
          <p:spPr>
            <a:xfrm>
              <a:off x="6031231" y="1983428"/>
              <a:ext cx="2627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원본 데이터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C727045-1BE4-45D6-8176-9130B35A1E58}"/>
              </a:ext>
            </a:extLst>
          </p:cNvPr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4-1.  </a:t>
            </a:r>
            <a:r>
              <a:rPr lang="ko-KR" altLang="en-US" sz="2800" b="1" dirty="0">
                <a:solidFill>
                  <a:srgbClr val="DA513F"/>
                </a:solidFill>
              </a:rPr>
              <a:t>역의 주소 데이터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E15ADF2B-D1E5-409E-A45F-5B3B1729B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31" y="2758692"/>
            <a:ext cx="9839325" cy="1409700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3349100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F4B183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직사각형 33"/>
          <p:cNvSpPr/>
          <p:nvPr/>
        </p:nvSpPr>
        <p:spPr>
          <a:xfrm>
            <a:off x="323659" y="9280"/>
            <a:ext cx="7604097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4-2.  </a:t>
            </a:r>
            <a:r>
              <a:rPr lang="ko-KR" altLang="en-US" sz="2800" b="1" dirty="0" err="1">
                <a:solidFill>
                  <a:srgbClr val="DA513F"/>
                </a:solidFill>
              </a:rPr>
              <a:t>호선별</a:t>
            </a:r>
            <a:r>
              <a:rPr lang="ko-KR" altLang="en-US" sz="2800" b="1" dirty="0">
                <a:solidFill>
                  <a:srgbClr val="DA513F"/>
                </a:solidFill>
              </a:rPr>
              <a:t> 상위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개 역의 주소 추출하기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DDD19C7C-E493-4D4F-A12F-C2F569F4A144}"/>
              </a:ext>
            </a:extLst>
          </p:cNvPr>
          <p:cNvGrpSpPr/>
          <p:nvPr/>
        </p:nvGrpSpPr>
        <p:grpSpPr>
          <a:xfrm>
            <a:off x="1023611" y="1749036"/>
            <a:ext cx="2900319" cy="414210"/>
            <a:chOff x="6013527" y="1969328"/>
            <a:chExt cx="3698376" cy="414210"/>
          </a:xfrm>
        </p:grpSpPr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3237498E-5280-4D09-828F-EB5DBB864C8D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80434A2C-695B-47C0-80CD-E85B907C43E2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5828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이등변 삼각형 45">
                <a:extLst>
                  <a:ext uri="{FF2B5EF4-FFF2-40B4-BE49-F238E27FC236}">
                    <a16:creationId xmlns:a16="http://schemas.microsoft.com/office/drawing/2014/main" id="{8E48D9FD-BE72-4281-AF7B-47C002C3BE47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64188D5-3131-4F82-8CE5-5A3B4159F278}"/>
                </a:ext>
              </a:extLst>
            </p:cNvPr>
            <p:cNvSpPr txBox="1"/>
            <p:nvPr/>
          </p:nvSpPr>
          <p:spPr>
            <a:xfrm>
              <a:off x="6031231" y="1983428"/>
              <a:ext cx="19859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그림 19">
            <a:extLst>
              <a:ext uri="{FF2B5EF4-FFF2-40B4-BE49-F238E27FC236}">
                <a16:creationId xmlns:a16="http://schemas.microsoft.com/office/drawing/2014/main" id="{7674227D-4C20-434A-A91B-9E5134956C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324" b="-1"/>
          <a:stretch/>
        </p:blipFill>
        <p:spPr>
          <a:xfrm>
            <a:off x="1023611" y="2295983"/>
            <a:ext cx="8289065" cy="4365119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3182391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AC727045-1BE4-45D6-8176-9130B35A1E58}"/>
              </a:ext>
            </a:extLst>
          </p:cNvPr>
          <p:cNvSpPr/>
          <p:nvPr/>
        </p:nvSpPr>
        <p:spPr>
          <a:xfrm>
            <a:off x="323659" y="9280"/>
            <a:ext cx="6521019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4-2.  </a:t>
            </a:r>
            <a:r>
              <a:rPr lang="ko-KR" altLang="en-US" sz="2800" b="1" dirty="0" err="1">
                <a:solidFill>
                  <a:srgbClr val="DA513F"/>
                </a:solidFill>
              </a:rPr>
              <a:t>호선별</a:t>
            </a:r>
            <a:r>
              <a:rPr lang="ko-KR" altLang="en-US" sz="2800" b="1" dirty="0">
                <a:solidFill>
                  <a:srgbClr val="DA513F"/>
                </a:solidFill>
              </a:rPr>
              <a:t> 상위</a:t>
            </a:r>
            <a:r>
              <a:rPr lang="en-US" altLang="ko-KR" sz="2800" b="1" dirty="0">
                <a:solidFill>
                  <a:srgbClr val="DA513F"/>
                </a:solidFill>
              </a:rPr>
              <a:t>5</a:t>
            </a:r>
            <a:r>
              <a:rPr lang="ko-KR" altLang="en-US" sz="2800" b="1" dirty="0">
                <a:solidFill>
                  <a:srgbClr val="DA513F"/>
                </a:solidFill>
              </a:rPr>
              <a:t>개 역의 주소 추출하기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36" name="모서리가 둥근 직사각형 55">
            <a:extLst>
              <a:ext uri="{FF2B5EF4-FFF2-40B4-BE49-F238E27FC236}">
                <a16:creationId xmlns:a16="http://schemas.microsoft.com/office/drawing/2014/main" id="{D1DBDC95-7433-419B-9FDD-BFCEB040CE03}"/>
              </a:ext>
            </a:extLst>
          </p:cNvPr>
          <p:cNvSpPr/>
          <p:nvPr/>
        </p:nvSpPr>
        <p:spPr>
          <a:xfrm>
            <a:off x="1357044" y="908976"/>
            <a:ext cx="4116896" cy="2778709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8" name="모서리가 둥근 직사각형 55">
            <a:extLst>
              <a:ext uri="{FF2B5EF4-FFF2-40B4-BE49-F238E27FC236}">
                <a16:creationId xmlns:a16="http://schemas.microsoft.com/office/drawing/2014/main" id="{ED78BFA2-538D-418C-B7F6-1F9FBCF4B956}"/>
              </a:ext>
            </a:extLst>
          </p:cNvPr>
          <p:cNvSpPr/>
          <p:nvPr/>
        </p:nvSpPr>
        <p:spPr>
          <a:xfrm>
            <a:off x="1357044" y="3932009"/>
            <a:ext cx="4116896" cy="2778709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모서리가 둥근 직사각형 55">
            <a:extLst>
              <a:ext uri="{FF2B5EF4-FFF2-40B4-BE49-F238E27FC236}">
                <a16:creationId xmlns:a16="http://schemas.microsoft.com/office/drawing/2014/main" id="{72F734DA-DC75-426E-A535-6BFBC98892B3}"/>
              </a:ext>
            </a:extLst>
          </p:cNvPr>
          <p:cNvSpPr/>
          <p:nvPr/>
        </p:nvSpPr>
        <p:spPr>
          <a:xfrm>
            <a:off x="6718062" y="908976"/>
            <a:ext cx="4116896" cy="2778709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40" name="모서리가 둥근 직사각형 55">
            <a:extLst>
              <a:ext uri="{FF2B5EF4-FFF2-40B4-BE49-F238E27FC236}">
                <a16:creationId xmlns:a16="http://schemas.microsoft.com/office/drawing/2014/main" id="{7633F1F8-E2B9-46B9-B2E2-55397105B35B}"/>
              </a:ext>
            </a:extLst>
          </p:cNvPr>
          <p:cNvSpPr/>
          <p:nvPr/>
        </p:nvSpPr>
        <p:spPr>
          <a:xfrm>
            <a:off x="6718062" y="3932008"/>
            <a:ext cx="4116896" cy="2778709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F0ABD06-07C5-4E5C-BDF7-FCFF9BF3B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422" y="1741519"/>
            <a:ext cx="3686175" cy="1771650"/>
          </a:xfrm>
          <a:prstGeom prst="rect">
            <a:avLst/>
          </a:prstGeom>
        </p:spPr>
      </p:pic>
      <p:sp>
        <p:nvSpPr>
          <p:cNvPr id="41" name="모서리가 둥근 직사각형 31">
            <a:extLst>
              <a:ext uri="{FF2B5EF4-FFF2-40B4-BE49-F238E27FC236}">
                <a16:creationId xmlns:a16="http://schemas.microsoft.com/office/drawing/2014/main" id="{F4C5C58C-0EEB-41BE-9616-01520B2AAB2A}"/>
              </a:ext>
            </a:extLst>
          </p:cNvPr>
          <p:cNvSpPr/>
          <p:nvPr/>
        </p:nvSpPr>
        <p:spPr>
          <a:xfrm>
            <a:off x="6878050" y="1031911"/>
            <a:ext cx="3796920" cy="535092"/>
          </a:xfrm>
          <a:prstGeom prst="roundRect">
            <a:avLst>
              <a:gd name="adj" fmla="val 50000"/>
            </a:avLst>
          </a:prstGeom>
          <a:solidFill>
            <a:srgbClr val="41B837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2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42" name="모서리가 둥근 직사각형 34">
            <a:extLst>
              <a:ext uri="{FF2B5EF4-FFF2-40B4-BE49-F238E27FC236}">
                <a16:creationId xmlns:a16="http://schemas.microsoft.com/office/drawing/2014/main" id="{84ACD1D5-EA70-412D-ABD1-79CDD349DAF4}"/>
              </a:ext>
            </a:extLst>
          </p:cNvPr>
          <p:cNvSpPr/>
          <p:nvPr/>
        </p:nvSpPr>
        <p:spPr>
          <a:xfrm>
            <a:off x="1517031" y="1032542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072A6F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1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44" name="모서리가 둥근 직사각형 34">
            <a:extLst>
              <a:ext uri="{FF2B5EF4-FFF2-40B4-BE49-F238E27FC236}">
                <a16:creationId xmlns:a16="http://schemas.microsoft.com/office/drawing/2014/main" id="{3E40E784-989E-4781-A7A1-0B454714A8DF}"/>
              </a:ext>
            </a:extLst>
          </p:cNvPr>
          <p:cNvSpPr/>
          <p:nvPr/>
        </p:nvSpPr>
        <p:spPr>
          <a:xfrm>
            <a:off x="1517031" y="4051238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FA6533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3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43" name="모서리가 둥근 직사각형 34">
            <a:extLst>
              <a:ext uri="{FF2B5EF4-FFF2-40B4-BE49-F238E27FC236}">
                <a16:creationId xmlns:a16="http://schemas.microsoft.com/office/drawing/2014/main" id="{FA3DDA06-0520-4E9B-8878-4453E80BE62C}"/>
              </a:ext>
            </a:extLst>
          </p:cNvPr>
          <p:cNvSpPr/>
          <p:nvPr/>
        </p:nvSpPr>
        <p:spPr>
          <a:xfrm>
            <a:off x="6878050" y="4051237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4F87D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4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EF2BF33-4393-441A-9111-0B43B4CB2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441" y="1736756"/>
            <a:ext cx="3848100" cy="178117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A61ADB2-CCB4-4694-A17C-C2C2A97D0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618" y="4862617"/>
            <a:ext cx="3961745" cy="157118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8CB3A42-0BF5-452A-B05F-CC6EC5D234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5309" y="4757620"/>
            <a:ext cx="396240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2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072A6F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1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7818946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1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승하차객과</a:t>
            </a:r>
            <a:r>
              <a:rPr lang="en-US" altLang="ko-KR" sz="2800" b="1" dirty="0">
                <a:solidFill>
                  <a:srgbClr val="DA513F"/>
                </a:solidFill>
              </a:rPr>
              <a:t> </a:t>
            </a:r>
            <a:r>
              <a:rPr lang="ko-KR" altLang="en-US" sz="2800" b="1" dirty="0">
                <a:solidFill>
                  <a:srgbClr val="DA513F"/>
                </a:solidFill>
              </a:rPr>
              <a:t>주소 테이블 합치기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113BF0A8-1504-4D9D-9E7D-045815394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09" y="3384649"/>
            <a:ext cx="4486808" cy="229706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A3FC6B5-8C8C-4FD3-A443-99FD00E8E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464" y="5399736"/>
            <a:ext cx="1349256" cy="23525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B6CF28F-1AC0-4165-8547-9C4BF4299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165" y="2484735"/>
            <a:ext cx="5327545" cy="3326467"/>
          </a:xfrm>
          <a:prstGeom prst="rect">
            <a:avLst/>
          </a:prstGeom>
        </p:spPr>
      </p:pic>
      <p:grpSp>
        <p:nvGrpSpPr>
          <p:cNvPr id="44" name="그룹 43">
            <a:extLst>
              <a:ext uri="{FF2B5EF4-FFF2-40B4-BE49-F238E27FC236}">
                <a16:creationId xmlns:a16="http://schemas.microsoft.com/office/drawing/2014/main" id="{923196C0-C987-4CAD-9319-66976BD07575}"/>
              </a:ext>
            </a:extLst>
          </p:cNvPr>
          <p:cNvGrpSpPr/>
          <p:nvPr/>
        </p:nvGrpSpPr>
        <p:grpSpPr>
          <a:xfrm>
            <a:off x="6091662" y="1943178"/>
            <a:ext cx="2309613" cy="414210"/>
            <a:chOff x="6013527" y="1969328"/>
            <a:chExt cx="3698376" cy="414210"/>
          </a:xfrm>
        </p:grpSpPr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16CD1AA1-8E14-4ED0-A6D5-6BB19DFC5012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7" name="직사각형 46">
                <a:extLst>
                  <a:ext uri="{FF2B5EF4-FFF2-40B4-BE49-F238E27FC236}">
                    <a16:creationId xmlns:a16="http://schemas.microsoft.com/office/drawing/2014/main" id="{67902007-B2AB-4649-8873-F8BEECE951E0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이등변 삼각형 47">
                <a:extLst>
                  <a:ext uri="{FF2B5EF4-FFF2-40B4-BE49-F238E27FC236}">
                    <a16:creationId xmlns:a16="http://schemas.microsoft.com/office/drawing/2014/main" id="{A5C4CBD1-6F8A-4594-B40E-89F23019FD37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BFA0F8-9AF2-4AB2-8424-5D46C09684B3}"/>
                </a:ext>
              </a:extLst>
            </p:cNvPr>
            <p:cNvSpPr txBox="1"/>
            <p:nvPr/>
          </p:nvSpPr>
          <p:spPr>
            <a:xfrm>
              <a:off x="6031231" y="1983428"/>
              <a:ext cx="2578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Join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직사각형 6">
            <a:extLst>
              <a:ext uri="{FF2B5EF4-FFF2-40B4-BE49-F238E27FC236}">
                <a16:creationId xmlns:a16="http://schemas.microsoft.com/office/drawing/2014/main" id="{073B730C-9F58-454E-8BD4-3FFDEE03FE5B}"/>
              </a:ext>
            </a:extLst>
          </p:cNvPr>
          <p:cNvSpPr/>
          <p:nvPr/>
        </p:nvSpPr>
        <p:spPr>
          <a:xfrm>
            <a:off x="6102718" y="3310359"/>
            <a:ext cx="5355992" cy="584648"/>
          </a:xfrm>
          <a:prstGeom prst="rect">
            <a:avLst/>
          </a:prstGeom>
          <a:noFill/>
          <a:ln w="38100">
            <a:solidFill>
              <a:srgbClr val="CE3C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364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F4B183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모서리가 둥근 직사각형 31"/>
          <p:cNvSpPr/>
          <p:nvPr/>
        </p:nvSpPr>
        <p:spPr>
          <a:xfrm>
            <a:off x="1675842" y="2221276"/>
            <a:ext cx="3796920" cy="535092"/>
          </a:xfrm>
          <a:prstGeom prst="roundRect">
            <a:avLst>
              <a:gd name="adj" fmla="val 50000"/>
            </a:avLst>
          </a:prstGeom>
          <a:solidFill>
            <a:srgbClr val="DA513F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000" b="1" dirty="0">
                <a:solidFill>
                  <a:schemeClr val="bg1"/>
                </a:solidFill>
              </a:rPr>
              <a:t>대중적인 데이터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1.  </a:t>
            </a:r>
            <a:r>
              <a:rPr lang="ko-KR" altLang="en-US" sz="2800" b="1" dirty="0">
                <a:solidFill>
                  <a:srgbClr val="DA513F"/>
                </a:solidFill>
              </a:rPr>
              <a:t>데이터 선정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675842" y="4534713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2000" b="1" dirty="0">
                <a:solidFill>
                  <a:schemeClr val="bg1"/>
                </a:solidFill>
              </a:rPr>
              <a:t>가설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DCBA7B5-3F89-4971-8B88-3901BEA7D326}"/>
              </a:ext>
            </a:extLst>
          </p:cNvPr>
          <p:cNvSpPr/>
          <p:nvPr/>
        </p:nvSpPr>
        <p:spPr>
          <a:xfrm>
            <a:off x="1675841" y="3031448"/>
            <a:ext cx="9279203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>
                <a:solidFill>
                  <a:srgbClr val="323232"/>
                </a:solidFill>
              </a:rPr>
              <a:t>평소 대중 교통을 많이 이용하며</a:t>
            </a:r>
            <a:r>
              <a:rPr lang="en-US" altLang="ko-KR" sz="2000" b="1" dirty="0">
                <a:solidFill>
                  <a:srgbClr val="323232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sz="2000" b="1" dirty="0">
                <a:solidFill>
                  <a:srgbClr val="323232"/>
                </a:solidFill>
              </a:rPr>
              <a:t>많은 사람들도 대중 교통을 이용하고 있기 때문에 데이터를 선정하게 되었다</a:t>
            </a:r>
            <a:r>
              <a:rPr lang="en-US" altLang="ko-KR" sz="2000" b="1" dirty="0">
                <a:solidFill>
                  <a:srgbClr val="323232"/>
                </a:solidFill>
              </a:rPr>
              <a:t>.</a:t>
            </a:r>
            <a:endParaRPr lang="ko-KR" altLang="en-US" sz="2000" b="1" dirty="0">
              <a:solidFill>
                <a:srgbClr val="323232"/>
              </a:solidFill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D0EAA69E-25AF-46F9-B33C-EA16A6BB6C44}"/>
              </a:ext>
            </a:extLst>
          </p:cNvPr>
          <p:cNvGrpSpPr/>
          <p:nvPr/>
        </p:nvGrpSpPr>
        <p:grpSpPr>
          <a:xfrm>
            <a:off x="6096000" y="1915816"/>
            <a:ext cx="4865076" cy="1104117"/>
            <a:chOff x="3415388" y="4954806"/>
            <a:chExt cx="4865076" cy="110411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8EB270B-9338-4533-A9EA-906453E91FE4}"/>
                </a:ext>
              </a:extLst>
            </p:cNvPr>
            <p:cNvSpPr txBox="1"/>
            <p:nvPr/>
          </p:nvSpPr>
          <p:spPr>
            <a:xfrm>
              <a:off x="5607938" y="5205730"/>
              <a:ext cx="2672526" cy="49449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ctr">
                <a:lnSpc>
                  <a:spcPct val="150000"/>
                </a:lnSpc>
                <a:defRPr sz="2000" b="1">
                  <a:solidFill>
                    <a:srgbClr val="323232"/>
                  </a:solidFill>
                </a:defRPr>
              </a:lvl1pPr>
            </a:lstStyle>
            <a:p>
              <a:r>
                <a:rPr lang="ko-KR" altLang="en-US" dirty="0"/>
                <a:t>서울 </a:t>
              </a:r>
              <a:r>
                <a:rPr lang="ko-KR" altLang="en-US" dirty="0" err="1"/>
                <a:t>열린데이터</a:t>
              </a:r>
              <a:r>
                <a:rPr lang="ko-KR" altLang="en-US" dirty="0"/>
                <a:t> 광장</a:t>
              </a:r>
            </a:p>
          </p:txBody>
        </p:sp>
        <p:sp>
          <p:nvSpPr>
            <p:cNvPr id="5" name="화살표: 오른쪽 4">
              <a:extLst>
                <a:ext uri="{FF2B5EF4-FFF2-40B4-BE49-F238E27FC236}">
                  <a16:creationId xmlns:a16="http://schemas.microsoft.com/office/drawing/2014/main" id="{D6A50309-4B43-4BA2-82E7-FB441B7AAEC1}"/>
                </a:ext>
              </a:extLst>
            </p:cNvPr>
            <p:cNvSpPr/>
            <p:nvPr/>
          </p:nvSpPr>
          <p:spPr>
            <a:xfrm>
              <a:off x="3415388" y="4954806"/>
              <a:ext cx="2134842" cy="1104117"/>
            </a:xfrm>
            <a:prstGeom prst="rightArrow">
              <a:avLst>
                <a:gd name="adj1" fmla="val 50000"/>
                <a:gd name="adj2" fmla="val 44279"/>
              </a:avLst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34890C2-EC62-498A-8F02-71BA8F1FC7CC}"/>
                </a:ext>
              </a:extLst>
            </p:cNvPr>
            <p:cNvSpPr txBox="1"/>
            <p:nvPr/>
          </p:nvSpPr>
          <p:spPr>
            <a:xfrm>
              <a:off x="3581710" y="5317544"/>
              <a:ext cx="1420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chemeClr val="bg1"/>
                  </a:solidFill>
                </a:rPr>
                <a:t>데이터 출처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B4AAF33-3874-49BC-9EFC-52FBD3AC0D02}"/>
              </a:ext>
            </a:extLst>
          </p:cNvPr>
          <p:cNvSpPr txBox="1"/>
          <p:nvPr/>
        </p:nvSpPr>
        <p:spPr>
          <a:xfrm>
            <a:off x="1675842" y="5332739"/>
            <a:ext cx="6858558" cy="49449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>
              <a:lnSpc>
                <a:spcPct val="150000"/>
              </a:lnSpc>
              <a:defRPr sz="2000" b="1">
                <a:solidFill>
                  <a:srgbClr val="323232"/>
                </a:solidFill>
              </a:defRPr>
            </a:lvl1pPr>
          </a:lstStyle>
          <a:p>
            <a:r>
              <a:rPr lang="ko-KR" altLang="en-US" dirty="0"/>
              <a:t>인구수가 많은 자치구에 있는 역이 많이 </a:t>
            </a:r>
            <a:r>
              <a:rPr lang="ko-KR" altLang="en-US"/>
              <a:t>이용될 것이다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1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890024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2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승하차객과</a:t>
            </a:r>
            <a:r>
              <a:rPr lang="en-US" altLang="ko-KR" sz="2800" b="1" dirty="0">
                <a:solidFill>
                  <a:srgbClr val="DA513F"/>
                </a:solidFill>
              </a:rPr>
              <a:t> </a:t>
            </a:r>
            <a:r>
              <a:rPr lang="ko-KR" altLang="en-US" sz="2800" b="1" dirty="0">
                <a:solidFill>
                  <a:srgbClr val="DA513F"/>
                </a:solidFill>
              </a:rPr>
              <a:t>주소 테이블 합치기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25" name="모서리가 둥근 직사각형 31">
            <a:extLst>
              <a:ext uri="{FF2B5EF4-FFF2-40B4-BE49-F238E27FC236}">
                <a16:creationId xmlns:a16="http://schemas.microsoft.com/office/drawing/2014/main" id="{1309430D-A5BE-41CE-BEA7-C2553F43A6B1}"/>
              </a:ext>
            </a:extLst>
          </p:cNvPr>
          <p:cNvSpPr/>
          <p:nvPr/>
        </p:nvSpPr>
        <p:spPr>
          <a:xfrm>
            <a:off x="1022776" y="1949644"/>
            <a:ext cx="3796920" cy="535092"/>
          </a:xfrm>
          <a:prstGeom prst="roundRect">
            <a:avLst>
              <a:gd name="adj" fmla="val 50000"/>
            </a:avLst>
          </a:prstGeom>
          <a:solidFill>
            <a:srgbClr val="41B837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2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B5B8AADA-F770-464F-9581-8AA041033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165" y="2484735"/>
            <a:ext cx="5327545" cy="3326467"/>
          </a:xfrm>
          <a:prstGeom prst="rect">
            <a:avLst/>
          </a:prstGeom>
        </p:spPr>
      </p:pic>
      <p:grpSp>
        <p:nvGrpSpPr>
          <p:cNvPr id="37" name="그룹 36">
            <a:extLst>
              <a:ext uri="{FF2B5EF4-FFF2-40B4-BE49-F238E27FC236}">
                <a16:creationId xmlns:a16="http://schemas.microsoft.com/office/drawing/2014/main" id="{D5CB0F0D-C93C-4D59-AB4C-3FE72EDC40EC}"/>
              </a:ext>
            </a:extLst>
          </p:cNvPr>
          <p:cNvGrpSpPr/>
          <p:nvPr/>
        </p:nvGrpSpPr>
        <p:grpSpPr>
          <a:xfrm>
            <a:off x="6091662" y="1943178"/>
            <a:ext cx="2309613" cy="414210"/>
            <a:chOff x="6013527" y="1969328"/>
            <a:chExt cx="3698376" cy="414210"/>
          </a:xfrm>
        </p:grpSpPr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43155795-3E65-40C4-9CA1-CE1C1888D648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0" name="직사각형 39">
                <a:extLst>
                  <a:ext uri="{FF2B5EF4-FFF2-40B4-BE49-F238E27FC236}">
                    <a16:creationId xmlns:a16="http://schemas.microsoft.com/office/drawing/2014/main" id="{5FA81FED-67B8-4AE9-8C52-30CD4DA3DE96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이등변 삼각형 40">
                <a:extLst>
                  <a:ext uri="{FF2B5EF4-FFF2-40B4-BE49-F238E27FC236}">
                    <a16:creationId xmlns:a16="http://schemas.microsoft.com/office/drawing/2014/main" id="{AA39AEF7-49A7-4A60-9A81-97F64847DFC9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CF2F480-BE3C-44F8-B918-8CB0455DCE17}"/>
                </a:ext>
              </a:extLst>
            </p:cNvPr>
            <p:cNvSpPr txBox="1"/>
            <p:nvPr/>
          </p:nvSpPr>
          <p:spPr>
            <a:xfrm>
              <a:off x="6031231" y="1983428"/>
              <a:ext cx="2578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Join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4A98AD1F-4DC5-4A50-9EC5-3A4F8C950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16" y="3313543"/>
            <a:ext cx="4495898" cy="2406176"/>
          </a:xfrm>
          <a:prstGeom prst="rect">
            <a:avLst/>
          </a:prstGeom>
        </p:spPr>
      </p:pic>
      <p:sp>
        <p:nvSpPr>
          <p:cNvPr id="43" name="직사각형 42">
            <a:extLst>
              <a:ext uri="{FF2B5EF4-FFF2-40B4-BE49-F238E27FC236}">
                <a16:creationId xmlns:a16="http://schemas.microsoft.com/office/drawing/2014/main" id="{F3BBB653-DCBF-490C-A015-4AF0D68F73D6}"/>
              </a:ext>
            </a:extLst>
          </p:cNvPr>
          <p:cNvSpPr/>
          <p:nvPr/>
        </p:nvSpPr>
        <p:spPr>
          <a:xfrm>
            <a:off x="6102718" y="2458101"/>
            <a:ext cx="5355992" cy="584648"/>
          </a:xfrm>
          <a:prstGeom prst="rect">
            <a:avLst/>
          </a:prstGeom>
          <a:noFill/>
          <a:ln w="38100">
            <a:solidFill>
              <a:srgbClr val="CE3C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422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FA6533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3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7932574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3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승하차객과</a:t>
            </a:r>
            <a:r>
              <a:rPr lang="en-US" altLang="ko-KR" sz="2800" b="1" dirty="0">
                <a:solidFill>
                  <a:srgbClr val="DA513F"/>
                </a:solidFill>
              </a:rPr>
              <a:t> </a:t>
            </a:r>
            <a:r>
              <a:rPr lang="ko-KR" altLang="en-US" sz="2800" b="1" dirty="0">
                <a:solidFill>
                  <a:srgbClr val="DA513F"/>
                </a:solidFill>
              </a:rPr>
              <a:t>주소 테이블 합치기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A29CEB3C-1A8E-4388-8411-1873B2C3B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165" y="2484735"/>
            <a:ext cx="5327545" cy="3326467"/>
          </a:xfrm>
          <a:prstGeom prst="rect">
            <a:avLst/>
          </a:prstGeom>
        </p:spPr>
      </p:pic>
      <p:grpSp>
        <p:nvGrpSpPr>
          <p:cNvPr id="43" name="그룹 42">
            <a:extLst>
              <a:ext uri="{FF2B5EF4-FFF2-40B4-BE49-F238E27FC236}">
                <a16:creationId xmlns:a16="http://schemas.microsoft.com/office/drawing/2014/main" id="{E8D9B28D-1FBD-471F-9C8A-413E07D4851D}"/>
              </a:ext>
            </a:extLst>
          </p:cNvPr>
          <p:cNvGrpSpPr/>
          <p:nvPr/>
        </p:nvGrpSpPr>
        <p:grpSpPr>
          <a:xfrm>
            <a:off x="6091662" y="1943178"/>
            <a:ext cx="2309613" cy="414210"/>
            <a:chOff x="6013527" y="1969328"/>
            <a:chExt cx="3698376" cy="414210"/>
          </a:xfrm>
        </p:grpSpPr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551025E7-28F9-438F-A380-262674DEEF6A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765FCB9C-9764-4C2F-ADB9-A549F117BD63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이등변 삼각형 46">
                <a:extLst>
                  <a:ext uri="{FF2B5EF4-FFF2-40B4-BE49-F238E27FC236}">
                    <a16:creationId xmlns:a16="http://schemas.microsoft.com/office/drawing/2014/main" id="{8F5AB989-3AD9-4B19-9B61-418D94CE7ACF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46B72AC-FD06-4CA9-8E6F-3B9BE0C58341}"/>
                </a:ext>
              </a:extLst>
            </p:cNvPr>
            <p:cNvSpPr txBox="1"/>
            <p:nvPr/>
          </p:nvSpPr>
          <p:spPr>
            <a:xfrm>
              <a:off x="6031231" y="1983428"/>
              <a:ext cx="2578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Join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F043044E-4157-4AA4-B7B0-08CCD8C29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99" y="3223987"/>
            <a:ext cx="4528728" cy="2585287"/>
          </a:xfrm>
          <a:prstGeom prst="rect">
            <a:avLst/>
          </a:prstGeom>
        </p:spPr>
      </p:pic>
      <p:sp>
        <p:nvSpPr>
          <p:cNvPr id="48" name="직사각형 47">
            <a:extLst>
              <a:ext uri="{FF2B5EF4-FFF2-40B4-BE49-F238E27FC236}">
                <a16:creationId xmlns:a16="http://schemas.microsoft.com/office/drawing/2014/main" id="{1F88ED81-B6C7-4C4D-9BAF-622E248C8564}"/>
              </a:ext>
            </a:extLst>
          </p:cNvPr>
          <p:cNvSpPr/>
          <p:nvPr/>
        </p:nvSpPr>
        <p:spPr>
          <a:xfrm>
            <a:off x="6102718" y="5005996"/>
            <a:ext cx="5355992" cy="584648"/>
          </a:xfrm>
          <a:prstGeom prst="rect">
            <a:avLst/>
          </a:prstGeom>
          <a:noFill/>
          <a:ln w="38100">
            <a:solidFill>
              <a:srgbClr val="CE3C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534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4">
            <a:extLst>
              <a:ext uri="{FF2B5EF4-FFF2-40B4-BE49-F238E27FC236}">
                <a16:creationId xmlns:a16="http://schemas.microsoft.com/office/drawing/2014/main" id="{997FEBBD-BCAE-4473-88FB-08CA96DD8DA8}"/>
              </a:ext>
            </a:extLst>
          </p:cNvPr>
          <p:cNvSpPr/>
          <p:nvPr/>
        </p:nvSpPr>
        <p:spPr>
          <a:xfrm>
            <a:off x="1030320" y="1950274"/>
            <a:ext cx="3796920" cy="534461"/>
          </a:xfrm>
          <a:prstGeom prst="roundRect">
            <a:avLst>
              <a:gd name="adj" fmla="val 50000"/>
            </a:avLst>
          </a:prstGeom>
          <a:solidFill>
            <a:srgbClr val="4F87D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ko-KR" sz="2000" b="1" dirty="0">
                <a:solidFill>
                  <a:schemeClr val="bg1"/>
                </a:solidFill>
              </a:rPr>
              <a:t>4</a:t>
            </a:r>
            <a:r>
              <a:rPr lang="ko-KR" altLang="en-US" sz="2000" b="1" dirty="0">
                <a:solidFill>
                  <a:schemeClr val="bg1"/>
                </a:solidFill>
              </a:rPr>
              <a:t>호선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 rot="16200000">
            <a:off x="6463715" y="764698"/>
            <a:ext cx="4492101" cy="6152225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 rot="16200000" flipH="1">
            <a:off x="7158094" y="5516398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rot="16200000" flipH="1">
            <a:off x="8097670" y="5732398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 rot="16200000">
            <a:off x="5668610" y="5458067"/>
            <a:ext cx="584661" cy="468000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5400000">
            <a:off x="10921932" y="2038939"/>
            <a:ext cx="1133678" cy="468000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rot="16200000" flipH="1">
            <a:off x="9325726" y="1238101"/>
            <a:ext cx="1" cy="936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6200000" flipH="1">
            <a:off x="10265302" y="1454101"/>
            <a:ext cx="1" cy="50400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1"/>
          <p:cNvGrpSpPr/>
          <p:nvPr/>
        </p:nvGrpSpPr>
        <p:grpSpPr>
          <a:xfrm rot="16200000">
            <a:off x="5173007" y="767420"/>
            <a:ext cx="6801389" cy="6424354"/>
            <a:chOff x="5597136" y="166355"/>
            <a:chExt cx="6801389" cy="6424354"/>
          </a:xfrm>
        </p:grpSpPr>
        <p:sp>
          <p:nvSpPr>
            <p:cNvPr id="77" name="자유형 76"/>
            <p:cNvSpPr/>
            <p:nvPr/>
          </p:nvSpPr>
          <p:spPr>
            <a:xfrm rot="2700000">
              <a:off x="5785654" y="-22163"/>
              <a:ext cx="6424354" cy="6801389"/>
            </a:xfrm>
            <a:custGeom>
              <a:avLst/>
              <a:gdLst>
                <a:gd name="connsiteX0" fmla="*/ 52776 w 6424354"/>
                <a:gd name="connsiteY0" fmla="*/ 2684534 h 6801389"/>
                <a:gd name="connsiteX1" fmla="*/ 2684534 w 6424354"/>
                <a:gd name="connsiteY1" fmla="*/ 52776 h 6801389"/>
                <a:gd name="connsiteX2" fmla="*/ 2939361 w 6424354"/>
                <a:gd name="connsiteY2" fmla="*/ 52776 h 6801389"/>
                <a:gd name="connsiteX3" fmla="*/ 6424354 w 6424354"/>
                <a:gd name="connsiteY3" fmla="*/ 3537769 h 6801389"/>
                <a:gd name="connsiteX4" fmla="*/ 6424354 w 6424354"/>
                <a:gd name="connsiteY4" fmla="*/ 4441114 h 6801389"/>
                <a:gd name="connsiteX5" fmla="*/ 4116854 w 6424354"/>
                <a:gd name="connsiteY5" fmla="*/ 6748613 h 6801389"/>
                <a:gd name="connsiteX6" fmla="*/ 3862027 w 6424354"/>
                <a:gd name="connsiteY6" fmla="*/ 6748613 h 6801389"/>
                <a:gd name="connsiteX7" fmla="*/ 52776 w 6424354"/>
                <a:gd name="connsiteY7" fmla="*/ 2939361 h 6801389"/>
                <a:gd name="connsiteX8" fmla="*/ 52776 w 6424354"/>
                <a:gd name="connsiteY8" fmla="*/ 2684534 h 680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4354" h="6801389">
                  <a:moveTo>
                    <a:pt x="52776" y="2684534"/>
                  </a:moveTo>
                  <a:lnTo>
                    <a:pt x="2684534" y="52776"/>
                  </a:lnTo>
                  <a:cubicBezTo>
                    <a:pt x="2754902" y="-17592"/>
                    <a:pt x="2868993" y="-17592"/>
                    <a:pt x="2939361" y="52776"/>
                  </a:cubicBezTo>
                  <a:lnTo>
                    <a:pt x="6424354" y="3537769"/>
                  </a:lnTo>
                  <a:lnTo>
                    <a:pt x="6424354" y="4441114"/>
                  </a:lnTo>
                  <a:lnTo>
                    <a:pt x="4116854" y="6748613"/>
                  </a:lnTo>
                  <a:cubicBezTo>
                    <a:pt x="4046486" y="6818981"/>
                    <a:pt x="3932396" y="6818981"/>
                    <a:pt x="3862027" y="6748613"/>
                  </a:cubicBezTo>
                  <a:lnTo>
                    <a:pt x="52776" y="2939361"/>
                  </a:lnTo>
                  <a:cubicBezTo>
                    <a:pt x="-17593" y="2868993"/>
                    <a:pt x="-17593" y="2754903"/>
                    <a:pt x="52776" y="268453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자유형 74"/>
            <p:cNvSpPr/>
            <p:nvPr/>
          </p:nvSpPr>
          <p:spPr>
            <a:xfrm rot="2700000" flipH="1" flipV="1">
              <a:off x="10548489" y="5511359"/>
              <a:ext cx="359035" cy="867344"/>
            </a:xfrm>
            <a:custGeom>
              <a:avLst/>
              <a:gdLst>
                <a:gd name="connsiteX0" fmla="*/ 0 w 359035"/>
                <a:gd name="connsiteY0" fmla="*/ 0 h 867344"/>
                <a:gd name="connsiteX1" fmla="*/ 306259 w 359035"/>
                <a:gd name="connsiteY1" fmla="*/ 306259 h 867344"/>
                <a:gd name="connsiteX2" fmla="*/ 306259 w 359035"/>
                <a:gd name="connsiteY2" fmla="*/ 561086 h 867344"/>
                <a:gd name="connsiteX3" fmla="*/ 0 w 359035"/>
                <a:gd name="connsiteY3" fmla="*/ 867344 h 867344"/>
                <a:gd name="connsiteX4" fmla="*/ 0 w 359035"/>
                <a:gd name="connsiteY4" fmla="*/ 0 h 8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35" h="867344">
                  <a:moveTo>
                    <a:pt x="0" y="0"/>
                  </a:moveTo>
                  <a:lnTo>
                    <a:pt x="306259" y="306259"/>
                  </a:lnTo>
                  <a:cubicBezTo>
                    <a:pt x="376627" y="376627"/>
                    <a:pt x="376627" y="490717"/>
                    <a:pt x="306259" y="561086"/>
                  </a:cubicBezTo>
                  <a:lnTo>
                    <a:pt x="0" y="867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3" name="자유형 22"/>
          <p:cNvSpPr/>
          <p:nvPr/>
        </p:nvSpPr>
        <p:spPr>
          <a:xfrm rot="16200000">
            <a:off x="4790106" y="3640947"/>
            <a:ext cx="2010942" cy="390850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 rot="16200000">
            <a:off x="4934611" y="3791167"/>
            <a:ext cx="1368000" cy="99288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505410" y="2946401"/>
            <a:ext cx="4652862" cy="3140460"/>
          </a:xfrm>
          <a:prstGeom prst="roundRect">
            <a:avLst>
              <a:gd name="adj" fmla="val 4414"/>
            </a:avLst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F265C6E-C730-47C1-B3F8-6372C18BB37E}"/>
              </a:ext>
            </a:extLst>
          </p:cNvPr>
          <p:cNvSpPr/>
          <p:nvPr/>
        </p:nvSpPr>
        <p:spPr>
          <a:xfrm>
            <a:off x="323659" y="9280"/>
            <a:ext cx="7728388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3-3.  </a:t>
            </a:r>
            <a:r>
              <a:rPr lang="en-US" altLang="ko-KR" sz="2800" b="1" dirty="0">
                <a:solidFill>
                  <a:srgbClr val="DA513F"/>
                </a:solidFill>
              </a:rPr>
              <a:t>4</a:t>
            </a:r>
            <a:r>
              <a:rPr lang="ko-KR" altLang="en-US" sz="2800" b="1" dirty="0">
                <a:solidFill>
                  <a:srgbClr val="DA513F"/>
                </a:solidFill>
              </a:rPr>
              <a:t>호선 총 </a:t>
            </a:r>
            <a:r>
              <a:rPr lang="ko-KR" altLang="en-US" sz="2800" b="1" dirty="0" err="1">
                <a:solidFill>
                  <a:srgbClr val="DA513F"/>
                </a:solidFill>
              </a:rPr>
              <a:t>승하차객과</a:t>
            </a:r>
            <a:r>
              <a:rPr lang="en-US" altLang="ko-KR" sz="2800" b="1" dirty="0">
                <a:solidFill>
                  <a:srgbClr val="DA513F"/>
                </a:solidFill>
              </a:rPr>
              <a:t> </a:t>
            </a:r>
            <a:r>
              <a:rPr lang="ko-KR" altLang="en-US" sz="2800" b="1" dirty="0">
                <a:solidFill>
                  <a:srgbClr val="DA513F"/>
                </a:solidFill>
              </a:rPr>
              <a:t>주소 테이블 합치기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8A8EF-7653-4921-B38A-026E210A0849}"/>
              </a:ext>
            </a:extLst>
          </p:cNvPr>
          <p:cNvSpPr txBox="1"/>
          <p:nvPr/>
        </p:nvSpPr>
        <p:spPr>
          <a:xfrm>
            <a:off x="549299" y="2638624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2019.06.08</a:t>
            </a: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A7923A46-4A45-459B-B245-F84B731F7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1165" y="2484735"/>
            <a:ext cx="5327545" cy="3326467"/>
          </a:xfrm>
          <a:prstGeom prst="rect">
            <a:avLst/>
          </a:prstGeom>
        </p:spPr>
      </p:pic>
      <p:grpSp>
        <p:nvGrpSpPr>
          <p:cNvPr id="43" name="그룹 42">
            <a:extLst>
              <a:ext uri="{FF2B5EF4-FFF2-40B4-BE49-F238E27FC236}">
                <a16:creationId xmlns:a16="http://schemas.microsoft.com/office/drawing/2014/main" id="{2582EC8F-6A96-489A-ACCE-8AE623BD99E2}"/>
              </a:ext>
            </a:extLst>
          </p:cNvPr>
          <p:cNvGrpSpPr/>
          <p:nvPr/>
        </p:nvGrpSpPr>
        <p:grpSpPr>
          <a:xfrm>
            <a:off x="6091662" y="1943178"/>
            <a:ext cx="2309613" cy="414210"/>
            <a:chOff x="6013527" y="1969328"/>
            <a:chExt cx="3698376" cy="414210"/>
          </a:xfrm>
        </p:grpSpPr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83D9B997-BFD5-4E4C-B938-24440B878ECE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6" name="직사각형 45">
                <a:extLst>
                  <a:ext uri="{FF2B5EF4-FFF2-40B4-BE49-F238E27FC236}">
                    <a16:creationId xmlns:a16="http://schemas.microsoft.com/office/drawing/2014/main" id="{575936AA-CE3B-43E9-9208-36805EC6C757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이등변 삼각형 46">
                <a:extLst>
                  <a:ext uri="{FF2B5EF4-FFF2-40B4-BE49-F238E27FC236}">
                    <a16:creationId xmlns:a16="http://schemas.microsoft.com/office/drawing/2014/main" id="{0A894A2B-A194-4CA9-96FB-E9E0BF4D043F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3345C03-CD62-4E21-BAE2-5D20E5A55896}"/>
                </a:ext>
              </a:extLst>
            </p:cNvPr>
            <p:cNvSpPr txBox="1"/>
            <p:nvPr/>
          </p:nvSpPr>
          <p:spPr>
            <a:xfrm>
              <a:off x="6031231" y="1983428"/>
              <a:ext cx="2578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Join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그림 5">
            <a:extLst>
              <a:ext uri="{FF2B5EF4-FFF2-40B4-BE49-F238E27FC236}">
                <a16:creationId xmlns:a16="http://schemas.microsoft.com/office/drawing/2014/main" id="{67EEBC15-1D18-4DC7-9D3D-63FDE1FAA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57" y="3294942"/>
            <a:ext cx="4360368" cy="2443377"/>
          </a:xfrm>
          <a:prstGeom prst="rect">
            <a:avLst/>
          </a:prstGeom>
        </p:spPr>
      </p:pic>
      <p:sp>
        <p:nvSpPr>
          <p:cNvPr id="48" name="직사각형 47">
            <a:extLst>
              <a:ext uri="{FF2B5EF4-FFF2-40B4-BE49-F238E27FC236}">
                <a16:creationId xmlns:a16="http://schemas.microsoft.com/office/drawing/2014/main" id="{414EAF2A-5C5D-4A8E-827A-7DB249E44DB1}"/>
              </a:ext>
            </a:extLst>
          </p:cNvPr>
          <p:cNvSpPr/>
          <p:nvPr/>
        </p:nvSpPr>
        <p:spPr>
          <a:xfrm>
            <a:off x="6102718" y="4171492"/>
            <a:ext cx="5355992" cy="584648"/>
          </a:xfrm>
          <a:prstGeom prst="rect">
            <a:avLst/>
          </a:prstGeom>
          <a:noFill/>
          <a:ln w="38100">
            <a:solidFill>
              <a:srgbClr val="CE3C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081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F1319DC9-0E49-40A5-B330-8BBC42C99294}"/>
              </a:ext>
            </a:extLst>
          </p:cNvPr>
          <p:cNvSpPr/>
          <p:nvPr/>
        </p:nvSpPr>
        <p:spPr>
          <a:xfrm>
            <a:off x="5513032" y="1056442"/>
            <a:ext cx="3009527" cy="2627789"/>
          </a:xfrm>
          <a:prstGeom prst="rect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E9E1F44-2AB5-467B-8D05-EF569091E69A}"/>
              </a:ext>
            </a:extLst>
          </p:cNvPr>
          <p:cNvSpPr/>
          <p:nvPr/>
        </p:nvSpPr>
        <p:spPr>
          <a:xfrm>
            <a:off x="3885460" y="1218460"/>
            <a:ext cx="4421080" cy="4421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6B8430AE-F17E-40E0-8020-A26B1285BBFE}"/>
              </a:ext>
            </a:extLst>
          </p:cNvPr>
          <p:cNvSpPr/>
          <p:nvPr/>
        </p:nvSpPr>
        <p:spPr>
          <a:xfrm>
            <a:off x="7563775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A8668505-1691-4C86-9044-813EF6F1515C}"/>
              </a:ext>
            </a:extLst>
          </p:cNvPr>
          <p:cNvSpPr/>
          <p:nvPr/>
        </p:nvSpPr>
        <p:spPr>
          <a:xfrm rot="10800000">
            <a:off x="7563774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1A0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2E726-3EB4-4B55-A381-FDAFC831B577}"/>
              </a:ext>
            </a:extLst>
          </p:cNvPr>
          <p:cNvSpPr txBox="1"/>
          <p:nvPr/>
        </p:nvSpPr>
        <p:spPr>
          <a:xfrm>
            <a:off x="5593299" y="31366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582808"/>
                </a:solidFill>
              </a:rPr>
              <a:t>결론</a:t>
            </a:r>
          </a:p>
        </p:txBody>
      </p:sp>
    </p:spTree>
    <p:extLst>
      <p:ext uri="{BB962C8B-B14F-4D97-AF65-F5344CB8AC3E}">
        <p14:creationId xmlns:p14="http://schemas.microsoft.com/office/powerpoint/2010/main" val="2104231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154687" y="769704"/>
            <a:ext cx="4492101" cy="5984058"/>
            <a:chOff x="611995" y="392866"/>
            <a:chExt cx="4492101" cy="6216911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611995" y="457552"/>
              <a:ext cx="4492101" cy="6152225"/>
            </a:xfrm>
            <a:prstGeom prst="roundRect">
              <a:avLst>
                <a:gd name="adj" fmla="val 4414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16921" y="675201"/>
              <a:ext cx="4082248" cy="5760000"/>
            </a:xfrm>
            <a:prstGeom prst="roundRect">
              <a:avLst>
                <a:gd name="adj" fmla="val 4414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8" name="직선 연결선 7"/>
            <p:cNvCxnSpPr/>
            <p:nvPr/>
          </p:nvCxnSpPr>
          <p:spPr>
            <a:xfrm flipH="1">
              <a:off x="723335" y="1531750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723335" y="2687326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자유형 24"/>
            <p:cNvSpPr/>
            <p:nvPr/>
          </p:nvSpPr>
          <p:spPr>
            <a:xfrm rot="10800000">
              <a:off x="3867955" y="6087548"/>
              <a:ext cx="1133678" cy="468000"/>
            </a:xfrm>
            <a:custGeom>
              <a:avLst/>
              <a:gdLst>
                <a:gd name="connsiteX0" fmla="*/ 180190 w 1133678"/>
                <a:gd name="connsiteY0" fmla="*/ 0 h 468000"/>
                <a:gd name="connsiteX1" fmla="*/ 1133678 w 1133678"/>
                <a:gd name="connsiteY1" fmla="*/ 0 h 468000"/>
                <a:gd name="connsiteX2" fmla="*/ 1133678 w 1133678"/>
                <a:gd name="connsiteY2" fmla="*/ 21775 h 468000"/>
                <a:gd name="connsiteX3" fmla="*/ 181605 w 1133678"/>
                <a:gd name="connsiteY3" fmla="*/ 21775 h 468000"/>
                <a:gd name="connsiteX4" fmla="*/ 20479 w 1133678"/>
                <a:gd name="connsiteY4" fmla="*/ 182901 h 468000"/>
                <a:gd name="connsiteX5" fmla="*/ 20479 w 1133678"/>
                <a:gd name="connsiteY5" fmla="*/ 468000 h 468000"/>
                <a:gd name="connsiteX6" fmla="*/ 0 w 1133678"/>
                <a:gd name="connsiteY6" fmla="*/ 468000 h 468000"/>
                <a:gd name="connsiteX7" fmla="*/ 0 w 1133678"/>
                <a:gd name="connsiteY7" fmla="*/ 180190 h 468000"/>
                <a:gd name="connsiteX8" fmla="*/ 180190 w 1133678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3678" h="468000">
                  <a:moveTo>
                    <a:pt x="180190" y="0"/>
                  </a:moveTo>
                  <a:lnTo>
                    <a:pt x="1133678" y="0"/>
                  </a:lnTo>
                  <a:lnTo>
                    <a:pt x="1133678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 flipH="1">
              <a:off x="5001632" y="3690504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H="1">
              <a:off x="5001632" y="4846080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자유형 13"/>
            <p:cNvSpPr/>
            <p:nvPr/>
          </p:nvSpPr>
          <p:spPr>
            <a:xfrm>
              <a:off x="1857013" y="424051"/>
              <a:ext cx="2010942" cy="390850"/>
            </a:xfrm>
            <a:custGeom>
              <a:avLst/>
              <a:gdLst>
                <a:gd name="connsiteX0" fmla="*/ 194127 w 2010942"/>
                <a:gd name="connsiteY0" fmla="*/ 63224 h 390850"/>
                <a:gd name="connsiteX1" fmla="*/ 78052 w 2010942"/>
                <a:gd name="connsiteY1" fmla="*/ 179299 h 390850"/>
                <a:gd name="connsiteX2" fmla="*/ 78052 w 2010942"/>
                <a:gd name="connsiteY2" fmla="*/ 211551 h 390850"/>
                <a:gd name="connsiteX3" fmla="*/ 194127 w 2010942"/>
                <a:gd name="connsiteY3" fmla="*/ 327626 h 390850"/>
                <a:gd name="connsiteX4" fmla="*/ 1816815 w 2010942"/>
                <a:gd name="connsiteY4" fmla="*/ 327626 h 390850"/>
                <a:gd name="connsiteX5" fmla="*/ 1932890 w 2010942"/>
                <a:gd name="connsiteY5" fmla="*/ 211551 h 390850"/>
                <a:gd name="connsiteX6" fmla="*/ 1932890 w 2010942"/>
                <a:gd name="connsiteY6" fmla="*/ 179299 h 390850"/>
                <a:gd name="connsiteX7" fmla="*/ 1816815 w 2010942"/>
                <a:gd name="connsiteY7" fmla="*/ 63224 h 390850"/>
                <a:gd name="connsiteX8" fmla="*/ 158157 w 2010942"/>
                <a:gd name="connsiteY8" fmla="*/ 0 h 390850"/>
                <a:gd name="connsiteX9" fmla="*/ 1852785 w 2010942"/>
                <a:gd name="connsiteY9" fmla="*/ 0 h 390850"/>
                <a:gd name="connsiteX10" fmla="*/ 2010942 w 2010942"/>
                <a:gd name="connsiteY10" fmla="*/ 158157 h 390850"/>
                <a:gd name="connsiteX11" fmla="*/ 2010942 w 2010942"/>
                <a:gd name="connsiteY11" fmla="*/ 232693 h 390850"/>
                <a:gd name="connsiteX12" fmla="*/ 1852785 w 2010942"/>
                <a:gd name="connsiteY12" fmla="*/ 390850 h 390850"/>
                <a:gd name="connsiteX13" fmla="*/ 158157 w 2010942"/>
                <a:gd name="connsiteY13" fmla="*/ 390850 h 390850"/>
                <a:gd name="connsiteX14" fmla="*/ 0 w 2010942"/>
                <a:gd name="connsiteY14" fmla="*/ 232693 h 390850"/>
                <a:gd name="connsiteX15" fmla="*/ 0 w 2010942"/>
                <a:gd name="connsiteY15" fmla="*/ 158157 h 390850"/>
                <a:gd name="connsiteX16" fmla="*/ 158157 w 2010942"/>
                <a:gd name="connsiteY16" fmla="*/ 0 h 3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0942" h="390850">
                  <a:moveTo>
                    <a:pt x="194127" y="63224"/>
                  </a:moveTo>
                  <a:cubicBezTo>
                    <a:pt x="130021" y="63224"/>
                    <a:pt x="78052" y="115193"/>
                    <a:pt x="78052" y="179299"/>
                  </a:cubicBezTo>
                  <a:lnTo>
                    <a:pt x="78052" y="211551"/>
                  </a:lnTo>
                  <a:cubicBezTo>
                    <a:pt x="78052" y="275657"/>
                    <a:pt x="130021" y="327626"/>
                    <a:pt x="194127" y="327626"/>
                  </a:cubicBezTo>
                  <a:lnTo>
                    <a:pt x="1816815" y="327626"/>
                  </a:lnTo>
                  <a:cubicBezTo>
                    <a:pt x="1880921" y="327626"/>
                    <a:pt x="1932890" y="275657"/>
                    <a:pt x="1932890" y="211551"/>
                  </a:cubicBezTo>
                  <a:lnTo>
                    <a:pt x="1932890" y="179299"/>
                  </a:lnTo>
                  <a:cubicBezTo>
                    <a:pt x="1932890" y="115193"/>
                    <a:pt x="1880921" y="63224"/>
                    <a:pt x="1816815" y="63224"/>
                  </a:cubicBezTo>
                  <a:close/>
                  <a:moveTo>
                    <a:pt x="158157" y="0"/>
                  </a:moveTo>
                  <a:lnTo>
                    <a:pt x="1852785" y="0"/>
                  </a:lnTo>
                  <a:cubicBezTo>
                    <a:pt x="1940133" y="0"/>
                    <a:pt x="2010942" y="70809"/>
                    <a:pt x="2010942" y="158157"/>
                  </a:cubicBezTo>
                  <a:lnTo>
                    <a:pt x="2010942" y="232693"/>
                  </a:lnTo>
                  <a:cubicBezTo>
                    <a:pt x="2010942" y="320041"/>
                    <a:pt x="1940133" y="390850"/>
                    <a:pt x="1852785" y="390850"/>
                  </a:cubicBezTo>
                  <a:lnTo>
                    <a:pt x="158157" y="390850"/>
                  </a:lnTo>
                  <a:cubicBezTo>
                    <a:pt x="70809" y="390850"/>
                    <a:pt x="0" y="320041"/>
                    <a:pt x="0" y="232693"/>
                  </a:cubicBezTo>
                  <a:lnTo>
                    <a:pt x="0" y="158157"/>
                  </a:lnTo>
                  <a:cubicBezTo>
                    <a:pt x="0" y="70809"/>
                    <a:pt x="70809" y="0"/>
                    <a:pt x="15815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2174045" y="392866"/>
              <a:ext cx="1368000" cy="9928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자유형 30"/>
            <p:cNvSpPr/>
            <p:nvPr/>
          </p:nvSpPr>
          <p:spPr>
            <a:xfrm>
              <a:off x="705514" y="576389"/>
              <a:ext cx="584661" cy="468000"/>
            </a:xfrm>
            <a:custGeom>
              <a:avLst/>
              <a:gdLst>
                <a:gd name="connsiteX0" fmla="*/ 180190 w 584661"/>
                <a:gd name="connsiteY0" fmla="*/ 0 h 468000"/>
                <a:gd name="connsiteX1" fmla="*/ 584661 w 584661"/>
                <a:gd name="connsiteY1" fmla="*/ 0 h 468000"/>
                <a:gd name="connsiteX2" fmla="*/ 584661 w 584661"/>
                <a:gd name="connsiteY2" fmla="*/ 21775 h 468000"/>
                <a:gd name="connsiteX3" fmla="*/ 181605 w 584661"/>
                <a:gd name="connsiteY3" fmla="*/ 21775 h 468000"/>
                <a:gd name="connsiteX4" fmla="*/ 20479 w 584661"/>
                <a:gd name="connsiteY4" fmla="*/ 182901 h 468000"/>
                <a:gd name="connsiteX5" fmla="*/ 20479 w 584661"/>
                <a:gd name="connsiteY5" fmla="*/ 468000 h 468000"/>
                <a:gd name="connsiteX6" fmla="*/ 0 w 584661"/>
                <a:gd name="connsiteY6" fmla="*/ 468000 h 468000"/>
                <a:gd name="connsiteX7" fmla="*/ 0 w 584661"/>
                <a:gd name="connsiteY7" fmla="*/ 180190 h 468000"/>
                <a:gd name="connsiteX8" fmla="*/ 180190 w 584661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61" h="468000">
                  <a:moveTo>
                    <a:pt x="180190" y="0"/>
                  </a:moveTo>
                  <a:lnTo>
                    <a:pt x="584661" y="0"/>
                  </a:lnTo>
                  <a:lnTo>
                    <a:pt x="584661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789584" y="817633"/>
            <a:ext cx="4492101" cy="5922821"/>
          </a:xfrm>
          <a:prstGeom prst="roundRect">
            <a:avLst>
              <a:gd name="adj" fmla="val 4414"/>
            </a:avLst>
          </a:prstGeom>
          <a:solidFill>
            <a:srgbClr val="AF9F96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>
            <a:outerShdw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51C314CB-3940-416D-8349-CBB52E5FAE29}"/>
              </a:ext>
            </a:extLst>
          </p:cNvPr>
          <p:cNvSpPr/>
          <p:nvPr/>
        </p:nvSpPr>
        <p:spPr>
          <a:xfrm>
            <a:off x="7061200" y="1041464"/>
            <a:ext cx="3976101" cy="5540259"/>
          </a:xfrm>
          <a:prstGeom prst="roundRect">
            <a:avLst>
              <a:gd name="adj" fmla="val 4402"/>
            </a:avLst>
          </a:prstGeom>
          <a:solidFill>
            <a:schemeClr val="bg1"/>
          </a:solidFill>
          <a:ln w="28575"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연결선 16"/>
          <p:cNvCxnSpPr/>
          <p:nvPr/>
        </p:nvCxnSpPr>
        <p:spPr>
          <a:xfrm flipH="1">
            <a:off x="6900924" y="1851777"/>
            <a:ext cx="1" cy="90109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6900924" y="2964264"/>
            <a:ext cx="1" cy="48520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자유형 29"/>
          <p:cNvSpPr/>
          <p:nvPr/>
        </p:nvSpPr>
        <p:spPr>
          <a:xfrm>
            <a:off x="6900925" y="924537"/>
            <a:ext cx="584661" cy="450549"/>
          </a:xfrm>
          <a:custGeom>
            <a:avLst/>
            <a:gdLst>
              <a:gd name="connsiteX0" fmla="*/ 180190 w 584661"/>
              <a:gd name="connsiteY0" fmla="*/ 0 h 468000"/>
              <a:gd name="connsiteX1" fmla="*/ 584661 w 584661"/>
              <a:gd name="connsiteY1" fmla="*/ 0 h 468000"/>
              <a:gd name="connsiteX2" fmla="*/ 584661 w 584661"/>
              <a:gd name="connsiteY2" fmla="*/ 21775 h 468000"/>
              <a:gd name="connsiteX3" fmla="*/ 181605 w 584661"/>
              <a:gd name="connsiteY3" fmla="*/ 21775 h 468000"/>
              <a:gd name="connsiteX4" fmla="*/ 20479 w 584661"/>
              <a:gd name="connsiteY4" fmla="*/ 182901 h 468000"/>
              <a:gd name="connsiteX5" fmla="*/ 20479 w 584661"/>
              <a:gd name="connsiteY5" fmla="*/ 468000 h 468000"/>
              <a:gd name="connsiteX6" fmla="*/ 0 w 584661"/>
              <a:gd name="connsiteY6" fmla="*/ 468000 h 468000"/>
              <a:gd name="connsiteX7" fmla="*/ 0 w 584661"/>
              <a:gd name="connsiteY7" fmla="*/ 180190 h 468000"/>
              <a:gd name="connsiteX8" fmla="*/ 180190 w 584661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4661" h="468000">
                <a:moveTo>
                  <a:pt x="180190" y="0"/>
                </a:moveTo>
                <a:lnTo>
                  <a:pt x="584661" y="0"/>
                </a:lnTo>
                <a:lnTo>
                  <a:pt x="584661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0" name="자유형 19"/>
          <p:cNvSpPr/>
          <p:nvPr/>
        </p:nvSpPr>
        <p:spPr>
          <a:xfrm rot="10800000">
            <a:off x="10045544" y="6237698"/>
            <a:ext cx="1133678" cy="450549"/>
          </a:xfrm>
          <a:custGeom>
            <a:avLst/>
            <a:gdLst>
              <a:gd name="connsiteX0" fmla="*/ 180190 w 1133678"/>
              <a:gd name="connsiteY0" fmla="*/ 0 h 468000"/>
              <a:gd name="connsiteX1" fmla="*/ 1133678 w 1133678"/>
              <a:gd name="connsiteY1" fmla="*/ 0 h 468000"/>
              <a:gd name="connsiteX2" fmla="*/ 1133678 w 1133678"/>
              <a:gd name="connsiteY2" fmla="*/ 21775 h 468000"/>
              <a:gd name="connsiteX3" fmla="*/ 181605 w 1133678"/>
              <a:gd name="connsiteY3" fmla="*/ 21775 h 468000"/>
              <a:gd name="connsiteX4" fmla="*/ 20479 w 1133678"/>
              <a:gd name="connsiteY4" fmla="*/ 182901 h 468000"/>
              <a:gd name="connsiteX5" fmla="*/ 20479 w 1133678"/>
              <a:gd name="connsiteY5" fmla="*/ 468000 h 468000"/>
              <a:gd name="connsiteX6" fmla="*/ 0 w 1133678"/>
              <a:gd name="connsiteY6" fmla="*/ 468000 h 468000"/>
              <a:gd name="connsiteX7" fmla="*/ 0 w 1133678"/>
              <a:gd name="connsiteY7" fmla="*/ 180190 h 468000"/>
              <a:gd name="connsiteX8" fmla="*/ 180190 w 1133678"/>
              <a:gd name="connsiteY8" fmla="*/ 0 h 4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3678" h="468000">
                <a:moveTo>
                  <a:pt x="180190" y="0"/>
                </a:moveTo>
                <a:lnTo>
                  <a:pt x="1133678" y="0"/>
                </a:lnTo>
                <a:lnTo>
                  <a:pt x="1133678" y="21775"/>
                </a:lnTo>
                <a:lnTo>
                  <a:pt x="181605" y="21775"/>
                </a:lnTo>
                <a:cubicBezTo>
                  <a:pt x="92618" y="21775"/>
                  <a:pt x="20479" y="93914"/>
                  <a:pt x="20479" y="182901"/>
                </a:cubicBezTo>
                <a:lnTo>
                  <a:pt x="20479" y="468000"/>
                </a:lnTo>
                <a:lnTo>
                  <a:pt x="0" y="468000"/>
                </a:lnTo>
                <a:lnTo>
                  <a:pt x="0" y="180190"/>
                </a:lnTo>
                <a:cubicBezTo>
                  <a:pt x="0" y="80674"/>
                  <a:pt x="80674" y="0"/>
                  <a:pt x="18019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 flipH="1">
            <a:off x="11179221" y="3930035"/>
            <a:ext cx="1" cy="90109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11179221" y="5042522"/>
            <a:ext cx="1" cy="48520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84610E39-2B78-4703-8E8D-648AAD858EAF}"/>
              </a:ext>
            </a:extLst>
          </p:cNvPr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4.  </a:t>
            </a:r>
            <a:r>
              <a:rPr lang="ko-KR" altLang="en-US" sz="2800" b="1" dirty="0">
                <a:solidFill>
                  <a:srgbClr val="DA513F"/>
                </a:solidFill>
              </a:rPr>
              <a:t>결론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2AA9B3B5-2870-4C7B-BDAD-4B689D1EC8F7}"/>
              </a:ext>
            </a:extLst>
          </p:cNvPr>
          <p:cNvGrpSpPr/>
          <p:nvPr/>
        </p:nvGrpSpPr>
        <p:grpSpPr>
          <a:xfrm>
            <a:off x="1389405" y="1600008"/>
            <a:ext cx="4013702" cy="4426025"/>
            <a:chOff x="1389405" y="1600008"/>
            <a:chExt cx="4013702" cy="4426025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8EF3F77-64CB-48F6-AD66-6D6070CCF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89405" y="1600008"/>
              <a:ext cx="4013702" cy="4426025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B591BF08-9BF9-4290-8715-0ECD4800D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4571" y="5859385"/>
              <a:ext cx="1157974" cy="150471"/>
            </a:xfrm>
            <a:prstGeom prst="rect">
              <a:avLst/>
            </a:prstGeom>
          </p:spPr>
        </p:pic>
      </p:grpSp>
      <p:graphicFrame>
        <p:nvGraphicFramePr>
          <p:cNvPr id="37" name="표 36">
            <a:extLst>
              <a:ext uri="{FF2B5EF4-FFF2-40B4-BE49-F238E27FC236}">
                <a16:creationId xmlns:a16="http://schemas.microsoft.com/office/drawing/2014/main" id="{49214C83-2306-4A10-BD2D-BC0940A239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650999"/>
              </p:ext>
            </p:extLst>
          </p:nvPr>
        </p:nvGraphicFramePr>
        <p:xfrm>
          <a:off x="7397714" y="1314639"/>
          <a:ext cx="3387181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1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송파구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2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강남구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3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서초구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4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강서구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가설 적용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송파구에 있는 지하철역의 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이용수가 많을 것 이다</a:t>
                      </a: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0" name="직사각형 39">
            <a:extLst>
              <a:ext uri="{FF2B5EF4-FFF2-40B4-BE49-F238E27FC236}">
                <a16:creationId xmlns:a16="http://schemas.microsoft.com/office/drawing/2014/main" id="{F49F243E-D5D5-4DCA-8487-FF8BC12A1AE0}"/>
              </a:ext>
            </a:extLst>
          </p:cNvPr>
          <p:cNvSpPr/>
          <p:nvPr/>
        </p:nvSpPr>
        <p:spPr>
          <a:xfrm>
            <a:off x="7112609" y="1142429"/>
            <a:ext cx="3736637" cy="4595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A1E3C112-90A4-4198-B7DB-409BC62E36B2}"/>
              </a:ext>
            </a:extLst>
          </p:cNvPr>
          <p:cNvGrpSpPr/>
          <p:nvPr/>
        </p:nvGrpSpPr>
        <p:grpSpPr>
          <a:xfrm>
            <a:off x="7133671" y="1142429"/>
            <a:ext cx="1087363" cy="5389134"/>
            <a:chOff x="7133671" y="1142429"/>
            <a:chExt cx="1087363" cy="5389134"/>
          </a:xfrm>
        </p:grpSpPr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D8B4A382-90B1-4E7A-9B9D-F35391F003C7}"/>
                </a:ext>
              </a:extLst>
            </p:cNvPr>
            <p:cNvCxnSpPr/>
            <p:nvPr/>
          </p:nvCxnSpPr>
          <p:spPr>
            <a:xfrm>
              <a:off x="8221034" y="1142429"/>
              <a:ext cx="0" cy="5389134"/>
            </a:xfrm>
            <a:prstGeom prst="line">
              <a:avLst/>
            </a:prstGeom>
            <a:ln w="19050">
              <a:solidFill>
                <a:srgbClr val="0D0D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0636D8-C38A-476E-89B0-5EA5C25FFA5E}"/>
                </a:ext>
              </a:extLst>
            </p:cNvPr>
            <p:cNvSpPr txBox="1"/>
            <p:nvPr/>
          </p:nvSpPr>
          <p:spPr>
            <a:xfrm>
              <a:off x="7133671" y="1388189"/>
              <a:ext cx="1005403" cy="5016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마포구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강남구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송파구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서초구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관악구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구로구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중구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중구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종로구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은평구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종로구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강남구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강북구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중구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종로구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서초구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강남구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강북구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종로구</a:t>
              </a:r>
              <a:endParaRPr lang="en-US" altLang="ko-KR" sz="16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algn="r"/>
              <a:r>
                <a:rPr lang="ko-KR" altLang="en-US" sz="1600" dirty="0">
                  <a:solidFill>
                    <a:schemeClr val="bg1">
                      <a:lumMod val="65000"/>
                    </a:schemeClr>
                  </a:solidFill>
                </a:rPr>
                <a:t>동대문구</a:t>
              </a:r>
            </a:p>
          </p:txBody>
        </p:sp>
      </p:grpSp>
      <p:sp>
        <p:nvSpPr>
          <p:cNvPr id="23" name="자유형 22"/>
          <p:cNvSpPr/>
          <p:nvPr/>
        </p:nvSpPr>
        <p:spPr>
          <a:xfrm>
            <a:off x="8034602" y="785382"/>
            <a:ext cx="2010942" cy="376276"/>
          </a:xfrm>
          <a:custGeom>
            <a:avLst/>
            <a:gdLst>
              <a:gd name="connsiteX0" fmla="*/ 194127 w 2010942"/>
              <a:gd name="connsiteY0" fmla="*/ 63224 h 390850"/>
              <a:gd name="connsiteX1" fmla="*/ 78052 w 2010942"/>
              <a:gd name="connsiteY1" fmla="*/ 179299 h 390850"/>
              <a:gd name="connsiteX2" fmla="*/ 78052 w 2010942"/>
              <a:gd name="connsiteY2" fmla="*/ 211551 h 390850"/>
              <a:gd name="connsiteX3" fmla="*/ 194127 w 2010942"/>
              <a:gd name="connsiteY3" fmla="*/ 327626 h 390850"/>
              <a:gd name="connsiteX4" fmla="*/ 1816815 w 2010942"/>
              <a:gd name="connsiteY4" fmla="*/ 327626 h 390850"/>
              <a:gd name="connsiteX5" fmla="*/ 1932890 w 2010942"/>
              <a:gd name="connsiteY5" fmla="*/ 211551 h 390850"/>
              <a:gd name="connsiteX6" fmla="*/ 1932890 w 2010942"/>
              <a:gd name="connsiteY6" fmla="*/ 179299 h 390850"/>
              <a:gd name="connsiteX7" fmla="*/ 1816815 w 2010942"/>
              <a:gd name="connsiteY7" fmla="*/ 63224 h 390850"/>
              <a:gd name="connsiteX8" fmla="*/ 158157 w 2010942"/>
              <a:gd name="connsiteY8" fmla="*/ 0 h 390850"/>
              <a:gd name="connsiteX9" fmla="*/ 1852785 w 2010942"/>
              <a:gd name="connsiteY9" fmla="*/ 0 h 390850"/>
              <a:gd name="connsiteX10" fmla="*/ 2010942 w 2010942"/>
              <a:gd name="connsiteY10" fmla="*/ 158157 h 390850"/>
              <a:gd name="connsiteX11" fmla="*/ 2010942 w 2010942"/>
              <a:gd name="connsiteY11" fmla="*/ 232693 h 390850"/>
              <a:gd name="connsiteX12" fmla="*/ 1852785 w 2010942"/>
              <a:gd name="connsiteY12" fmla="*/ 390850 h 390850"/>
              <a:gd name="connsiteX13" fmla="*/ 158157 w 2010942"/>
              <a:gd name="connsiteY13" fmla="*/ 390850 h 390850"/>
              <a:gd name="connsiteX14" fmla="*/ 0 w 2010942"/>
              <a:gd name="connsiteY14" fmla="*/ 232693 h 390850"/>
              <a:gd name="connsiteX15" fmla="*/ 0 w 2010942"/>
              <a:gd name="connsiteY15" fmla="*/ 158157 h 390850"/>
              <a:gd name="connsiteX16" fmla="*/ 158157 w 2010942"/>
              <a:gd name="connsiteY16" fmla="*/ 0 h 39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10942" h="390850">
                <a:moveTo>
                  <a:pt x="194127" y="63224"/>
                </a:moveTo>
                <a:cubicBezTo>
                  <a:pt x="130021" y="63224"/>
                  <a:pt x="78052" y="115193"/>
                  <a:pt x="78052" y="179299"/>
                </a:cubicBezTo>
                <a:lnTo>
                  <a:pt x="78052" y="211551"/>
                </a:lnTo>
                <a:cubicBezTo>
                  <a:pt x="78052" y="275657"/>
                  <a:pt x="130021" y="327626"/>
                  <a:pt x="194127" y="327626"/>
                </a:cubicBezTo>
                <a:lnTo>
                  <a:pt x="1816815" y="327626"/>
                </a:lnTo>
                <a:cubicBezTo>
                  <a:pt x="1880921" y="327626"/>
                  <a:pt x="1932890" y="275657"/>
                  <a:pt x="1932890" y="211551"/>
                </a:cubicBezTo>
                <a:lnTo>
                  <a:pt x="1932890" y="179299"/>
                </a:lnTo>
                <a:cubicBezTo>
                  <a:pt x="1932890" y="115193"/>
                  <a:pt x="1880921" y="63224"/>
                  <a:pt x="1816815" y="63224"/>
                </a:cubicBezTo>
                <a:close/>
                <a:moveTo>
                  <a:pt x="158157" y="0"/>
                </a:moveTo>
                <a:lnTo>
                  <a:pt x="1852785" y="0"/>
                </a:lnTo>
                <a:cubicBezTo>
                  <a:pt x="1940133" y="0"/>
                  <a:pt x="2010942" y="70809"/>
                  <a:pt x="2010942" y="158157"/>
                </a:cubicBezTo>
                <a:lnTo>
                  <a:pt x="2010942" y="232693"/>
                </a:lnTo>
                <a:cubicBezTo>
                  <a:pt x="2010942" y="320041"/>
                  <a:pt x="1940133" y="390850"/>
                  <a:pt x="1852785" y="390850"/>
                </a:cubicBezTo>
                <a:lnTo>
                  <a:pt x="158157" y="390850"/>
                </a:lnTo>
                <a:cubicBezTo>
                  <a:pt x="70809" y="390850"/>
                  <a:pt x="0" y="320041"/>
                  <a:pt x="0" y="232693"/>
                </a:cubicBezTo>
                <a:lnTo>
                  <a:pt x="0" y="158157"/>
                </a:lnTo>
                <a:cubicBezTo>
                  <a:pt x="0" y="70809"/>
                  <a:pt x="70809" y="0"/>
                  <a:pt x="15815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8351634" y="755359"/>
            <a:ext cx="1368000" cy="9558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07E2F74E-13CC-417A-A9C8-C0BB3C0C5582}"/>
              </a:ext>
            </a:extLst>
          </p:cNvPr>
          <p:cNvGrpSpPr/>
          <p:nvPr/>
        </p:nvGrpSpPr>
        <p:grpSpPr>
          <a:xfrm>
            <a:off x="8304554" y="1227720"/>
            <a:ext cx="2647207" cy="5276306"/>
            <a:chOff x="8304554" y="1227720"/>
            <a:chExt cx="2647207" cy="5276306"/>
          </a:xfrm>
        </p:grpSpPr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6447E35F-12D8-456B-A630-FAB6E2DEE8FB}"/>
                </a:ext>
              </a:extLst>
            </p:cNvPr>
            <p:cNvSpPr/>
            <p:nvPr/>
          </p:nvSpPr>
          <p:spPr>
            <a:xfrm>
              <a:off x="8304554" y="1227720"/>
              <a:ext cx="2597194" cy="527630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877828B-760F-4C5A-9C3C-930B3801F44F}"/>
                </a:ext>
              </a:extLst>
            </p:cNvPr>
            <p:cNvSpPr txBox="1"/>
            <p:nvPr/>
          </p:nvSpPr>
          <p:spPr>
            <a:xfrm>
              <a:off x="8312897" y="1351186"/>
              <a:ext cx="2638864" cy="5016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err="1"/>
                <a:t>호선별</a:t>
              </a:r>
              <a:r>
                <a:rPr lang="ko-KR" altLang="en-US" sz="1600" dirty="0"/>
                <a:t> 많이 이용하는</a:t>
              </a:r>
              <a:endParaRPr lang="en-US" altLang="ko-KR" sz="1600" dirty="0"/>
            </a:p>
            <a:p>
              <a:r>
                <a:rPr lang="ko-KR" altLang="en-US" sz="1600" dirty="0"/>
                <a:t>순위의 경인선을 제외한 </a:t>
              </a:r>
              <a:endParaRPr lang="en-US" altLang="ko-KR" sz="1600" dirty="0"/>
            </a:p>
            <a:p>
              <a:r>
                <a:rPr lang="en-US" altLang="ko-KR" sz="1600" dirty="0"/>
                <a:t>1</a:t>
              </a:r>
              <a:r>
                <a:rPr lang="ko-KR" altLang="en-US" sz="1600" dirty="0"/>
                <a:t>위 </a:t>
              </a:r>
              <a:r>
                <a:rPr lang="en-US" altLang="ko-KR" sz="1600" dirty="0"/>
                <a:t>~ 4</a:t>
              </a:r>
              <a:r>
                <a:rPr lang="ko-KR" altLang="en-US" sz="1600" dirty="0"/>
                <a:t>위의</a:t>
              </a:r>
              <a:endParaRPr lang="en-US" altLang="ko-KR" sz="1600" dirty="0"/>
            </a:p>
            <a:p>
              <a:endParaRPr lang="en-US" altLang="ko-KR" sz="1600" dirty="0"/>
            </a:p>
            <a:p>
              <a:r>
                <a:rPr lang="en-US" altLang="ko-KR" sz="1600" dirty="0"/>
                <a:t>1</a:t>
              </a:r>
              <a:r>
                <a:rPr lang="ko-KR" altLang="en-US" sz="1600" dirty="0"/>
                <a:t>호선</a:t>
              </a:r>
              <a:r>
                <a:rPr lang="en-US" altLang="ko-KR" sz="1600" dirty="0"/>
                <a:t>, 2</a:t>
              </a:r>
              <a:r>
                <a:rPr lang="ko-KR" altLang="en-US" sz="1600" dirty="0"/>
                <a:t>호선</a:t>
              </a:r>
              <a:r>
                <a:rPr lang="en-US" altLang="ko-KR" sz="1600" dirty="0"/>
                <a:t>, 3</a:t>
              </a:r>
              <a:r>
                <a:rPr lang="ko-KR" altLang="en-US" sz="1600" dirty="0"/>
                <a:t>호선</a:t>
              </a:r>
              <a:r>
                <a:rPr lang="en-US" altLang="ko-KR" sz="1600" dirty="0"/>
                <a:t>, 4</a:t>
              </a:r>
              <a:r>
                <a:rPr lang="ko-KR" altLang="en-US" sz="1600" dirty="0"/>
                <a:t>호선</a:t>
              </a:r>
              <a:endParaRPr lang="en-US" altLang="ko-KR" sz="1600" dirty="0"/>
            </a:p>
            <a:p>
              <a:endParaRPr lang="en-US" altLang="ko-KR" sz="1600" dirty="0"/>
            </a:p>
            <a:p>
              <a:r>
                <a:rPr lang="ko-KR" altLang="en-US" sz="1600" dirty="0"/>
                <a:t>데이터 중</a:t>
              </a:r>
              <a:endParaRPr lang="en-US" altLang="ko-KR" sz="1600" dirty="0"/>
            </a:p>
            <a:p>
              <a:endParaRPr lang="en-US" altLang="ko-KR" sz="1600" dirty="0"/>
            </a:p>
            <a:p>
              <a:r>
                <a:rPr lang="ko-KR" altLang="en-US" sz="1600" dirty="0"/>
                <a:t>자치구별 인구 순위의 </a:t>
              </a:r>
              <a:endParaRPr lang="en-US" altLang="ko-KR" sz="1600" dirty="0"/>
            </a:p>
            <a:p>
              <a:r>
                <a:rPr lang="en-US" altLang="ko-KR" sz="1600" dirty="0"/>
                <a:t>1</a:t>
              </a:r>
              <a:r>
                <a:rPr lang="ko-KR" altLang="en-US" sz="1600" dirty="0"/>
                <a:t>위 </a:t>
              </a:r>
              <a:r>
                <a:rPr lang="en-US" altLang="ko-KR" sz="1600" dirty="0"/>
                <a:t>~ 4</a:t>
              </a:r>
              <a:r>
                <a:rPr lang="ko-KR" altLang="en-US" sz="1600" dirty="0"/>
                <a:t>위까지의</a:t>
              </a:r>
              <a:endParaRPr lang="en-US" altLang="ko-KR" sz="1600" dirty="0"/>
            </a:p>
            <a:p>
              <a:endParaRPr lang="en-US" altLang="ko-KR" sz="1600" dirty="0"/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송파구</a:t>
              </a:r>
              <a:r>
                <a:rPr lang="ko-KR" altLang="en-US" sz="1600" dirty="0"/>
                <a:t> 지하철역 중 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1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개</a:t>
              </a:r>
              <a:r>
                <a:rPr lang="en-US" altLang="ko-KR" sz="1600" dirty="0"/>
                <a:t>,</a:t>
              </a:r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강남구</a:t>
              </a:r>
              <a:r>
                <a:rPr lang="ko-KR" altLang="en-US" sz="1600" dirty="0"/>
                <a:t> 지하철역 중 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3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개</a:t>
              </a:r>
              <a:r>
                <a:rPr lang="en-US" altLang="ko-KR" sz="1600" dirty="0"/>
                <a:t>,</a:t>
              </a:r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서초구</a:t>
              </a:r>
              <a:r>
                <a:rPr lang="ko-KR" altLang="en-US" sz="1600" dirty="0"/>
                <a:t> 지하철역 중 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2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개</a:t>
              </a:r>
              <a:r>
                <a:rPr lang="en-US" altLang="ko-KR" sz="1600" dirty="0"/>
                <a:t>,</a:t>
              </a:r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강서구</a:t>
              </a:r>
              <a:r>
                <a:rPr lang="ko-KR" altLang="en-US" sz="1600" dirty="0"/>
                <a:t> 지하철역 중 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0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개</a:t>
              </a:r>
              <a:r>
                <a:rPr lang="ko-KR" altLang="en-US" sz="1600" dirty="0"/>
                <a:t> </a:t>
              </a:r>
              <a:endParaRPr lang="en-US" altLang="ko-KR" sz="1600" dirty="0"/>
            </a:p>
            <a:p>
              <a:endParaRPr lang="en-US" altLang="ko-KR" sz="1600" dirty="0"/>
            </a:p>
            <a:p>
              <a:r>
                <a:rPr lang="ko-KR" altLang="en-US" sz="1600" dirty="0"/>
                <a:t>총 </a:t>
              </a:r>
              <a:r>
                <a:rPr lang="en-US" altLang="ko-KR" sz="1600" dirty="0"/>
                <a:t>6</a:t>
              </a:r>
              <a:r>
                <a:rPr lang="ko-KR" altLang="en-US" sz="1600" dirty="0"/>
                <a:t>개 만이 존재하는 것을</a:t>
              </a:r>
              <a:endParaRPr lang="en-US" altLang="ko-KR" sz="1600" dirty="0"/>
            </a:p>
            <a:p>
              <a:r>
                <a:rPr lang="ko-KR" altLang="en-US" sz="1600" dirty="0"/>
                <a:t>보았을 때 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생활인구수가 </a:t>
              </a:r>
              <a:endParaRPr lang="en-US" altLang="ko-KR" sz="1600" b="1" dirty="0">
                <a:solidFill>
                  <a:srgbClr val="FF0000"/>
                </a:solidFill>
              </a:endParaRPr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높은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 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자치구에 위치한 </a:t>
              </a:r>
              <a:endParaRPr lang="en-US" altLang="ko-KR" sz="1600" b="1" dirty="0">
                <a:solidFill>
                  <a:srgbClr val="FF0000"/>
                </a:solidFill>
              </a:endParaRPr>
            </a:p>
            <a:p>
              <a:r>
                <a:rPr lang="ko-KR" altLang="en-US" sz="1600" b="1" dirty="0">
                  <a:solidFill>
                    <a:srgbClr val="FF0000"/>
                  </a:solidFill>
                </a:rPr>
                <a:t>역 이용수는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 </a:t>
              </a:r>
              <a:r>
                <a:rPr lang="ko-KR" altLang="en-US" sz="1600" b="1" dirty="0">
                  <a:solidFill>
                    <a:srgbClr val="FF0000"/>
                  </a:solidFill>
                </a:rPr>
                <a:t>관련이 없다</a:t>
              </a:r>
              <a:r>
                <a:rPr lang="en-US" altLang="ko-KR" sz="1600" b="1" dirty="0">
                  <a:solidFill>
                    <a:srgbClr val="FF0000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796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193037"/>
            <a:ext cx="11328400" cy="6664961"/>
            <a:chOff x="419101" y="947537"/>
            <a:chExt cx="11328400" cy="5910463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모서리가 둥근 직사각형 28"/>
            <p:cNvSpPr/>
            <p:nvPr/>
          </p:nvSpPr>
          <p:spPr>
            <a:xfrm>
              <a:off x="4987455" y="947537"/>
              <a:ext cx="2177559" cy="15804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EB851DA-289F-4C5D-917F-B17A80FBE204}"/>
              </a:ext>
            </a:extLst>
          </p:cNvPr>
          <p:cNvSpPr/>
          <p:nvPr/>
        </p:nvSpPr>
        <p:spPr>
          <a:xfrm>
            <a:off x="2133600" y="2987040"/>
            <a:ext cx="8053807" cy="1351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516522-D403-4A4E-968B-232351F42E2C}"/>
              </a:ext>
            </a:extLst>
          </p:cNvPr>
          <p:cNvSpPr txBox="1"/>
          <p:nvPr/>
        </p:nvSpPr>
        <p:spPr>
          <a:xfrm>
            <a:off x="2223709" y="2879051"/>
            <a:ext cx="80538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600" dirty="0">
                <a:latin typeface="Eras Bold ITC" panose="020B0907030504020204" pitchFamily="34" charset="0"/>
              </a:rPr>
              <a:t>THANK YOU</a:t>
            </a:r>
            <a:endParaRPr lang="ko-KR" altLang="en-US" sz="9600" dirty="0"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65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F1319DC9-0E49-40A5-B330-8BBC42C99294}"/>
              </a:ext>
            </a:extLst>
          </p:cNvPr>
          <p:cNvSpPr/>
          <p:nvPr/>
        </p:nvSpPr>
        <p:spPr>
          <a:xfrm>
            <a:off x="5513032" y="1056442"/>
            <a:ext cx="3009527" cy="2627789"/>
          </a:xfrm>
          <a:prstGeom prst="rect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E9E1F44-2AB5-467B-8D05-EF569091E69A}"/>
              </a:ext>
            </a:extLst>
          </p:cNvPr>
          <p:cNvSpPr/>
          <p:nvPr/>
        </p:nvSpPr>
        <p:spPr>
          <a:xfrm>
            <a:off x="3885460" y="1218460"/>
            <a:ext cx="4421080" cy="4421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6B8430AE-F17E-40E0-8020-A26B1285BBFE}"/>
              </a:ext>
            </a:extLst>
          </p:cNvPr>
          <p:cNvSpPr/>
          <p:nvPr/>
        </p:nvSpPr>
        <p:spPr>
          <a:xfrm>
            <a:off x="7563775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A8668505-1691-4C86-9044-813EF6F1515C}"/>
              </a:ext>
            </a:extLst>
          </p:cNvPr>
          <p:cNvSpPr/>
          <p:nvPr/>
        </p:nvSpPr>
        <p:spPr>
          <a:xfrm rot="10800000">
            <a:off x="7563774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FC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2E726-3EB4-4B55-A381-FDAFC831B577}"/>
              </a:ext>
            </a:extLst>
          </p:cNvPr>
          <p:cNvSpPr txBox="1"/>
          <p:nvPr/>
        </p:nvSpPr>
        <p:spPr>
          <a:xfrm>
            <a:off x="4217922" y="3136612"/>
            <a:ext cx="3756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err="1">
                <a:solidFill>
                  <a:srgbClr val="582808"/>
                </a:solidFill>
              </a:rPr>
              <a:t>자치별</a:t>
            </a:r>
            <a:r>
              <a:rPr lang="ko-KR" altLang="en-US" sz="3200" b="1" dirty="0">
                <a:solidFill>
                  <a:srgbClr val="582808"/>
                </a:solidFill>
              </a:rPr>
              <a:t> 인구수 분석</a:t>
            </a:r>
          </a:p>
        </p:txBody>
      </p:sp>
    </p:spTree>
    <p:extLst>
      <p:ext uri="{BB962C8B-B14F-4D97-AF65-F5344CB8AC3E}">
        <p14:creationId xmlns:p14="http://schemas.microsoft.com/office/powerpoint/2010/main" val="428213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직사각형 33"/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2-1.  </a:t>
            </a:r>
            <a:r>
              <a:rPr lang="ko-KR" altLang="en-US" sz="2800" b="1" dirty="0">
                <a:solidFill>
                  <a:srgbClr val="DA513F"/>
                </a:solidFill>
              </a:rPr>
              <a:t>자치구별 인구수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9CDB9846-A0DB-447A-8A8B-817AAAC11698}"/>
              </a:ext>
            </a:extLst>
          </p:cNvPr>
          <p:cNvGrpSpPr/>
          <p:nvPr/>
        </p:nvGrpSpPr>
        <p:grpSpPr>
          <a:xfrm>
            <a:off x="1023611" y="1749036"/>
            <a:ext cx="2962463" cy="414210"/>
            <a:chOff x="6013527" y="1969328"/>
            <a:chExt cx="3698376" cy="414210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9CBAF41C-026F-44C7-9712-03918FC97C25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1139564A-91CC-4EA7-97C9-25EED70FE958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이등변 삼각형 27">
                <a:extLst>
                  <a:ext uri="{FF2B5EF4-FFF2-40B4-BE49-F238E27FC236}">
                    <a16:creationId xmlns:a16="http://schemas.microsoft.com/office/drawing/2014/main" id="{E557B655-3AC5-4642-87D9-B745631E5DC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1B9E6D-7955-44FC-86CC-19D8910E5C8B}"/>
                </a:ext>
              </a:extLst>
            </p:cNvPr>
            <p:cNvSpPr txBox="1"/>
            <p:nvPr/>
          </p:nvSpPr>
          <p:spPr>
            <a:xfrm>
              <a:off x="6031231" y="1983428"/>
              <a:ext cx="27077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2" name="그림 31">
            <a:extLst>
              <a:ext uri="{FF2B5EF4-FFF2-40B4-BE49-F238E27FC236}">
                <a16:creationId xmlns:a16="http://schemas.microsoft.com/office/drawing/2014/main" id="{8C97A5D1-0B6E-48F3-A52D-9F4FC06CC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612" y="2409172"/>
            <a:ext cx="10135620" cy="4096532"/>
          </a:xfrm>
          <a:prstGeom prst="rect">
            <a:avLst/>
          </a:prstGeom>
          <a:ln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2291125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직사각형 33"/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2-1.  </a:t>
            </a:r>
            <a:r>
              <a:rPr lang="ko-KR" altLang="en-US" sz="2800" b="1" dirty="0">
                <a:solidFill>
                  <a:srgbClr val="DA513F"/>
                </a:solidFill>
              </a:rPr>
              <a:t>자치구별 인구수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5943D588-8577-4E7A-A5C3-57987B2C17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9643"/>
          <a:stretch/>
        </p:blipFill>
        <p:spPr>
          <a:xfrm>
            <a:off x="1023611" y="2390277"/>
            <a:ext cx="7096125" cy="810880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24" name="그룹 23">
            <a:extLst>
              <a:ext uri="{FF2B5EF4-FFF2-40B4-BE49-F238E27FC236}">
                <a16:creationId xmlns:a16="http://schemas.microsoft.com/office/drawing/2014/main" id="{9CDB9846-A0DB-447A-8A8B-817AAAC11698}"/>
              </a:ext>
            </a:extLst>
          </p:cNvPr>
          <p:cNvGrpSpPr/>
          <p:nvPr/>
        </p:nvGrpSpPr>
        <p:grpSpPr>
          <a:xfrm>
            <a:off x="1023611" y="1749036"/>
            <a:ext cx="2962463" cy="414210"/>
            <a:chOff x="6013527" y="1969328"/>
            <a:chExt cx="3698376" cy="414210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9CBAF41C-026F-44C7-9712-03918FC97C25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1139564A-91CC-4EA7-97C9-25EED70FE958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이등변 삼각형 27">
                <a:extLst>
                  <a:ext uri="{FF2B5EF4-FFF2-40B4-BE49-F238E27FC236}">
                    <a16:creationId xmlns:a16="http://schemas.microsoft.com/office/drawing/2014/main" id="{E557B655-3AC5-4642-87D9-B745631E5DC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1B9E6D-7955-44FC-86CC-19D8910E5C8B}"/>
                </a:ext>
              </a:extLst>
            </p:cNvPr>
            <p:cNvSpPr txBox="1"/>
            <p:nvPr/>
          </p:nvSpPr>
          <p:spPr>
            <a:xfrm>
              <a:off x="6031231" y="1983428"/>
              <a:ext cx="27077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909CD63A-1DAE-445B-B929-4188CE03B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5214" y="2390277"/>
            <a:ext cx="2543175" cy="4076700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39" name="그룹 38">
            <a:extLst>
              <a:ext uri="{FF2B5EF4-FFF2-40B4-BE49-F238E27FC236}">
                <a16:creationId xmlns:a16="http://schemas.microsoft.com/office/drawing/2014/main" id="{854CAF50-5866-4ACD-88CE-297A57E745E9}"/>
              </a:ext>
            </a:extLst>
          </p:cNvPr>
          <p:cNvGrpSpPr/>
          <p:nvPr/>
        </p:nvGrpSpPr>
        <p:grpSpPr>
          <a:xfrm>
            <a:off x="1023611" y="4551468"/>
            <a:ext cx="4457700" cy="482287"/>
            <a:chOff x="1023611" y="3576499"/>
            <a:chExt cx="4457700" cy="482287"/>
          </a:xfrm>
        </p:grpSpPr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70259D66-E1C3-4D1F-9E49-8D4ADCC2B9FB}"/>
                </a:ext>
              </a:extLst>
            </p:cNvPr>
            <p:cNvGrpSpPr/>
            <p:nvPr/>
          </p:nvGrpSpPr>
          <p:grpSpPr>
            <a:xfrm>
              <a:off x="1023611" y="3576499"/>
              <a:ext cx="4457700" cy="466725"/>
              <a:chOff x="1023611" y="3581579"/>
              <a:chExt cx="4457700" cy="466725"/>
            </a:xfrm>
          </p:grpSpPr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900D1511-4824-4502-BC05-66FD2BF4BF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3611" y="3581579"/>
                <a:ext cx="4457700" cy="466725"/>
              </a:xfrm>
              <a:prstGeom prst="rect">
                <a:avLst/>
              </a:prstGeom>
              <a:ln>
                <a:solidFill>
                  <a:srgbClr val="404040"/>
                </a:solidFill>
              </a:ln>
            </p:spPr>
          </p:pic>
          <p:sp>
            <p:nvSpPr>
              <p:cNvPr id="19" name="직사각형 18">
                <a:extLst>
                  <a:ext uri="{FF2B5EF4-FFF2-40B4-BE49-F238E27FC236}">
                    <a16:creationId xmlns:a16="http://schemas.microsoft.com/office/drawing/2014/main" id="{8318C0D3-0C9F-4838-A0F1-4459D6A5EECF}"/>
                  </a:ext>
                </a:extLst>
              </p:cNvPr>
              <p:cNvSpPr/>
              <p:nvPr/>
            </p:nvSpPr>
            <p:spPr>
              <a:xfrm>
                <a:off x="2781300" y="3823335"/>
                <a:ext cx="100965" cy="1667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32C8B8-453D-477D-B8CB-C1C03C7A7099}"/>
                </a:ext>
              </a:extLst>
            </p:cNvPr>
            <p:cNvSpPr txBox="1"/>
            <p:nvPr/>
          </p:nvSpPr>
          <p:spPr>
            <a:xfrm>
              <a:off x="2779395" y="3766398"/>
              <a:ext cx="8953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300" dirty="0">
                  <a:solidFill>
                    <a:srgbClr val="1A0D2D"/>
                  </a:solidFill>
                </a:rPr>
                <a:t>8</a:t>
              </a:r>
              <a:endParaRPr lang="ko-KR" altLang="en-US" sz="1300" dirty="0">
                <a:solidFill>
                  <a:srgbClr val="1A0D2D"/>
                </a:solidFill>
              </a:endParaRP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F5392565-B872-4482-906C-7C8082ADDA22}"/>
              </a:ext>
            </a:extLst>
          </p:cNvPr>
          <p:cNvGrpSpPr/>
          <p:nvPr/>
        </p:nvGrpSpPr>
        <p:grpSpPr>
          <a:xfrm>
            <a:off x="1014285" y="3909422"/>
            <a:ext cx="2962463" cy="414210"/>
            <a:chOff x="6013527" y="1969328"/>
            <a:chExt cx="3698376" cy="414210"/>
          </a:xfrm>
        </p:grpSpPr>
        <p:grpSp>
          <p:nvGrpSpPr>
            <p:cNvPr id="41" name="그룹 40">
              <a:extLst>
                <a:ext uri="{FF2B5EF4-FFF2-40B4-BE49-F238E27FC236}">
                  <a16:creationId xmlns:a16="http://schemas.microsoft.com/office/drawing/2014/main" id="{F96E7FF2-EAE9-4FFE-BAD3-3F34C9BBC61D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CF0F33A6-A740-4779-B8E3-D0509C82F927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이등변 삼각형 43">
                <a:extLst>
                  <a:ext uri="{FF2B5EF4-FFF2-40B4-BE49-F238E27FC236}">
                    <a16:creationId xmlns:a16="http://schemas.microsoft.com/office/drawing/2014/main" id="{05B68E7A-CB88-4AA8-A8A4-197E4316F62E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1D613B2-05E4-4370-BB30-80A1CBF76469}"/>
                </a:ext>
              </a:extLst>
            </p:cNvPr>
            <p:cNvSpPr txBox="1"/>
            <p:nvPr/>
          </p:nvSpPr>
          <p:spPr>
            <a:xfrm>
              <a:off x="6031231" y="1983428"/>
              <a:ext cx="3060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행과 열의 변화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26343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F4B183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직사각형 33"/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2-2.  </a:t>
            </a:r>
            <a:r>
              <a:rPr lang="ko-KR" altLang="en-US" sz="2800" b="1" dirty="0">
                <a:solidFill>
                  <a:srgbClr val="DA513F"/>
                </a:solidFill>
              </a:rPr>
              <a:t>자치구별 인구수 그래프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BF289D33-9492-49C8-B0BB-B8320817C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5" y="2404732"/>
            <a:ext cx="10115550" cy="4038600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33" name="그룹 32">
            <a:extLst>
              <a:ext uri="{FF2B5EF4-FFF2-40B4-BE49-F238E27FC236}">
                <a16:creationId xmlns:a16="http://schemas.microsoft.com/office/drawing/2014/main" id="{DDD19C7C-E493-4D4F-A12F-C2F569F4A144}"/>
              </a:ext>
            </a:extLst>
          </p:cNvPr>
          <p:cNvGrpSpPr/>
          <p:nvPr/>
        </p:nvGrpSpPr>
        <p:grpSpPr>
          <a:xfrm>
            <a:off x="1023611" y="1749036"/>
            <a:ext cx="4875455" cy="414210"/>
            <a:chOff x="6013527" y="1969328"/>
            <a:chExt cx="3698376" cy="414210"/>
          </a:xfrm>
        </p:grpSpPr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3237498E-5280-4D09-828F-EB5DBB864C8D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80434A2C-695B-47C0-80CD-E85B907C43E2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5828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이등변 삼각형 45">
                <a:extLst>
                  <a:ext uri="{FF2B5EF4-FFF2-40B4-BE49-F238E27FC236}">
                    <a16:creationId xmlns:a16="http://schemas.microsoft.com/office/drawing/2014/main" id="{8E48D9FD-BE72-4281-AF7B-47C002C3BE47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64188D5-3131-4F82-8CE5-5A3B4159F278}"/>
                </a:ext>
              </a:extLst>
            </p:cNvPr>
            <p:cNvSpPr txBox="1"/>
            <p:nvPr/>
          </p:nvSpPr>
          <p:spPr>
            <a:xfrm>
              <a:off x="6031231" y="1983428"/>
              <a:ext cx="33403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en-US" altLang="ko-KR" sz="2000" b="1" dirty="0" err="1">
                  <a:solidFill>
                    <a:schemeClr val="bg1"/>
                  </a:solidFill>
                </a:rPr>
                <a:t>ggplot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과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 </a:t>
              </a:r>
              <a:r>
                <a:rPr lang="en-US" altLang="ko-KR" sz="2000" b="1" dirty="0" err="1">
                  <a:solidFill>
                    <a:schemeClr val="bg1"/>
                  </a:solidFill>
                </a:rPr>
                <a:t>packcircles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이용하기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135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1154687" y="769704"/>
            <a:ext cx="4492101" cy="5984058"/>
            <a:chOff x="611995" y="392866"/>
            <a:chExt cx="4492101" cy="6216911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611995" y="457552"/>
              <a:ext cx="4492101" cy="6152225"/>
            </a:xfrm>
            <a:prstGeom prst="roundRect">
              <a:avLst>
                <a:gd name="adj" fmla="val 4414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816921" y="675201"/>
              <a:ext cx="4082248" cy="5760000"/>
            </a:xfrm>
            <a:prstGeom prst="roundRect">
              <a:avLst>
                <a:gd name="adj" fmla="val 4414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8" name="직선 연결선 7"/>
            <p:cNvCxnSpPr/>
            <p:nvPr/>
          </p:nvCxnSpPr>
          <p:spPr>
            <a:xfrm flipH="1">
              <a:off x="723335" y="1531750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723335" y="2687326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자유형 24"/>
            <p:cNvSpPr/>
            <p:nvPr/>
          </p:nvSpPr>
          <p:spPr>
            <a:xfrm rot="10800000">
              <a:off x="3867955" y="6087548"/>
              <a:ext cx="1133678" cy="468000"/>
            </a:xfrm>
            <a:custGeom>
              <a:avLst/>
              <a:gdLst>
                <a:gd name="connsiteX0" fmla="*/ 180190 w 1133678"/>
                <a:gd name="connsiteY0" fmla="*/ 0 h 468000"/>
                <a:gd name="connsiteX1" fmla="*/ 1133678 w 1133678"/>
                <a:gd name="connsiteY1" fmla="*/ 0 h 468000"/>
                <a:gd name="connsiteX2" fmla="*/ 1133678 w 1133678"/>
                <a:gd name="connsiteY2" fmla="*/ 21775 h 468000"/>
                <a:gd name="connsiteX3" fmla="*/ 181605 w 1133678"/>
                <a:gd name="connsiteY3" fmla="*/ 21775 h 468000"/>
                <a:gd name="connsiteX4" fmla="*/ 20479 w 1133678"/>
                <a:gd name="connsiteY4" fmla="*/ 182901 h 468000"/>
                <a:gd name="connsiteX5" fmla="*/ 20479 w 1133678"/>
                <a:gd name="connsiteY5" fmla="*/ 468000 h 468000"/>
                <a:gd name="connsiteX6" fmla="*/ 0 w 1133678"/>
                <a:gd name="connsiteY6" fmla="*/ 468000 h 468000"/>
                <a:gd name="connsiteX7" fmla="*/ 0 w 1133678"/>
                <a:gd name="connsiteY7" fmla="*/ 180190 h 468000"/>
                <a:gd name="connsiteX8" fmla="*/ 180190 w 1133678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3678" h="468000">
                  <a:moveTo>
                    <a:pt x="180190" y="0"/>
                  </a:moveTo>
                  <a:lnTo>
                    <a:pt x="1133678" y="0"/>
                  </a:lnTo>
                  <a:lnTo>
                    <a:pt x="1133678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6" name="직선 연결선 25"/>
            <p:cNvCxnSpPr/>
            <p:nvPr/>
          </p:nvCxnSpPr>
          <p:spPr>
            <a:xfrm flipH="1">
              <a:off x="5001632" y="3690504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H="1">
              <a:off x="5001632" y="4846080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자유형 13"/>
            <p:cNvSpPr/>
            <p:nvPr/>
          </p:nvSpPr>
          <p:spPr>
            <a:xfrm>
              <a:off x="1857013" y="424051"/>
              <a:ext cx="2010942" cy="390850"/>
            </a:xfrm>
            <a:custGeom>
              <a:avLst/>
              <a:gdLst>
                <a:gd name="connsiteX0" fmla="*/ 194127 w 2010942"/>
                <a:gd name="connsiteY0" fmla="*/ 63224 h 390850"/>
                <a:gd name="connsiteX1" fmla="*/ 78052 w 2010942"/>
                <a:gd name="connsiteY1" fmla="*/ 179299 h 390850"/>
                <a:gd name="connsiteX2" fmla="*/ 78052 w 2010942"/>
                <a:gd name="connsiteY2" fmla="*/ 211551 h 390850"/>
                <a:gd name="connsiteX3" fmla="*/ 194127 w 2010942"/>
                <a:gd name="connsiteY3" fmla="*/ 327626 h 390850"/>
                <a:gd name="connsiteX4" fmla="*/ 1816815 w 2010942"/>
                <a:gd name="connsiteY4" fmla="*/ 327626 h 390850"/>
                <a:gd name="connsiteX5" fmla="*/ 1932890 w 2010942"/>
                <a:gd name="connsiteY5" fmla="*/ 211551 h 390850"/>
                <a:gd name="connsiteX6" fmla="*/ 1932890 w 2010942"/>
                <a:gd name="connsiteY6" fmla="*/ 179299 h 390850"/>
                <a:gd name="connsiteX7" fmla="*/ 1816815 w 2010942"/>
                <a:gd name="connsiteY7" fmla="*/ 63224 h 390850"/>
                <a:gd name="connsiteX8" fmla="*/ 158157 w 2010942"/>
                <a:gd name="connsiteY8" fmla="*/ 0 h 390850"/>
                <a:gd name="connsiteX9" fmla="*/ 1852785 w 2010942"/>
                <a:gd name="connsiteY9" fmla="*/ 0 h 390850"/>
                <a:gd name="connsiteX10" fmla="*/ 2010942 w 2010942"/>
                <a:gd name="connsiteY10" fmla="*/ 158157 h 390850"/>
                <a:gd name="connsiteX11" fmla="*/ 2010942 w 2010942"/>
                <a:gd name="connsiteY11" fmla="*/ 232693 h 390850"/>
                <a:gd name="connsiteX12" fmla="*/ 1852785 w 2010942"/>
                <a:gd name="connsiteY12" fmla="*/ 390850 h 390850"/>
                <a:gd name="connsiteX13" fmla="*/ 158157 w 2010942"/>
                <a:gd name="connsiteY13" fmla="*/ 390850 h 390850"/>
                <a:gd name="connsiteX14" fmla="*/ 0 w 2010942"/>
                <a:gd name="connsiteY14" fmla="*/ 232693 h 390850"/>
                <a:gd name="connsiteX15" fmla="*/ 0 w 2010942"/>
                <a:gd name="connsiteY15" fmla="*/ 158157 h 390850"/>
                <a:gd name="connsiteX16" fmla="*/ 158157 w 2010942"/>
                <a:gd name="connsiteY16" fmla="*/ 0 h 3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0942" h="390850">
                  <a:moveTo>
                    <a:pt x="194127" y="63224"/>
                  </a:moveTo>
                  <a:cubicBezTo>
                    <a:pt x="130021" y="63224"/>
                    <a:pt x="78052" y="115193"/>
                    <a:pt x="78052" y="179299"/>
                  </a:cubicBezTo>
                  <a:lnTo>
                    <a:pt x="78052" y="211551"/>
                  </a:lnTo>
                  <a:cubicBezTo>
                    <a:pt x="78052" y="275657"/>
                    <a:pt x="130021" y="327626"/>
                    <a:pt x="194127" y="327626"/>
                  </a:cubicBezTo>
                  <a:lnTo>
                    <a:pt x="1816815" y="327626"/>
                  </a:lnTo>
                  <a:cubicBezTo>
                    <a:pt x="1880921" y="327626"/>
                    <a:pt x="1932890" y="275657"/>
                    <a:pt x="1932890" y="211551"/>
                  </a:cubicBezTo>
                  <a:lnTo>
                    <a:pt x="1932890" y="179299"/>
                  </a:lnTo>
                  <a:cubicBezTo>
                    <a:pt x="1932890" y="115193"/>
                    <a:pt x="1880921" y="63224"/>
                    <a:pt x="1816815" y="63224"/>
                  </a:cubicBezTo>
                  <a:close/>
                  <a:moveTo>
                    <a:pt x="158157" y="0"/>
                  </a:moveTo>
                  <a:lnTo>
                    <a:pt x="1852785" y="0"/>
                  </a:lnTo>
                  <a:cubicBezTo>
                    <a:pt x="1940133" y="0"/>
                    <a:pt x="2010942" y="70809"/>
                    <a:pt x="2010942" y="158157"/>
                  </a:cubicBezTo>
                  <a:lnTo>
                    <a:pt x="2010942" y="232693"/>
                  </a:lnTo>
                  <a:cubicBezTo>
                    <a:pt x="2010942" y="320041"/>
                    <a:pt x="1940133" y="390850"/>
                    <a:pt x="1852785" y="390850"/>
                  </a:cubicBezTo>
                  <a:lnTo>
                    <a:pt x="158157" y="390850"/>
                  </a:lnTo>
                  <a:cubicBezTo>
                    <a:pt x="70809" y="390850"/>
                    <a:pt x="0" y="320041"/>
                    <a:pt x="0" y="232693"/>
                  </a:cubicBezTo>
                  <a:lnTo>
                    <a:pt x="0" y="158157"/>
                  </a:lnTo>
                  <a:cubicBezTo>
                    <a:pt x="0" y="70809"/>
                    <a:pt x="70809" y="0"/>
                    <a:pt x="15815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2174045" y="392866"/>
              <a:ext cx="1368000" cy="9928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자유형 30"/>
            <p:cNvSpPr/>
            <p:nvPr/>
          </p:nvSpPr>
          <p:spPr>
            <a:xfrm>
              <a:off x="705514" y="576389"/>
              <a:ext cx="584661" cy="468000"/>
            </a:xfrm>
            <a:custGeom>
              <a:avLst/>
              <a:gdLst>
                <a:gd name="connsiteX0" fmla="*/ 180190 w 584661"/>
                <a:gd name="connsiteY0" fmla="*/ 0 h 468000"/>
                <a:gd name="connsiteX1" fmla="*/ 584661 w 584661"/>
                <a:gd name="connsiteY1" fmla="*/ 0 h 468000"/>
                <a:gd name="connsiteX2" fmla="*/ 584661 w 584661"/>
                <a:gd name="connsiteY2" fmla="*/ 21775 h 468000"/>
                <a:gd name="connsiteX3" fmla="*/ 181605 w 584661"/>
                <a:gd name="connsiteY3" fmla="*/ 21775 h 468000"/>
                <a:gd name="connsiteX4" fmla="*/ 20479 w 584661"/>
                <a:gd name="connsiteY4" fmla="*/ 182901 h 468000"/>
                <a:gd name="connsiteX5" fmla="*/ 20479 w 584661"/>
                <a:gd name="connsiteY5" fmla="*/ 468000 h 468000"/>
                <a:gd name="connsiteX6" fmla="*/ 0 w 584661"/>
                <a:gd name="connsiteY6" fmla="*/ 468000 h 468000"/>
                <a:gd name="connsiteX7" fmla="*/ 0 w 584661"/>
                <a:gd name="connsiteY7" fmla="*/ 180190 h 468000"/>
                <a:gd name="connsiteX8" fmla="*/ 180190 w 584661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61" h="468000">
                  <a:moveTo>
                    <a:pt x="180190" y="0"/>
                  </a:moveTo>
                  <a:lnTo>
                    <a:pt x="584661" y="0"/>
                  </a:lnTo>
                  <a:lnTo>
                    <a:pt x="584661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505959" y="541699"/>
            <a:ext cx="6801389" cy="6307269"/>
            <a:chOff x="5580307" y="138038"/>
            <a:chExt cx="6801389" cy="6551564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6863932" y="424660"/>
              <a:ext cx="4492101" cy="6152225"/>
            </a:xfrm>
            <a:prstGeom prst="roundRect">
              <a:avLst>
                <a:gd name="adj" fmla="val 4414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6975272" y="1498858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6975272" y="2654434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자유형 29"/>
            <p:cNvSpPr/>
            <p:nvPr/>
          </p:nvSpPr>
          <p:spPr>
            <a:xfrm>
              <a:off x="6975273" y="535704"/>
              <a:ext cx="584661" cy="468000"/>
            </a:xfrm>
            <a:custGeom>
              <a:avLst/>
              <a:gdLst>
                <a:gd name="connsiteX0" fmla="*/ 180190 w 584661"/>
                <a:gd name="connsiteY0" fmla="*/ 0 h 468000"/>
                <a:gd name="connsiteX1" fmla="*/ 584661 w 584661"/>
                <a:gd name="connsiteY1" fmla="*/ 0 h 468000"/>
                <a:gd name="connsiteX2" fmla="*/ 584661 w 584661"/>
                <a:gd name="connsiteY2" fmla="*/ 21775 h 468000"/>
                <a:gd name="connsiteX3" fmla="*/ 181605 w 584661"/>
                <a:gd name="connsiteY3" fmla="*/ 21775 h 468000"/>
                <a:gd name="connsiteX4" fmla="*/ 20479 w 584661"/>
                <a:gd name="connsiteY4" fmla="*/ 182901 h 468000"/>
                <a:gd name="connsiteX5" fmla="*/ 20479 w 584661"/>
                <a:gd name="connsiteY5" fmla="*/ 468000 h 468000"/>
                <a:gd name="connsiteX6" fmla="*/ 0 w 584661"/>
                <a:gd name="connsiteY6" fmla="*/ 468000 h 468000"/>
                <a:gd name="connsiteX7" fmla="*/ 0 w 584661"/>
                <a:gd name="connsiteY7" fmla="*/ 180190 h 468000"/>
                <a:gd name="connsiteX8" fmla="*/ 180190 w 584661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4661" h="468000">
                  <a:moveTo>
                    <a:pt x="180190" y="0"/>
                  </a:moveTo>
                  <a:lnTo>
                    <a:pt x="584661" y="0"/>
                  </a:lnTo>
                  <a:lnTo>
                    <a:pt x="584661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자유형 19"/>
            <p:cNvSpPr/>
            <p:nvPr/>
          </p:nvSpPr>
          <p:spPr>
            <a:xfrm rot="10800000">
              <a:off x="10119892" y="6054656"/>
              <a:ext cx="1133678" cy="468000"/>
            </a:xfrm>
            <a:custGeom>
              <a:avLst/>
              <a:gdLst>
                <a:gd name="connsiteX0" fmla="*/ 180190 w 1133678"/>
                <a:gd name="connsiteY0" fmla="*/ 0 h 468000"/>
                <a:gd name="connsiteX1" fmla="*/ 1133678 w 1133678"/>
                <a:gd name="connsiteY1" fmla="*/ 0 h 468000"/>
                <a:gd name="connsiteX2" fmla="*/ 1133678 w 1133678"/>
                <a:gd name="connsiteY2" fmla="*/ 21775 h 468000"/>
                <a:gd name="connsiteX3" fmla="*/ 181605 w 1133678"/>
                <a:gd name="connsiteY3" fmla="*/ 21775 h 468000"/>
                <a:gd name="connsiteX4" fmla="*/ 20479 w 1133678"/>
                <a:gd name="connsiteY4" fmla="*/ 182901 h 468000"/>
                <a:gd name="connsiteX5" fmla="*/ 20479 w 1133678"/>
                <a:gd name="connsiteY5" fmla="*/ 468000 h 468000"/>
                <a:gd name="connsiteX6" fmla="*/ 0 w 1133678"/>
                <a:gd name="connsiteY6" fmla="*/ 468000 h 468000"/>
                <a:gd name="connsiteX7" fmla="*/ 0 w 1133678"/>
                <a:gd name="connsiteY7" fmla="*/ 180190 h 468000"/>
                <a:gd name="connsiteX8" fmla="*/ 180190 w 1133678"/>
                <a:gd name="connsiteY8" fmla="*/ 0 h 4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3678" h="468000">
                  <a:moveTo>
                    <a:pt x="180190" y="0"/>
                  </a:moveTo>
                  <a:lnTo>
                    <a:pt x="1133678" y="0"/>
                  </a:lnTo>
                  <a:lnTo>
                    <a:pt x="1133678" y="21775"/>
                  </a:lnTo>
                  <a:lnTo>
                    <a:pt x="181605" y="21775"/>
                  </a:lnTo>
                  <a:cubicBezTo>
                    <a:pt x="92618" y="21775"/>
                    <a:pt x="20479" y="93914"/>
                    <a:pt x="20479" y="182901"/>
                  </a:cubicBezTo>
                  <a:lnTo>
                    <a:pt x="20479" y="468000"/>
                  </a:lnTo>
                  <a:lnTo>
                    <a:pt x="0" y="468000"/>
                  </a:lnTo>
                  <a:lnTo>
                    <a:pt x="0" y="180190"/>
                  </a:lnTo>
                  <a:cubicBezTo>
                    <a:pt x="0" y="80674"/>
                    <a:pt x="80674" y="0"/>
                    <a:pt x="18019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21" name="직선 연결선 20"/>
            <p:cNvCxnSpPr/>
            <p:nvPr/>
          </p:nvCxnSpPr>
          <p:spPr>
            <a:xfrm flipH="1">
              <a:off x="11253569" y="365761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H="1">
              <a:off x="11253569" y="481318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5580307" y="138038"/>
              <a:ext cx="6801389" cy="6551564"/>
              <a:chOff x="5580307" y="138038"/>
              <a:chExt cx="6801389" cy="6551564"/>
            </a:xfrm>
          </p:grpSpPr>
          <p:sp>
            <p:nvSpPr>
              <p:cNvPr id="77" name="자유형 76"/>
              <p:cNvSpPr/>
              <p:nvPr/>
            </p:nvSpPr>
            <p:spPr>
              <a:xfrm rot="2700000">
                <a:off x="5705220" y="13125"/>
                <a:ext cx="6551564" cy="6801389"/>
              </a:xfrm>
              <a:custGeom>
                <a:avLst/>
                <a:gdLst>
                  <a:gd name="connsiteX0" fmla="*/ 52776 w 6424354"/>
                  <a:gd name="connsiteY0" fmla="*/ 2684534 h 6801389"/>
                  <a:gd name="connsiteX1" fmla="*/ 2684534 w 6424354"/>
                  <a:gd name="connsiteY1" fmla="*/ 52776 h 6801389"/>
                  <a:gd name="connsiteX2" fmla="*/ 2939361 w 6424354"/>
                  <a:gd name="connsiteY2" fmla="*/ 52776 h 6801389"/>
                  <a:gd name="connsiteX3" fmla="*/ 6424354 w 6424354"/>
                  <a:gd name="connsiteY3" fmla="*/ 3537769 h 6801389"/>
                  <a:gd name="connsiteX4" fmla="*/ 6424354 w 6424354"/>
                  <a:gd name="connsiteY4" fmla="*/ 4441114 h 6801389"/>
                  <a:gd name="connsiteX5" fmla="*/ 4116854 w 6424354"/>
                  <a:gd name="connsiteY5" fmla="*/ 6748613 h 6801389"/>
                  <a:gd name="connsiteX6" fmla="*/ 3862027 w 6424354"/>
                  <a:gd name="connsiteY6" fmla="*/ 6748613 h 6801389"/>
                  <a:gd name="connsiteX7" fmla="*/ 52776 w 6424354"/>
                  <a:gd name="connsiteY7" fmla="*/ 2939361 h 6801389"/>
                  <a:gd name="connsiteX8" fmla="*/ 52776 w 6424354"/>
                  <a:gd name="connsiteY8" fmla="*/ 2684534 h 680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4354" h="6801389">
                    <a:moveTo>
                      <a:pt x="52776" y="2684534"/>
                    </a:moveTo>
                    <a:lnTo>
                      <a:pt x="2684534" y="52776"/>
                    </a:lnTo>
                    <a:cubicBezTo>
                      <a:pt x="2754902" y="-17592"/>
                      <a:pt x="2868993" y="-17592"/>
                      <a:pt x="2939361" y="52776"/>
                    </a:cubicBezTo>
                    <a:lnTo>
                      <a:pt x="6424354" y="3537769"/>
                    </a:lnTo>
                    <a:lnTo>
                      <a:pt x="6424354" y="4441114"/>
                    </a:lnTo>
                    <a:lnTo>
                      <a:pt x="4116854" y="6748613"/>
                    </a:lnTo>
                    <a:cubicBezTo>
                      <a:pt x="4046486" y="6818981"/>
                      <a:pt x="3932396" y="6818981"/>
                      <a:pt x="3862027" y="6748613"/>
                    </a:cubicBezTo>
                    <a:lnTo>
                      <a:pt x="52776" y="2939361"/>
                    </a:lnTo>
                    <a:cubicBezTo>
                      <a:pt x="-17593" y="2868993"/>
                      <a:pt x="-17593" y="2754903"/>
                      <a:pt x="52776" y="26845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자유형 74"/>
              <p:cNvSpPr/>
              <p:nvPr/>
            </p:nvSpPr>
            <p:spPr>
              <a:xfrm rot="2700000" flipH="1" flipV="1">
                <a:off x="10492609" y="5601064"/>
                <a:ext cx="359035" cy="867344"/>
              </a:xfrm>
              <a:custGeom>
                <a:avLst/>
                <a:gdLst>
                  <a:gd name="connsiteX0" fmla="*/ 0 w 359035"/>
                  <a:gd name="connsiteY0" fmla="*/ 0 h 867344"/>
                  <a:gd name="connsiteX1" fmla="*/ 306259 w 359035"/>
                  <a:gd name="connsiteY1" fmla="*/ 306259 h 867344"/>
                  <a:gd name="connsiteX2" fmla="*/ 306259 w 359035"/>
                  <a:gd name="connsiteY2" fmla="*/ 561086 h 867344"/>
                  <a:gd name="connsiteX3" fmla="*/ 0 w 359035"/>
                  <a:gd name="connsiteY3" fmla="*/ 867344 h 867344"/>
                  <a:gd name="connsiteX4" fmla="*/ 0 w 359035"/>
                  <a:gd name="connsiteY4" fmla="*/ 0 h 867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035" h="867344">
                    <a:moveTo>
                      <a:pt x="0" y="0"/>
                    </a:moveTo>
                    <a:lnTo>
                      <a:pt x="306259" y="306259"/>
                    </a:lnTo>
                    <a:cubicBezTo>
                      <a:pt x="376627" y="376627"/>
                      <a:pt x="376627" y="490717"/>
                      <a:pt x="306259" y="561086"/>
                    </a:cubicBezTo>
                    <a:lnTo>
                      <a:pt x="0" y="8673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자유형 22"/>
            <p:cNvSpPr/>
            <p:nvPr/>
          </p:nvSpPr>
          <p:spPr>
            <a:xfrm>
              <a:off x="8108950" y="391159"/>
              <a:ext cx="2010942" cy="390850"/>
            </a:xfrm>
            <a:custGeom>
              <a:avLst/>
              <a:gdLst>
                <a:gd name="connsiteX0" fmla="*/ 194127 w 2010942"/>
                <a:gd name="connsiteY0" fmla="*/ 63224 h 390850"/>
                <a:gd name="connsiteX1" fmla="*/ 78052 w 2010942"/>
                <a:gd name="connsiteY1" fmla="*/ 179299 h 390850"/>
                <a:gd name="connsiteX2" fmla="*/ 78052 w 2010942"/>
                <a:gd name="connsiteY2" fmla="*/ 211551 h 390850"/>
                <a:gd name="connsiteX3" fmla="*/ 194127 w 2010942"/>
                <a:gd name="connsiteY3" fmla="*/ 327626 h 390850"/>
                <a:gd name="connsiteX4" fmla="*/ 1816815 w 2010942"/>
                <a:gd name="connsiteY4" fmla="*/ 327626 h 390850"/>
                <a:gd name="connsiteX5" fmla="*/ 1932890 w 2010942"/>
                <a:gd name="connsiteY5" fmla="*/ 211551 h 390850"/>
                <a:gd name="connsiteX6" fmla="*/ 1932890 w 2010942"/>
                <a:gd name="connsiteY6" fmla="*/ 179299 h 390850"/>
                <a:gd name="connsiteX7" fmla="*/ 1816815 w 2010942"/>
                <a:gd name="connsiteY7" fmla="*/ 63224 h 390850"/>
                <a:gd name="connsiteX8" fmla="*/ 158157 w 2010942"/>
                <a:gd name="connsiteY8" fmla="*/ 0 h 390850"/>
                <a:gd name="connsiteX9" fmla="*/ 1852785 w 2010942"/>
                <a:gd name="connsiteY9" fmla="*/ 0 h 390850"/>
                <a:gd name="connsiteX10" fmla="*/ 2010942 w 2010942"/>
                <a:gd name="connsiteY10" fmla="*/ 158157 h 390850"/>
                <a:gd name="connsiteX11" fmla="*/ 2010942 w 2010942"/>
                <a:gd name="connsiteY11" fmla="*/ 232693 h 390850"/>
                <a:gd name="connsiteX12" fmla="*/ 1852785 w 2010942"/>
                <a:gd name="connsiteY12" fmla="*/ 390850 h 390850"/>
                <a:gd name="connsiteX13" fmla="*/ 158157 w 2010942"/>
                <a:gd name="connsiteY13" fmla="*/ 390850 h 390850"/>
                <a:gd name="connsiteX14" fmla="*/ 0 w 2010942"/>
                <a:gd name="connsiteY14" fmla="*/ 232693 h 390850"/>
                <a:gd name="connsiteX15" fmla="*/ 0 w 2010942"/>
                <a:gd name="connsiteY15" fmla="*/ 158157 h 390850"/>
                <a:gd name="connsiteX16" fmla="*/ 158157 w 2010942"/>
                <a:gd name="connsiteY16" fmla="*/ 0 h 39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0942" h="390850">
                  <a:moveTo>
                    <a:pt x="194127" y="63224"/>
                  </a:moveTo>
                  <a:cubicBezTo>
                    <a:pt x="130021" y="63224"/>
                    <a:pt x="78052" y="115193"/>
                    <a:pt x="78052" y="179299"/>
                  </a:cubicBezTo>
                  <a:lnTo>
                    <a:pt x="78052" y="211551"/>
                  </a:lnTo>
                  <a:cubicBezTo>
                    <a:pt x="78052" y="275657"/>
                    <a:pt x="130021" y="327626"/>
                    <a:pt x="194127" y="327626"/>
                  </a:cubicBezTo>
                  <a:lnTo>
                    <a:pt x="1816815" y="327626"/>
                  </a:lnTo>
                  <a:cubicBezTo>
                    <a:pt x="1880921" y="327626"/>
                    <a:pt x="1932890" y="275657"/>
                    <a:pt x="1932890" y="211551"/>
                  </a:cubicBezTo>
                  <a:lnTo>
                    <a:pt x="1932890" y="179299"/>
                  </a:lnTo>
                  <a:cubicBezTo>
                    <a:pt x="1932890" y="115193"/>
                    <a:pt x="1880921" y="63224"/>
                    <a:pt x="1816815" y="63224"/>
                  </a:cubicBezTo>
                  <a:close/>
                  <a:moveTo>
                    <a:pt x="158157" y="0"/>
                  </a:moveTo>
                  <a:lnTo>
                    <a:pt x="1852785" y="0"/>
                  </a:lnTo>
                  <a:cubicBezTo>
                    <a:pt x="1940133" y="0"/>
                    <a:pt x="2010942" y="70809"/>
                    <a:pt x="2010942" y="158157"/>
                  </a:cubicBezTo>
                  <a:lnTo>
                    <a:pt x="2010942" y="232693"/>
                  </a:lnTo>
                  <a:cubicBezTo>
                    <a:pt x="2010942" y="320041"/>
                    <a:pt x="1940133" y="390850"/>
                    <a:pt x="1852785" y="390850"/>
                  </a:cubicBezTo>
                  <a:lnTo>
                    <a:pt x="158157" y="390850"/>
                  </a:lnTo>
                  <a:cubicBezTo>
                    <a:pt x="70809" y="390850"/>
                    <a:pt x="0" y="320041"/>
                    <a:pt x="0" y="232693"/>
                  </a:cubicBezTo>
                  <a:lnTo>
                    <a:pt x="0" y="158157"/>
                  </a:lnTo>
                  <a:cubicBezTo>
                    <a:pt x="0" y="70809"/>
                    <a:pt x="70809" y="0"/>
                    <a:pt x="1581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8425982" y="359974"/>
              <a:ext cx="1368000" cy="9928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5" name="표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573514"/>
              </p:ext>
            </p:extLst>
          </p:nvPr>
        </p:nvGraphicFramePr>
        <p:xfrm>
          <a:off x="7397714" y="1314639"/>
          <a:ext cx="3387181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78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1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송파구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2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강남구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3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서초구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4</a:t>
                      </a: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위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강서구</a:t>
                      </a:r>
                      <a:endParaRPr kumimoji="0" lang="en-US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가설 적용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송파구에 있는 지하철역의 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Aharoni" panose="02010803020104030203" pitchFamily="2" charset="-79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이용수가 많을 것 이다</a:t>
                      </a: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Aharoni" panose="02010803020104030203" pitchFamily="2" charset="-79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직사각형 32">
            <a:extLst>
              <a:ext uri="{FF2B5EF4-FFF2-40B4-BE49-F238E27FC236}">
                <a16:creationId xmlns:a16="http://schemas.microsoft.com/office/drawing/2014/main" id="{495860BE-97F6-42ED-8438-8435F51D5C1A}"/>
              </a:ext>
            </a:extLst>
          </p:cNvPr>
          <p:cNvSpPr/>
          <p:nvPr/>
        </p:nvSpPr>
        <p:spPr>
          <a:xfrm>
            <a:off x="323659" y="9280"/>
            <a:ext cx="7633648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2-2.  </a:t>
            </a:r>
            <a:r>
              <a:rPr lang="ko-KR" altLang="en-US" sz="2800" b="1" dirty="0">
                <a:solidFill>
                  <a:srgbClr val="DA513F"/>
                </a:solidFill>
              </a:rPr>
              <a:t>자치구별 인구수 그래프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AE03312F-7946-41E3-A11E-D5EACBDC68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6" t="2701" r="31500" b="3074"/>
          <a:stretch/>
        </p:blipFill>
        <p:spPr>
          <a:xfrm>
            <a:off x="1573487" y="1885778"/>
            <a:ext cx="3673513" cy="379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3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F1319DC9-0E49-40A5-B330-8BBC42C99294}"/>
              </a:ext>
            </a:extLst>
          </p:cNvPr>
          <p:cNvSpPr/>
          <p:nvPr/>
        </p:nvSpPr>
        <p:spPr>
          <a:xfrm>
            <a:off x="5513032" y="1056442"/>
            <a:ext cx="3009527" cy="2627789"/>
          </a:xfrm>
          <a:prstGeom prst="rect">
            <a:avLst/>
          </a:prstGeom>
          <a:solidFill>
            <a:schemeClr val="bg1">
              <a:lumMod val="5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E9E1F44-2AB5-467B-8D05-EF569091E69A}"/>
              </a:ext>
            </a:extLst>
          </p:cNvPr>
          <p:cNvSpPr/>
          <p:nvPr/>
        </p:nvSpPr>
        <p:spPr>
          <a:xfrm>
            <a:off x="3885460" y="1218460"/>
            <a:ext cx="4421080" cy="4421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6B8430AE-F17E-40E0-8020-A26B1285BBFE}"/>
              </a:ext>
            </a:extLst>
          </p:cNvPr>
          <p:cNvSpPr/>
          <p:nvPr/>
        </p:nvSpPr>
        <p:spPr>
          <a:xfrm>
            <a:off x="7563775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A8668505-1691-4C86-9044-813EF6F1515C}"/>
              </a:ext>
            </a:extLst>
          </p:cNvPr>
          <p:cNvSpPr/>
          <p:nvPr/>
        </p:nvSpPr>
        <p:spPr>
          <a:xfrm rot="10800000">
            <a:off x="7563774" y="4918229"/>
            <a:ext cx="742765" cy="721311"/>
          </a:xfrm>
          <a:prstGeom prst="triangle">
            <a:avLst>
              <a:gd name="adj" fmla="val 100000"/>
            </a:avLst>
          </a:prstGeom>
          <a:solidFill>
            <a:srgbClr val="89C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42E726-3EB4-4B55-A381-FDAFC831B577}"/>
              </a:ext>
            </a:extLst>
          </p:cNvPr>
          <p:cNvSpPr txBox="1"/>
          <p:nvPr/>
        </p:nvSpPr>
        <p:spPr>
          <a:xfrm>
            <a:off x="4145787" y="3136612"/>
            <a:ext cx="3900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dirty="0" err="1">
                <a:solidFill>
                  <a:srgbClr val="582808"/>
                </a:solidFill>
              </a:rPr>
              <a:t>역별</a:t>
            </a:r>
            <a:r>
              <a:rPr lang="ko-KR" altLang="en-US" sz="3200" b="1" dirty="0">
                <a:solidFill>
                  <a:srgbClr val="582808"/>
                </a:solidFill>
              </a:rPr>
              <a:t> 이용자 수 분석</a:t>
            </a:r>
          </a:p>
        </p:txBody>
      </p:sp>
    </p:spTree>
    <p:extLst>
      <p:ext uri="{BB962C8B-B14F-4D97-AF65-F5344CB8AC3E}">
        <p14:creationId xmlns:p14="http://schemas.microsoft.com/office/powerpoint/2010/main" val="129129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19101" y="929520"/>
            <a:ext cx="11328400" cy="5928480"/>
            <a:chOff x="419101" y="929520"/>
            <a:chExt cx="11328400" cy="5928480"/>
          </a:xfrm>
        </p:grpSpPr>
        <p:sp>
          <p:nvSpPr>
            <p:cNvPr id="15" name="양쪽 모서리가 둥근 사각형 14"/>
            <p:cNvSpPr/>
            <p:nvPr/>
          </p:nvSpPr>
          <p:spPr>
            <a:xfrm>
              <a:off x="419101" y="1066800"/>
              <a:ext cx="11328400" cy="5791200"/>
            </a:xfrm>
            <a:prstGeom prst="round2SameRect">
              <a:avLst>
                <a:gd name="adj1" fmla="val 10746"/>
                <a:gd name="adj2" fmla="val 0"/>
              </a:avLst>
            </a:prstGeom>
            <a:solidFill>
              <a:srgbClr val="AF9F96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dist="381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>
              <a:off x="690844" y="1333500"/>
              <a:ext cx="10784914" cy="5524499"/>
            </a:xfrm>
            <a:prstGeom prst="round2SameRect">
              <a:avLst>
                <a:gd name="adj1" fmla="val 8851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flipH="1">
              <a:off x="554972" y="2101952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flipH="1">
              <a:off x="554972" y="3257528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그룹 1"/>
            <p:cNvGrpSpPr/>
            <p:nvPr/>
          </p:nvGrpSpPr>
          <p:grpSpPr>
            <a:xfrm>
              <a:off x="4482809" y="929520"/>
              <a:ext cx="3200983" cy="671788"/>
              <a:chOff x="1812179" y="2624361"/>
              <a:chExt cx="2010942" cy="422035"/>
            </a:xfrm>
          </p:grpSpPr>
          <p:sp>
            <p:nvSpPr>
              <p:cNvPr id="23" name="자유형 22"/>
              <p:cNvSpPr/>
              <p:nvPr/>
            </p:nvSpPr>
            <p:spPr>
              <a:xfrm>
                <a:off x="1812179" y="2655546"/>
                <a:ext cx="2010942" cy="390850"/>
              </a:xfrm>
              <a:custGeom>
                <a:avLst/>
                <a:gdLst>
                  <a:gd name="connsiteX0" fmla="*/ 194127 w 2010942"/>
                  <a:gd name="connsiteY0" fmla="*/ 63224 h 390850"/>
                  <a:gd name="connsiteX1" fmla="*/ 78052 w 2010942"/>
                  <a:gd name="connsiteY1" fmla="*/ 179299 h 390850"/>
                  <a:gd name="connsiteX2" fmla="*/ 78052 w 2010942"/>
                  <a:gd name="connsiteY2" fmla="*/ 211551 h 390850"/>
                  <a:gd name="connsiteX3" fmla="*/ 194127 w 2010942"/>
                  <a:gd name="connsiteY3" fmla="*/ 327626 h 390850"/>
                  <a:gd name="connsiteX4" fmla="*/ 1816815 w 2010942"/>
                  <a:gd name="connsiteY4" fmla="*/ 327626 h 390850"/>
                  <a:gd name="connsiteX5" fmla="*/ 1932890 w 2010942"/>
                  <a:gd name="connsiteY5" fmla="*/ 211551 h 390850"/>
                  <a:gd name="connsiteX6" fmla="*/ 1932890 w 2010942"/>
                  <a:gd name="connsiteY6" fmla="*/ 179299 h 390850"/>
                  <a:gd name="connsiteX7" fmla="*/ 1816815 w 2010942"/>
                  <a:gd name="connsiteY7" fmla="*/ 63224 h 390850"/>
                  <a:gd name="connsiteX8" fmla="*/ 158157 w 2010942"/>
                  <a:gd name="connsiteY8" fmla="*/ 0 h 390850"/>
                  <a:gd name="connsiteX9" fmla="*/ 1852785 w 2010942"/>
                  <a:gd name="connsiteY9" fmla="*/ 0 h 390850"/>
                  <a:gd name="connsiteX10" fmla="*/ 2010942 w 2010942"/>
                  <a:gd name="connsiteY10" fmla="*/ 158157 h 390850"/>
                  <a:gd name="connsiteX11" fmla="*/ 2010942 w 2010942"/>
                  <a:gd name="connsiteY11" fmla="*/ 232693 h 390850"/>
                  <a:gd name="connsiteX12" fmla="*/ 1852785 w 2010942"/>
                  <a:gd name="connsiteY12" fmla="*/ 390850 h 390850"/>
                  <a:gd name="connsiteX13" fmla="*/ 158157 w 2010942"/>
                  <a:gd name="connsiteY13" fmla="*/ 390850 h 390850"/>
                  <a:gd name="connsiteX14" fmla="*/ 0 w 2010942"/>
                  <a:gd name="connsiteY14" fmla="*/ 232693 h 390850"/>
                  <a:gd name="connsiteX15" fmla="*/ 0 w 2010942"/>
                  <a:gd name="connsiteY15" fmla="*/ 158157 h 390850"/>
                  <a:gd name="connsiteX16" fmla="*/ 158157 w 2010942"/>
                  <a:gd name="connsiteY16" fmla="*/ 0 h 39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0942" h="390850">
                    <a:moveTo>
                      <a:pt x="194127" y="63224"/>
                    </a:moveTo>
                    <a:cubicBezTo>
                      <a:pt x="130021" y="63224"/>
                      <a:pt x="78052" y="115193"/>
                      <a:pt x="78052" y="179299"/>
                    </a:cubicBezTo>
                    <a:lnTo>
                      <a:pt x="78052" y="211551"/>
                    </a:lnTo>
                    <a:cubicBezTo>
                      <a:pt x="78052" y="275657"/>
                      <a:pt x="130021" y="327626"/>
                      <a:pt x="194127" y="327626"/>
                    </a:cubicBezTo>
                    <a:lnTo>
                      <a:pt x="1816815" y="327626"/>
                    </a:lnTo>
                    <a:cubicBezTo>
                      <a:pt x="1880921" y="327626"/>
                      <a:pt x="1932890" y="275657"/>
                      <a:pt x="1932890" y="211551"/>
                    </a:cubicBezTo>
                    <a:lnTo>
                      <a:pt x="1932890" y="179299"/>
                    </a:lnTo>
                    <a:cubicBezTo>
                      <a:pt x="1932890" y="115193"/>
                      <a:pt x="1880921" y="63224"/>
                      <a:pt x="1816815" y="63224"/>
                    </a:cubicBezTo>
                    <a:close/>
                    <a:moveTo>
                      <a:pt x="158157" y="0"/>
                    </a:moveTo>
                    <a:lnTo>
                      <a:pt x="1852785" y="0"/>
                    </a:lnTo>
                    <a:cubicBezTo>
                      <a:pt x="1940133" y="0"/>
                      <a:pt x="2010942" y="70809"/>
                      <a:pt x="2010942" y="158157"/>
                    </a:cubicBezTo>
                    <a:lnTo>
                      <a:pt x="2010942" y="232693"/>
                    </a:lnTo>
                    <a:cubicBezTo>
                      <a:pt x="2010942" y="320041"/>
                      <a:pt x="1940133" y="390850"/>
                      <a:pt x="1852785" y="390850"/>
                    </a:cubicBezTo>
                    <a:lnTo>
                      <a:pt x="158157" y="390850"/>
                    </a:lnTo>
                    <a:cubicBezTo>
                      <a:pt x="70809" y="390850"/>
                      <a:pt x="0" y="320041"/>
                      <a:pt x="0" y="232693"/>
                    </a:cubicBezTo>
                    <a:lnTo>
                      <a:pt x="0" y="158157"/>
                    </a:lnTo>
                    <a:cubicBezTo>
                      <a:pt x="0" y="70809"/>
                      <a:pt x="70809" y="0"/>
                      <a:pt x="15815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2129211" y="2624361"/>
                <a:ext cx="1368000" cy="992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" name="원호 2"/>
            <p:cNvSpPr/>
            <p:nvPr/>
          </p:nvSpPr>
          <p:spPr>
            <a:xfrm>
              <a:off x="554972" y="1200754"/>
              <a:ext cx="937278" cy="937278"/>
            </a:xfrm>
            <a:prstGeom prst="arc">
              <a:avLst>
                <a:gd name="adj1" fmla="val 10679472"/>
                <a:gd name="adj2" fmla="val 16172276"/>
              </a:avLst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/>
            <p:nvPr/>
          </p:nvCxnSpPr>
          <p:spPr>
            <a:xfrm flipH="1">
              <a:off x="11602257" y="4486806"/>
              <a:ext cx="1" cy="936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11602257" y="5642382"/>
              <a:ext cx="1" cy="504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9CDB9846-A0DB-447A-8A8B-817AAAC11698}"/>
              </a:ext>
            </a:extLst>
          </p:cNvPr>
          <p:cNvGrpSpPr/>
          <p:nvPr/>
        </p:nvGrpSpPr>
        <p:grpSpPr>
          <a:xfrm>
            <a:off x="1023611" y="1749036"/>
            <a:ext cx="2962463" cy="414210"/>
            <a:chOff x="6013527" y="1969328"/>
            <a:chExt cx="3698376" cy="414210"/>
          </a:xfrm>
        </p:grpSpPr>
        <p:grpSp>
          <p:nvGrpSpPr>
            <p:cNvPr id="25" name="그룹 24">
              <a:extLst>
                <a:ext uri="{FF2B5EF4-FFF2-40B4-BE49-F238E27FC236}">
                  <a16:creationId xmlns:a16="http://schemas.microsoft.com/office/drawing/2014/main" id="{9CBAF41C-026F-44C7-9712-03918FC97C25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1139564A-91CC-4EA7-97C9-25EED70FE958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이등변 삼각형 27">
                <a:extLst>
                  <a:ext uri="{FF2B5EF4-FFF2-40B4-BE49-F238E27FC236}">
                    <a16:creationId xmlns:a16="http://schemas.microsoft.com/office/drawing/2014/main" id="{E557B655-3AC5-4642-87D9-B745631E5DC0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11B9E6D-7955-44FC-86CC-19D8910E5C8B}"/>
                </a:ext>
              </a:extLst>
            </p:cNvPr>
            <p:cNvSpPr txBox="1"/>
            <p:nvPr/>
          </p:nvSpPr>
          <p:spPr>
            <a:xfrm>
              <a:off x="6031231" y="1983428"/>
              <a:ext cx="27077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데이터 추출하기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그림 3">
            <a:extLst>
              <a:ext uri="{FF2B5EF4-FFF2-40B4-BE49-F238E27FC236}">
                <a16:creationId xmlns:a16="http://schemas.microsoft.com/office/drawing/2014/main" id="{35881B86-63B5-4BB8-BFCA-AD0579ACB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11" y="2295982"/>
            <a:ext cx="5434149" cy="1672699"/>
          </a:xfrm>
          <a:prstGeom prst="rect">
            <a:avLst/>
          </a:prstGeom>
          <a:ln>
            <a:solidFill>
              <a:srgbClr val="404040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6E36DD0F-4026-4928-BEAE-8B81A8D17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503" y="2295981"/>
            <a:ext cx="4489578" cy="4033575"/>
          </a:xfrm>
          <a:prstGeom prst="rect">
            <a:avLst/>
          </a:prstGeom>
          <a:ln>
            <a:solidFill>
              <a:srgbClr val="404040"/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70E8A0E0-BC53-4848-9C28-4DC8E6B76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031" y="5843782"/>
            <a:ext cx="4381500" cy="485775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47" name="그룹 46">
            <a:extLst>
              <a:ext uri="{FF2B5EF4-FFF2-40B4-BE49-F238E27FC236}">
                <a16:creationId xmlns:a16="http://schemas.microsoft.com/office/drawing/2014/main" id="{4D0CAC35-5673-47F4-A42C-B7C858960EE4}"/>
              </a:ext>
            </a:extLst>
          </p:cNvPr>
          <p:cNvGrpSpPr/>
          <p:nvPr/>
        </p:nvGrpSpPr>
        <p:grpSpPr>
          <a:xfrm>
            <a:off x="1016031" y="5296836"/>
            <a:ext cx="2962463" cy="414210"/>
            <a:chOff x="6013527" y="1969328"/>
            <a:chExt cx="3698376" cy="414210"/>
          </a:xfrm>
        </p:grpSpPr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FADFD9B2-045E-4ED3-BC44-3F8F314616F1}"/>
                </a:ext>
              </a:extLst>
            </p:cNvPr>
            <p:cNvGrpSpPr/>
            <p:nvPr/>
          </p:nvGrpSpPr>
          <p:grpSpPr>
            <a:xfrm>
              <a:off x="6013527" y="1969328"/>
              <a:ext cx="3698376" cy="414210"/>
              <a:chOff x="6013527" y="1969328"/>
              <a:chExt cx="3698376" cy="414210"/>
            </a:xfrm>
          </p:grpSpPr>
          <p:sp>
            <p:nvSpPr>
              <p:cNvPr id="50" name="직사각형 49">
                <a:extLst>
                  <a:ext uri="{FF2B5EF4-FFF2-40B4-BE49-F238E27FC236}">
                    <a16:creationId xmlns:a16="http://schemas.microsoft.com/office/drawing/2014/main" id="{4CB3A947-3512-46C0-A4EC-78BB243EF802}"/>
                  </a:ext>
                </a:extLst>
              </p:cNvPr>
              <p:cNvSpPr/>
              <p:nvPr/>
            </p:nvSpPr>
            <p:spPr>
              <a:xfrm>
                <a:off x="6013527" y="1969328"/>
                <a:ext cx="3686733" cy="41421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이등변 삼각형 50">
                <a:extLst>
                  <a:ext uri="{FF2B5EF4-FFF2-40B4-BE49-F238E27FC236}">
                    <a16:creationId xmlns:a16="http://schemas.microsoft.com/office/drawing/2014/main" id="{D0CE2901-0FC9-4C7B-B7E8-7C7E31D15617}"/>
                  </a:ext>
                </a:extLst>
              </p:cNvPr>
              <p:cNvSpPr/>
              <p:nvPr/>
            </p:nvSpPr>
            <p:spPr>
              <a:xfrm rot="16200000">
                <a:off x="9297700" y="1969325"/>
                <a:ext cx="414200" cy="41420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A9DFAEC-C49D-4700-87F8-86BE4F771760}"/>
                </a:ext>
              </a:extLst>
            </p:cNvPr>
            <p:cNvSpPr txBox="1"/>
            <p:nvPr/>
          </p:nvSpPr>
          <p:spPr>
            <a:xfrm>
              <a:off x="6031231" y="1983428"/>
              <a:ext cx="3060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</a:rPr>
                <a:t>&lt; </a:t>
              </a:r>
              <a:r>
                <a:rPr lang="ko-KR" altLang="en-US" sz="2000" b="1" dirty="0">
                  <a:solidFill>
                    <a:schemeClr val="bg1"/>
                  </a:solidFill>
                </a:rPr>
                <a:t>행과 열의 변화 </a:t>
              </a:r>
              <a:r>
                <a:rPr lang="en-US" altLang="ko-KR" sz="2000" b="1" dirty="0">
                  <a:solidFill>
                    <a:schemeClr val="bg1"/>
                  </a:solidFill>
                </a:rPr>
                <a:t>&gt;</a:t>
              </a:r>
              <a:endParaRPr lang="ko-KR" altLang="en-US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2" name="그림 51">
            <a:extLst>
              <a:ext uri="{FF2B5EF4-FFF2-40B4-BE49-F238E27FC236}">
                <a16:creationId xmlns:a16="http://schemas.microsoft.com/office/drawing/2014/main" id="{B42F031C-251C-4CE6-BAFA-4102B4CE16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7803" r="11384"/>
          <a:stretch/>
        </p:blipFill>
        <p:spPr>
          <a:xfrm>
            <a:off x="1023611" y="4117696"/>
            <a:ext cx="5449215" cy="912865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AC727045-1BE4-45D6-8176-9130B35A1E58}"/>
              </a:ext>
            </a:extLst>
          </p:cNvPr>
          <p:cNvSpPr/>
          <p:nvPr/>
        </p:nvSpPr>
        <p:spPr>
          <a:xfrm>
            <a:off x="323660" y="9280"/>
            <a:ext cx="6134100" cy="655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i="1" dirty="0">
                <a:solidFill>
                  <a:schemeClr val="bg1">
                    <a:lumMod val="65000"/>
                  </a:schemeClr>
                </a:solidFill>
              </a:rPr>
              <a:t>3-1.  </a:t>
            </a:r>
            <a:r>
              <a:rPr lang="ko-KR" altLang="en-US" sz="2800" b="1" dirty="0" err="1">
                <a:solidFill>
                  <a:srgbClr val="DA513F"/>
                </a:solidFill>
              </a:rPr>
              <a:t>역별</a:t>
            </a:r>
            <a:r>
              <a:rPr lang="ko-KR" altLang="en-US" sz="2800" b="1" dirty="0">
                <a:solidFill>
                  <a:srgbClr val="DA513F"/>
                </a:solidFill>
              </a:rPr>
              <a:t> 이용수</a:t>
            </a:r>
            <a:endParaRPr lang="en-US" altLang="ko-KR" sz="2800" b="1" dirty="0">
              <a:solidFill>
                <a:srgbClr val="DA51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04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</TotalTime>
  <Words>553</Words>
  <Application>Microsoft Office PowerPoint</Application>
  <PresentationFormat>와이드스크린</PresentationFormat>
  <Paragraphs>172</Paragraphs>
  <Slides>25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2" baseType="lpstr">
      <vt:lpstr>맑은 고딕</vt:lpstr>
      <vt:lpstr>Calibri</vt:lpstr>
      <vt:lpstr>Aharoni</vt:lpstr>
      <vt:lpstr>Eras Bold ITC</vt:lpstr>
      <vt:lpstr>HY헤드라인M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요청사항</dc:creator>
  <cp:lastModifiedBy>Yoon SoYoung</cp:lastModifiedBy>
  <cp:revision>442</cp:revision>
  <dcterms:created xsi:type="dcterms:W3CDTF">2018-05-09T06:13:43Z</dcterms:created>
  <dcterms:modified xsi:type="dcterms:W3CDTF">2019-06-13T15:05:09Z</dcterms:modified>
</cp:coreProperties>
</file>