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8" r:id="rId2"/>
    <p:sldId id="261" r:id="rId3"/>
    <p:sldId id="268" r:id="rId4"/>
    <p:sldId id="271" r:id="rId5"/>
    <p:sldId id="263" r:id="rId6"/>
    <p:sldId id="264" r:id="rId7"/>
    <p:sldId id="272" r:id="rId8"/>
    <p:sldId id="265" r:id="rId9"/>
    <p:sldId id="274" r:id="rId10"/>
    <p:sldId id="273" r:id="rId11"/>
    <p:sldId id="275" r:id="rId12"/>
    <p:sldId id="266" r:id="rId13"/>
    <p:sldId id="267" r:id="rId14"/>
    <p:sldId id="276" r:id="rId15"/>
    <p:sldId id="269" r:id="rId16"/>
  </p:sldIdLst>
  <p:sldSz cx="12192000" cy="6858000"/>
  <p:notesSz cx="6858000" cy="9144000"/>
  <p:embeddedFontLst>
    <p:embeddedFont>
      <p:font typeface="나눔스퀘어_ac ExtraBold" panose="020B0600000101010101" pitchFamily="50" charset="-127"/>
      <p:bold r:id="rId17"/>
    </p:embeddedFont>
    <p:embeddedFont>
      <p:font typeface="나눔스퀘어_ac Light" panose="020B0600000101010101" pitchFamily="50" charset="-127"/>
      <p:regular r:id="rId18"/>
    </p:embeddedFont>
    <p:embeddedFont>
      <p:font typeface="맑은 고딕" panose="020B0503020000020004" pitchFamily="50" charset="-127"/>
      <p:regular r:id="rId19"/>
      <p:bold r:id="rId2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FFB3D2"/>
    <a:srgbClr val="FA997B"/>
    <a:srgbClr val="EDC5DB"/>
    <a:srgbClr val="C03B84"/>
    <a:srgbClr val="CCE9AD"/>
    <a:srgbClr val="FFFFAB"/>
    <a:srgbClr val="FFFF66"/>
    <a:srgbClr val="4EC49C"/>
    <a:srgbClr val="56E6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48" autoAdjust="0"/>
    <p:restoredTop sz="94660"/>
  </p:normalViewPr>
  <p:slideViewPr>
    <p:cSldViewPr snapToGrid="0">
      <p:cViewPr>
        <p:scale>
          <a:sx n="88" d="100"/>
          <a:sy n="88" d="100"/>
        </p:scale>
        <p:origin x="739" y="-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3854CE-B186-45C2-BF6B-32DA26CA8D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AE5307F-B3FB-4D6F-A475-AEB72DF1AA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89A33A6-18CF-4F8C-B6F9-23E2C8777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03274B-1326-4AEA-BDF7-CCAB105C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095672-EA9B-4D8D-B047-0FD7CFD37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124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7AA340-B15A-4EC2-842D-ED4F70602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3A4402E-5CBF-42EA-B4BB-ED000BD837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813A51-FDA3-46DA-8F3D-11E8AAFB6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8532C6A-0849-4737-B6B4-03A6EE58E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3014CA-803B-45A7-AE16-7821B0151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73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4BD1A29-5ED7-4C49-9E2C-E68AA12ED7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0E7C0A6-0F17-4E82-995B-864DC5968E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7FB63D7-4480-46B8-80C7-42E98975E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90D767-6DA8-48C0-B7DE-7D641BC03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B623B3-5A6E-45DE-A758-5710232D3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906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E8C364-77A3-4416-B332-07EE124CC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FFB5E98-2B06-497E-9DBB-0F8908B1D8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FD54B56-0B20-4640-9EAE-835381842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33F210-682C-454A-B4C5-4F3EE9CA1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E28B81-F432-4241-9AC4-5FED8F229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333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3D3F96-2C19-40FA-95C9-5071E05C6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C5F7F0F-B7BF-4100-B43F-B909BE020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B027FB5-A5AB-4AAD-9EF0-7918E9C5B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61F8923-AE11-4039-866B-2F4804FA2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CE19B9-71F8-454D-8B93-C017F7B94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654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ECBC8D-597B-4A46-9349-B110A4FDD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9798DBB-A1F6-4A04-806C-89D5A81D0D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93D819B-F05F-432A-BAC7-2364AD5E8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AFF07AA-68FD-4342-914A-FA7477948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097879-AB31-48A9-B4F3-5D93C98E1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E006A1-94C0-416E-923C-6F989758D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569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BF3B3B-3B6B-4270-871A-59F0CDAB3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648C5D9-1B6C-418F-8C64-45A3CA22CD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FB31F77-5861-4E3B-AC8F-E3EDE33703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CFBC604-F91E-4431-91CD-AD23D09CCF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EA3F723-B68F-4DA8-B584-26A85380C9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4E309D-D091-46F7-B9E0-DBDE75BD7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4235A26-7044-4617-A322-EA046693C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8392C25-9127-480D-9241-421CDDAC4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964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2B8D3A-B610-4452-BC4D-C801E6C9A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D09DEB6-5A54-4D86-8E65-7E9C2DEDF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E8344D8-8090-478D-9C22-FA6855995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C37645F-D089-4092-B028-3D141330D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91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3965F21-8C28-4413-8C0C-D353FD250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76388B8-6B61-48B5-A432-B975D8CC4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5E80819-0165-497F-8DCE-392F0485F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285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DD817F-1D85-48F0-8205-6E09A317C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FF7418-7D66-41FC-9016-C6CCF49CD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595C2F-B037-4D4D-8A3B-62FA0947B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E7F93C5-397F-46B0-961B-CB5818494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936A1B-75D3-4B54-B6C0-261E4C50B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6476D17-2FD8-4339-BFD9-0FF9284D2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60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E8AF32-AAEC-4D32-BB46-01F398AEF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33CD9CC7-DD8B-407F-88C3-9323CF1959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D01127F-8A31-48FE-B0CA-8C158FBF2C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630BECE-1183-4E25-968B-FD81D798A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75FADC1-7B87-4FE2-B8AA-3B5F3A6F2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C028D82-95C8-413B-9EB1-75E8192E5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788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CE7F599-041A-4C58-93D4-741109A95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5139D45-E476-4E60-B2A9-80565526B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68E4B7-9453-4048-AE30-8215163677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2019-06-14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7C4AA4-5BC1-4832-AD56-98478FDC04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31649BE-ADE8-4021-86A5-0CA24F3098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678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it.donga.com/24139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hyperlink" Target="https://www.kaggle.com/lava18/google-play-store-app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F3DA3F64-2204-4EE8-9BAC-E0AE2AE7A5EF}"/>
              </a:ext>
            </a:extLst>
          </p:cNvPr>
          <p:cNvGrpSpPr/>
          <p:nvPr/>
        </p:nvGrpSpPr>
        <p:grpSpPr>
          <a:xfrm>
            <a:off x="2759850" y="1473981"/>
            <a:ext cx="6672300" cy="3910038"/>
            <a:chOff x="3714750" y="2392957"/>
            <a:chExt cx="4762500" cy="2790875"/>
          </a:xfrm>
        </p:grpSpPr>
        <p:grpSp>
          <p:nvGrpSpPr>
            <p:cNvPr id="23" name="그룹 22"/>
            <p:cNvGrpSpPr/>
            <p:nvPr/>
          </p:nvGrpSpPr>
          <p:grpSpPr>
            <a:xfrm>
              <a:off x="4038996" y="2503779"/>
              <a:ext cx="4114007" cy="2243481"/>
              <a:chOff x="594610" y="1074055"/>
              <a:chExt cx="11306044" cy="5805924"/>
            </a:xfrm>
          </p:grpSpPr>
          <p:sp>
            <p:nvSpPr>
              <p:cNvPr id="24" name="직사각형 5">
                <a:extLst>
                  <a:ext uri="{FF2B5EF4-FFF2-40B4-BE49-F238E27FC236}">
                    <a16:creationId xmlns:a16="http://schemas.microsoft.com/office/drawing/2014/main" id="{D93F3798-6101-43D1-BF61-E8F4C1AC7039}"/>
                  </a:ext>
                </a:extLst>
              </p:cNvPr>
              <p:cNvSpPr/>
              <p:nvPr/>
            </p:nvSpPr>
            <p:spPr>
              <a:xfrm>
                <a:off x="717981" y="1204680"/>
                <a:ext cx="11182673" cy="5675299"/>
              </a:xfrm>
              <a:prstGeom prst="roundRect">
                <a:avLst>
                  <a:gd name="adj" fmla="val 7426"/>
                </a:avLst>
              </a:prstGeom>
              <a:pattFill prst="dkDnDiag">
                <a:fgClr>
                  <a:schemeClr val="tx1">
                    <a:lumMod val="75000"/>
                    <a:lumOff val="25000"/>
                  </a:schemeClr>
                </a:fgClr>
                <a:bgClr>
                  <a:schemeClr val="bg1"/>
                </a:bgClr>
              </a:pattFill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직사각형 4">
                <a:extLst>
                  <a:ext uri="{FF2B5EF4-FFF2-40B4-BE49-F238E27FC236}">
                    <a16:creationId xmlns:a16="http://schemas.microsoft.com/office/drawing/2014/main" id="{A791F0A6-3EED-4831-8EED-94AE3B29294B}"/>
                  </a:ext>
                </a:extLst>
              </p:cNvPr>
              <p:cNvSpPr/>
              <p:nvPr/>
            </p:nvSpPr>
            <p:spPr>
              <a:xfrm>
                <a:off x="594610" y="1074055"/>
                <a:ext cx="11002779" cy="5549027"/>
              </a:xfrm>
              <a:prstGeom prst="roundRect">
                <a:avLst>
                  <a:gd name="adj" fmla="val 6600"/>
                </a:avLst>
              </a:prstGeom>
              <a:solidFill>
                <a:schemeClr val="bg1"/>
              </a:solidFill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en-US" altLang="ko-KR" sz="2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나눔스퀘어_ac ExtraBold" panose="020B0600000101010101" pitchFamily="50" charset="-127"/>
                    <a:ea typeface="나눔스퀘어_ac ExtraBold" panose="020B0600000101010101" pitchFamily="50" charset="-127"/>
                  </a:rPr>
                  <a:t>R </a:t>
                </a:r>
                <a:r>
                  <a:rPr lang="ko-KR" altLang="en-US" sz="2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나눔스퀘어_ac ExtraBold" panose="020B0600000101010101" pitchFamily="50" charset="-127"/>
                    <a:ea typeface="나눔스퀘어_ac ExtraBold" panose="020B0600000101010101" pitchFamily="50" charset="-127"/>
                  </a:rPr>
                  <a:t>데이터 분석</a:t>
                </a:r>
                <a:endParaRPr lang="en-US" altLang="ko-KR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ko-KR" sz="2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나눔스퀘어_ac ExtraBold" panose="020B0600000101010101" pitchFamily="50" charset="-127"/>
                    <a:ea typeface="나눔스퀘어_ac ExtraBold" panose="020B0600000101010101" pitchFamily="50" charset="-127"/>
                  </a:rPr>
                  <a:t>Google Play Store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ko-KR" sz="28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나눔스퀘어_ac ExtraBold" panose="020B0600000101010101" pitchFamily="50" charset="-127"/>
                    <a:ea typeface="나눔스퀘어_ac ExtraBold" panose="020B0600000101010101" pitchFamily="50" charset="-127"/>
                  </a:rPr>
                  <a:t>20172302 </a:t>
                </a:r>
                <a:r>
                  <a:rPr lang="ko-KR" altLang="en-US" sz="32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나눔스퀘어_ac ExtraBold" panose="020B0600000101010101" pitchFamily="50" charset="-127"/>
                    <a:ea typeface="나눔스퀘어_ac ExtraBold" panose="020B0600000101010101" pitchFamily="50" charset="-127"/>
                  </a:rPr>
                  <a:t>송지은</a:t>
                </a:r>
                <a:endParaRPr lang="ko-KR" altLang="en-US" sz="3200" dirty="0">
                  <a:solidFill>
                    <a:prstClr val="white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endParaRPr>
              </a:p>
            </p:txBody>
          </p:sp>
        </p:grpSp>
        <p:sp>
          <p:nvSpPr>
            <p:cNvPr id="22" name="자유형 21"/>
            <p:cNvSpPr/>
            <p:nvPr/>
          </p:nvSpPr>
          <p:spPr>
            <a:xfrm rot="19524396">
              <a:off x="3806509" y="2392957"/>
              <a:ext cx="653614" cy="322591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 rot="2040631">
              <a:off x="7715845" y="2414438"/>
              <a:ext cx="653614" cy="322591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자유형 26"/>
            <p:cNvSpPr/>
            <p:nvPr/>
          </p:nvSpPr>
          <p:spPr>
            <a:xfrm>
              <a:off x="5668198" y="4546141"/>
              <a:ext cx="798198" cy="372933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62682A0-FAA5-46F5-8B86-0A6DF67EAA11}"/>
                </a:ext>
              </a:extLst>
            </p:cNvPr>
            <p:cNvSpPr txBox="1"/>
            <p:nvPr/>
          </p:nvSpPr>
          <p:spPr>
            <a:xfrm>
              <a:off x="3714750" y="4953000"/>
              <a:ext cx="47625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9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70478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2BA7E5F-48C5-4AD0-B302-70EA4EE64F43}"/>
              </a:ext>
            </a:extLst>
          </p:cNvPr>
          <p:cNvSpPr/>
          <p:nvPr/>
        </p:nvSpPr>
        <p:spPr>
          <a:xfrm>
            <a:off x="4094502" y="5464635"/>
            <a:ext cx="3930522" cy="883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다운로드 수가 많을 수록 리뷰 수도 많다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=&gt; </a:t>
            </a:r>
            <a:r>
              <a:rPr lang="ko-KR" altLang="en-US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다운로드와 리뷰는 밀접한 관계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D55B5FB-3AC4-496F-BC59-D424E0871C57}"/>
              </a:ext>
            </a:extLst>
          </p:cNvPr>
          <p:cNvSpPr/>
          <p:nvPr/>
        </p:nvSpPr>
        <p:spPr>
          <a:xfrm>
            <a:off x="594609" y="17367"/>
            <a:ext cx="9472755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3-2. 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평균 다운로드 수와 </a:t>
            </a:r>
            <a:r>
              <a:rPr lang="ko-KR" altLang="en-US" sz="3600" b="1" kern="0" dirty="0" err="1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리뷰수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비교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B950EDA4-5D20-47DB-A7E1-356424A45F91}"/>
              </a:ext>
            </a:extLst>
          </p:cNvPr>
          <p:cNvGrpSpPr/>
          <p:nvPr/>
        </p:nvGrpSpPr>
        <p:grpSpPr>
          <a:xfrm>
            <a:off x="802200" y="1256243"/>
            <a:ext cx="5087611" cy="4295245"/>
            <a:chOff x="802200" y="1256243"/>
            <a:chExt cx="5087611" cy="4295245"/>
          </a:xfrm>
        </p:grpSpPr>
        <p:sp>
          <p:nvSpPr>
            <p:cNvPr id="15" name="직사각형 4">
              <a:extLst>
                <a:ext uri="{FF2B5EF4-FFF2-40B4-BE49-F238E27FC236}">
                  <a16:creationId xmlns:a16="http://schemas.microsoft.com/office/drawing/2014/main" id="{EF63051E-0467-474C-A867-761236200323}"/>
                </a:ext>
              </a:extLst>
            </p:cNvPr>
            <p:cNvSpPr/>
            <p:nvPr/>
          </p:nvSpPr>
          <p:spPr>
            <a:xfrm>
              <a:off x="802200" y="1256243"/>
              <a:ext cx="5087611" cy="4295245"/>
            </a:xfrm>
            <a:prstGeom prst="roundRect">
              <a:avLst>
                <a:gd name="adj" fmla="val 6600"/>
              </a:avLst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8" name="그림 7" descr="텍스트이(가) 표시된 사진&#10;&#10;자동 생성된 설명">
              <a:extLst>
                <a:ext uri="{FF2B5EF4-FFF2-40B4-BE49-F238E27FC236}">
                  <a16:creationId xmlns:a16="http://schemas.microsoft.com/office/drawing/2014/main" id="{2EB3F944-A4E0-48E7-BCA0-89C5F44E3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152" y="1306511"/>
              <a:ext cx="4756295" cy="4194038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425AC4E8-A6BC-45B1-A980-2892AB303E18}"/>
              </a:ext>
            </a:extLst>
          </p:cNvPr>
          <p:cNvGrpSpPr/>
          <p:nvPr/>
        </p:nvGrpSpPr>
        <p:grpSpPr>
          <a:xfrm>
            <a:off x="6302191" y="1240649"/>
            <a:ext cx="5087611" cy="4295245"/>
            <a:chOff x="6302191" y="1240649"/>
            <a:chExt cx="5087611" cy="4295245"/>
          </a:xfrm>
        </p:grpSpPr>
        <p:sp>
          <p:nvSpPr>
            <p:cNvPr id="16" name="직사각형 4">
              <a:extLst>
                <a:ext uri="{FF2B5EF4-FFF2-40B4-BE49-F238E27FC236}">
                  <a16:creationId xmlns:a16="http://schemas.microsoft.com/office/drawing/2014/main" id="{732627A6-62E3-4466-BEF2-E4CADE630026}"/>
                </a:ext>
              </a:extLst>
            </p:cNvPr>
            <p:cNvSpPr/>
            <p:nvPr/>
          </p:nvSpPr>
          <p:spPr>
            <a:xfrm>
              <a:off x="6302191" y="1240649"/>
              <a:ext cx="5087611" cy="4295245"/>
            </a:xfrm>
            <a:prstGeom prst="roundRect">
              <a:avLst>
                <a:gd name="adj" fmla="val 6600"/>
              </a:avLst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10" name="그림 9" descr="텍스트, 스크린샷이(가) 표시된 사진&#10;&#10;자동 생성된 설명">
              <a:extLst>
                <a:ext uri="{FF2B5EF4-FFF2-40B4-BE49-F238E27FC236}">
                  <a16:creationId xmlns:a16="http://schemas.microsoft.com/office/drawing/2014/main" id="{457CCD8C-7966-42F1-BF53-08DC6CAC7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3597" y="1306549"/>
              <a:ext cx="4756251" cy="419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54126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CA8161E-D46D-4D16-B8AD-E1348C14C1E4}"/>
              </a:ext>
            </a:extLst>
          </p:cNvPr>
          <p:cNvSpPr txBox="1"/>
          <p:nvPr/>
        </p:nvSpPr>
        <p:spPr>
          <a:xfrm>
            <a:off x="1135007" y="1355437"/>
            <a:ext cx="39595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데이터는 </a:t>
            </a:r>
            <a:r>
              <a:rPr lang="en-US" altLang="ko-KR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Category_install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을 사용</a:t>
            </a:r>
            <a:endParaRPr lang="en-US" altLang="ko-KR" sz="2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3" name="직사각형 4">
            <a:extLst>
              <a:ext uri="{FF2B5EF4-FFF2-40B4-BE49-F238E27FC236}">
                <a16:creationId xmlns:a16="http://schemas.microsoft.com/office/drawing/2014/main" id="{DFF41E06-542F-448F-8A3C-E62662AFBEAB}"/>
              </a:ext>
            </a:extLst>
          </p:cNvPr>
          <p:cNvSpPr/>
          <p:nvPr/>
        </p:nvSpPr>
        <p:spPr>
          <a:xfrm>
            <a:off x="1135007" y="1886175"/>
            <a:ext cx="9855210" cy="4166282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77C5816-575E-4973-B0DF-96A4D5D27040}"/>
              </a:ext>
            </a:extLst>
          </p:cNvPr>
          <p:cNvSpPr/>
          <p:nvPr/>
        </p:nvSpPr>
        <p:spPr>
          <a:xfrm>
            <a:off x="594609" y="17367"/>
            <a:ext cx="11002780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3-3.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장르별 유료 어플과 무료 어플 평균 다운로드 수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4FF5987-7949-4232-8CBE-F0010877A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679" y="2023282"/>
            <a:ext cx="7534275" cy="389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481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6" name="직사각형 4">
            <a:extLst>
              <a:ext uri="{FF2B5EF4-FFF2-40B4-BE49-F238E27FC236}">
                <a16:creationId xmlns:a16="http://schemas.microsoft.com/office/drawing/2014/main" id="{D0D08E6A-B180-454F-ABA0-1DEA0D24A358}"/>
              </a:ext>
            </a:extLst>
          </p:cNvPr>
          <p:cNvSpPr/>
          <p:nvPr/>
        </p:nvSpPr>
        <p:spPr>
          <a:xfrm>
            <a:off x="788895" y="1204685"/>
            <a:ext cx="10486570" cy="4579252"/>
          </a:xfrm>
          <a:prstGeom prst="roundRect">
            <a:avLst>
              <a:gd name="adj" fmla="val 6600"/>
            </a:avLst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BEA2D84-60F4-43A7-8569-95DFC35DD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0194" y="1320077"/>
            <a:ext cx="9997440" cy="4333232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00576EA2-1A9B-4149-8FCD-C69F080E427D}"/>
              </a:ext>
            </a:extLst>
          </p:cNvPr>
          <p:cNvSpPr/>
          <p:nvPr/>
        </p:nvSpPr>
        <p:spPr>
          <a:xfrm>
            <a:off x="3216860" y="5783937"/>
            <a:ext cx="5608016" cy="467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무료인 어플이 유료인 어플보다 훨씬 많고 다운로드가 많다</a:t>
            </a:r>
            <a:r>
              <a:rPr lang="en-US" altLang="ko-KR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  <a:endParaRPr lang="ko-KR" altLang="en-US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F504AC2-A737-4B48-9F03-EC251A689BF5}"/>
              </a:ext>
            </a:extLst>
          </p:cNvPr>
          <p:cNvSpPr/>
          <p:nvPr/>
        </p:nvSpPr>
        <p:spPr>
          <a:xfrm>
            <a:off x="594609" y="17367"/>
            <a:ext cx="11002780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3-3.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장르별 유료 어플과 무료 어플 평균 다운로드 수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59140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7B2A80A-9AC7-41AB-940B-4ACBFA118973}"/>
              </a:ext>
            </a:extLst>
          </p:cNvPr>
          <p:cNvSpPr/>
          <p:nvPr/>
        </p:nvSpPr>
        <p:spPr>
          <a:xfrm>
            <a:off x="594610" y="17367"/>
            <a:ext cx="9167955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3-4.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장르별 평균 다운로드 수와 사이즈 비교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149F3572-A156-4BC0-9CF2-7404A17BDE4B}"/>
              </a:ext>
            </a:extLst>
          </p:cNvPr>
          <p:cNvGrpSpPr/>
          <p:nvPr/>
        </p:nvGrpSpPr>
        <p:grpSpPr>
          <a:xfrm>
            <a:off x="1135007" y="1355437"/>
            <a:ext cx="5408569" cy="2073563"/>
            <a:chOff x="879020" y="1169765"/>
            <a:chExt cx="5408569" cy="2073563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C765652-5C8F-4AEE-B4A3-D0B2C74D92BA}"/>
                </a:ext>
              </a:extLst>
            </p:cNvPr>
            <p:cNvSpPr txBox="1"/>
            <p:nvPr/>
          </p:nvSpPr>
          <p:spPr>
            <a:xfrm>
              <a:off x="879021" y="1169765"/>
              <a:ext cx="3588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dirty="0">
                  <a:solidFill>
                    <a:srgbClr val="404040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장르별 평균 사이즈 데이터 생성</a:t>
              </a:r>
            </a:p>
          </p:txBody>
        </p:sp>
        <p:sp>
          <p:nvSpPr>
            <p:cNvPr id="13" name="직사각형 4">
              <a:extLst>
                <a:ext uri="{FF2B5EF4-FFF2-40B4-BE49-F238E27FC236}">
                  <a16:creationId xmlns:a16="http://schemas.microsoft.com/office/drawing/2014/main" id="{CC960663-901F-465D-ACCD-725CC76F26F6}"/>
                </a:ext>
              </a:extLst>
            </p:cNvPr>
            <p:cNvSpPr/>
            <p:nvPr/>
          </p:nvSpPr>
          <p:spPr>
            <a:xfrm>
              <a:off x="879020" y="1604795"/>
              <a:ext cx="5408569" cy="163853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E348CAE3-E1DB-4BB1-A455-51F2BBF93924}"/>
              </a:ext>
            </a:extLst>
          </p:cNvPr>
          <p:cNvGrpSpPr/>
          <p:nvPr/>
        </p:nvGrpSpPr>
        <p:grpSpPr>
          <a:xfrm>
            <a:off x="1135007" y="3786886"/>
            <a:ext cx="5408569" cy="2073563"/>
            <a:chOff x="879020" y="3483932"/>
            <a:chExt cx="5408569" cy="20735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2A03CEF-84B0-477B-92D4-D1A7A2576791}"/>
                </a:ext>
              </a:extLst>
            </p:cNvPr>
            <p:cNvSpPr txBox="1"/>
            <p:nvPr/>
          </p:nvSpPr>
          <p:spPr>
            <a:xfrm>
              <a:off x="879021" y="3483932"/>
              <a:ext cx="3588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dirty="0">
                  <a:solidFill>
                    <a:srgbClr val="404040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장르별 평균 사이즈 그래프 생성</a:t>
              </a:r>
            </a:p>
          </p:txBody>
        </p:sp>
        <p:sp>
          <p:nvSpPr>
            <p:cNvPr id="17" name="직사각형 4">
              <a:extLst>
                <a:ext uri="{FF2B5EF4-FFF2-40B4-BE49-F238E27FC236}">
                  <a16:creationId xmlns:a16="http://schemas.microsoft.com/office/drawing/2014/main" id="{B051745C-F9F0-4291-8BB1-F93A0619BE29}"/>
                </a:ext>
              </a:extLst>
            </p:cNvPr>
            <p:cNvSpPr/>
            <p:nvPr/>
          </p:nvSpPr>
          <p:spPr>
            <a:xfrm>
              <a:off x="879020" y="3918962"/>
              <a:ext cx="5408569" cy="163853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3779EB19-37FF-419B-894D-12EF7CF24D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776" y="1974275"/>
            <a:ext cx="5218984" cy="131556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F5881895-4315-420D-AF36-095EB6AF8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777" y="4400249"/>
            <a:ext cx="5218984" cy="138369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97B6D74A-439B-4436-B885-ED4062E3A8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8518" y="1897317"/>
            <a:ext cx="3028950" cy="3963132"/>
          </a:xfrm>
          <a:prstGeom prst="rect">
            <a:avLst/>
          </a:prstGeom>
          <a:ln w="28575">
            <a:solidFill>
              <a:srgbClr val="404040"/>
            </a:solidFill>
          </a:ln>
        </p:spPr>
      </p:pic>
      <p:sp>
        <p:nvSpPr>
          <p:cNvPr id="20" name="직사각형 19">
            <a:extLst>
              <a:ext uri="{FF2B5EF4-FFF2-40B4-BE49-F238E27FC236}">
                <a16:creationId xmlns:a16="http://schemas.microsoft.com/office/drawing/2014/main" id="{A4BB3189-7793-4C16-AFA9-8C6D1160BC35}"/>
              </a:ext>
            </a:extLst>
          </p:cNvPr>
          <p:cNvSpPr/>
          <p:nvPr/>
        </p:nvSpPr>
        <p:spPr>
          <a:xfrm>
            <a:off x="6896613" y="1304270"/>
            <a:ext cx="4342273" cy="593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en-US" altLang="ko-KR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View(</a:t>
            </a:r>
            <a:r>
              <a:rPr lang="en-US" altLang="ko-KR" sz="24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Category_install_size</a:t>
            </a:r>
            <a:r>
              <a:rPr lang="en-US" altLang="ko-KR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  <a:endParaRPr lang="ko-KR" altLang="en-US" sz="24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069333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pic>
        <p:nvPicPr>
          <p:cNvPr id="8" name="그림 7" descr="스크린샷, 텍스트이(가) 표시된 사진&#10;&#10;자동 생성된 설명">
            <a:extLst>
              <a:ext uri="{FF2B5EF4-FFF2-40B4-BE49-F238E27FC236}">
                <a16:creationId xmlns:a16="http://schemas.microsoft.com/office/drawing/2014/main" id="{CEFD56FF-714E-42F7-B228-3E3085DAD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56" y="1287931"/>
            <a:ext cx="5100114" cy="48603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B6D234-1ABA-432B-AAD4-39F36EA83037}"/>
              </a:ext>
            </a:extLst>
          </p:cNvPr>
          <p:cNvSpPr txBox="1"/>
          <p:nvPr/>
        </p:nvSpPr>
        <p:spPr>
          <a:xfrm>
            <a:off x="6841834" y="3280397"/>
            <a:ext cx="44435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다운로드 수와 상관없이 어플 사이즈는 </a:t>
            </a:r>
            <a:endParaRPr lang="en-US" altLang="ko-KR" sz="2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endParaRPr lang="en-US" altLang="ko-KR" sz="2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Sports &lt; Family &lt; Game 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순으로 크다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  <a:endParaRPr lang="ko-KR" altLang="en-US" sz="2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7B2A80A-9AC7-41AB-940B-4ACBFA118973}"/>
              </a:ext>
            </a:extLst>
          </p:cNvPr>
          <p:cNvSpPr/>
          <p:nvPr/>
        </p:nvSpPr>
        <p:spPr>
          <a:xfrm>
            <a:off x="594610" y="17367"/>
            <a:ext cx="9167955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3-4.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장르별 평균 다운로드 수와 사이즈 비교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0C6240E2-B771-4FB3-B992-4A10E07DCCF8}"/>
              </a:ext>
            </a:extLst>
          </p:cNvPr>
          <p:cNvCxnSpPr/>
          <p:nvPr/>
        </p:nvCxnSpPr>
        <p:spPr>
          <a:xfrm>
            <a:off x="6096000" y="1204685"/>
            <a:ext cx="0" cy="4943572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64493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10DF96-C226-4198-9F46-C9554C60B741}"/>
              </a:ext>
            </a:extLst>
          </p:cNvPr>
          <p:cNvSpPr txBox="1"/>
          <p:nvPr/>
        </p:nvSpPr>
        <p:spPr>
          <a:xfrm>
            <a:off x="2864649" y="2705725"/>
            <a:ext cx="67094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800" b="1" dirty="0">
                <a:solidFill>
                  <a:schemeClr val="bg1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THANK YOU</a:t>
            </a:r>
            <a:endParaRPr lang="ko-KR" altLang="en-US" sz="8800" b="1" dirty="0">
              <a:solidFill>
                <a:schemeClr val="bg1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2392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0F751BF8-ADD7-4E4A-B266-49180D50D770}"/>
              </a:ext>
            </a:extLst>
          </p:cNvPr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CEDC4712-227F-40FA-A0C2-10AADC550CAF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8B9D9426-89B4-4973-AC4B-F5807F9AA973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48" name="자유형 47"/>
          <p:cNvSpPr/>
          <p:nvPr/>
        </p:nvSpPr>
        <p:spPr>
          <a:xfrm>
            <a:off x="1363155" y="2512707"/>
            <a:ext cx="2580726" cy="3171065"/>
          </a:xfrm>
          <a:custGeom>
            <a:avLst/>
            <a:gdLst>
              <a:gd name="connsiteX0" fmla="*/ 0 w 1713470"/>
              <a:gd name="connsiteY0" fmla="*/ 0 h 1935892"/>
              <a:gd name="connsiteX1" fmla="*/ 1696995 w 1713470"/>
              <a:gd name="connsiteY1" fmla="*/ 8238 h 1935892"/>
              <a:gd name="connsiteX2" fmla="*/ 1705233 w 1713470"/>
              <a:gd name="connsiteY2" fmla="*/ 1491049 h 1935892"/>
              <a:gd name="connsiteX3" fmla="*/ 1713470 w 1713470"/>
              <a:gd name="connsiteY3" fmla="*/ 1894703 h 1935892"/>
              <a:gd name="connsiteX4" fmla="*/ 922638 w 1713470"/>
              <a:gd name="connsiteY4" fmla="*/ 1935892 h 1935892"/>
              <a:gd name="connsiteX5" fmla="*/ 32952 w 1713470"/>
              <a:gd name="connsiteY5" fmla="*/ 1927655 h 1935892"/>
              <a:gd name="connsiteX6" fmla="*/ 65903 w 1713470"/>
              <a:gd name="connsiteY6" fmla="*/ 897925 h 1935892"/>
              <a:gd name="connsiteX7" fmla="*/ 0 w 1713470"/>
              <a:gd name="connsiteY7" fmla="*/ 0 h 193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13470" h="1935892">
                <a:moveTo>
                  <a:pt x="0" y="0"/>
                </a:moveTo>
                <a:lnTo>
                  <a:pt x="1696995" y="8238"/>
                </a:lnTo>
                <a:lnTo>
                  <a:pt x="1705233" y="1491049"/>
                </a:lnTo>
                <a:lnTo>
                  <a:pt x="1713470" y="1894703"/>
                </a:lnTo>
                <a:lnTo>
                  <a:pt x="922638" y="1935892"/>
                </a:lnTo>
                <a:lnTo>
                  <a:pt x="32952" y="1927655"/>
                </a:lnTo>
                <a:lnTo>
                  <a:pt x="65903" y="897925"/>
                </a:lnTo>
                <a:lnTo>
                  <a:pt x="0" y="0"/>
                </a:lnTo>
                <a:close/>
              </a:path>
            </a:pathLst>
          </a:custGeom>
          <a:pattFill prst="dkDnDiag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b"/>
          <a:lstStyle/>
          <a:p>
            <a:pPr algn="ctr"/>
            <a:endParaRPr lang="en-US" altLang="ko-KR" sz="1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1218742" y="1831858"/>
            <a:ext cx="2580726" cy="3667242"/>
            <a:chOff x="1218742" y="1996958"/>
            <a:chExt cx="2580726" cy="3667242"/>
          </a:xfrm>
        </p:grpSpPr>
        <p:sp>
          <p:nvSpPr>
            <p:cNvPr id="50" name="자유형 49"/>
            <p:cNvSpPr/>
            <p:nvPr/>
          </p:nvSpPr>
          <p:spPr>
            <a:xfrm>
              <a:off x="1218742" y="2374347"/>
              <a:ext cx="2580726" cy="3289853"/>
            </a:xfrm>
            <a:custGeom>
              <a:avLst/>
              <a:gdLst>
                <a:gd name="connsiteX0" fmla="*/ 0 w 1713470"/>
                <a:gd name="connsiteY0" fmla="*/ 0 h 1935892"/>
                <a:gd name="connsiteX1" fmla="*/ 1696995 w 1713470"/>
                <a:gd name="connsiteY1" fmla="*/ 8238 h 1935892"/>
                <a:gd name="connsiteX2" fmla="*/ 1705233 w 1713470"/>
                <a:gd name="connsiteY2" fmla="*/ 1491049 h 1935892"/>
                <a:gd name="connsiteX3" fmla="*/ 1713470 w 1713470"/>
                <a:gd name="connsiteY3" fmla="*/ 1894703 h 1935892"/>
                <a:gd name="connsiteX4" fmla="*/ 922638 w 1713470"/>
                <a:gd name="connsiteY4" fmla="*/ 1935892 h 1935892"/>
                <a:gd name="connsiteX5" fmla="*/ 32952 w 1713470"/>
                <a:gd name="connsiteY5" fmla="*/ 1927655 h 1935892"/>
                <a:gd name="connsiteX6" fmla="*/ 65903 w 1713470"/>
                <a:gd name="connsiteY6" fmla="*/ 897925 h 1935892"/>
                <a:gd name="connsiteX7" fmla="*/ 0 w 1713470"/>
                <a:gd name="connsiteY7" fmla="*/ 0 h 193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3470" h="1935892">
                  <a:moveTo>
                    <a:pt x="0" y="0"/>
                  </a:moveTo>
                  <a:lnTo>
                    <a:pt x="1696995" y="8238"/>
                  </a:lnTo>
                  <a:lnTo>
                    <a:pt x="1705233" y="1491049"/>
                  </a:lnTo>
                  <a:lnTo>
                    <a:pt x="1713470" y="1894703"/>
                  </a:lnTo>
                  <a:lnTo>
                    <a:pt x="922638" y="1935892"/>
                  </a:lnTo>
                  <a:lnTo>
                    <a:pt x="32952" y="1927655"/>
                  </a:lnTo>
                  <a:lnTo>
                    <a:pt x="65903" y="8979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AB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51" name="자유형 50"/>
            <p:cNvSpPr/>
            <p:nvPr/>
          </p:nvSpPr>
          <p:spPr>
            <a:xfrm rot="16200000">
              <a:off x="2182298" y="2162469"/>
              <a:ext cx="653614" cy="322591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8" name="자유형 57"/>
          <p:cNvSpPr/>
          <p:nvPr/>
        </p:nvSpPr>
        <p:spPr>
          <a:xfrm>
            <a:off x="4901518" y="2742875"/>
            <a:ext cx="2666805" cy="2903319"/>
          </a:xfrm>
          <a:custGeom>
            <a:avLst/>
            <a:gdLst>
              <a:gd name="connsiteX0" fmla="*/ 0 w 1713470"/>
              <a:gd name="connsiteY0" fmla="*/ 0 h 1935892"/>
              <a:gd name="connsiteX1" fmla="*/ 1696995 w 1713470"/>
              <a:gd name="connsiteY1" fmla="*/ 8238 h 1935892"/>
              <a:gd name="connsiteX2" fmla="*/ 1705233 w 1713470"/>
              <a:gd name="connsiteY2" fmla="*/ 1491049 h 1935892"/>
              <a:gd name="connsiteX3" fmla="*/ 1713470 w 1713470"/>
              <a:gd name="connsiteY3" fmla="*/ 1894703 h 1935892"/>
              <a:gd name="connsiteX4" fmla="*/ 922638 w 1713470"/>
              <a:gd name="connsiteY4" fmla="*/ 1935892 h 1935892"/>
              <a:gd name="connsiteX5" fmla="*/ 32952 w 1713470"/>
              <a:gd name="connsiteY5" fmla="*/ 1927655 h 1935892"/>
              <a:gd name="connsiteX6" fmla="*/ 65903 w 1713470"/>
              <a:gd name="connsiteY6" fmla="*/ 897925 h 1935892"/>
              <a:gd name="connsiteX7" fmla="*/ 0 w 1713470"/>
              <a:gd name="connsiteY7" fmla="*/ 0 h 1935892"/>
              <a:gd name="connsiteX0" fmla="*/ 26851 w 1740321"/>
              <a:gd name="connsiteY0" fmla="*/ 0 h 1935892"/>
              <a:gd name="connsiteX1" fmla="*/ 1723846 w 1740321"/>
              <a:gd name="connsiteY1" fmla="*/ 8238 h 1935892"/>
              <a:gd name="connsiteX2" fmla="*/ 1732084 w 1740321"/>
              <a:gd name="connsiteY2" fmla="*/ 1491049 h 1935892"/>
              <a:gd name="connsiteX3" fmla="*/ 1740321 w 1740321"/>
              <a:gd name="connsiteY3" fmla="*/ 1894703 h 1935892"/>
              <a:gd name="connsiteX4" fmla="*/ 949489 w 1740321"/>
              <a:gd name="connsiteY4" fmla="*/ 1935892 h 1935892"/>
              <a:gd name="connsiteX5" fmla="*/ 59803 w 1740321"/>
              <a:gd name="connsiteY5" fmla="*/ 1927655 h 1935892"/>
              <a:gd name="connsiteX6" fmla="*/ 0 w 1740321"/>
              <a:gd name="connsiteY6" fmla="*/ 914789 h 1935892"/>
              <a:gd name="connsiteX7" fmla="*/ 26851 w 1740321"/>
              <a:gd name="connsiteY7" fmla="*/ 0 h 1935892"/>
              <a:gd name="connsiteX0" fmla="*/ 26851 w 1740321"/>
              <a:gd name="connsiteY0" fmla="*/ 0 h 1927655"/>
              <a:gd name="connsiteX1" fmla="*/ 1723846 w 1740321"/>
              <a:gd name="connsiteY1" fmla="*/ 8238 h 1927655"/>
              <a:gd name="connsiteX2" fmla="*/ 1732084 w 1740321"/>
              <a:gd name="connsiteY2" fmla="*/ 1491049 h 1927655"/>
              <a:gd name="connsiteX3" fmla="*/ 1740321 w 1740321"/>
              <a:gd name="connsiteY3" fmla="*/ 1894703 h 1927655"/>
              <a:gd name="connsiteX4" fmla="*/ 924192 w 1740321"/>
              <a:gd name="connsiteY4" fmla="*/ 1809410 h 1927655"/>
              <a:gd name="connsiteX5" fmla="*/ 59803 w 1740321"/>
              <a:gd name="connsiteY5" fmla="*/ 1927655 h 1927655"/>
              <a:gd name="connsiteX6" fmla="*/ 0 w 1740321"/>
              <a:gd name="connsiteY6" fmla="*/ 914789 h 1927655"/>
              <a:gd name="connsiteX7" fmla="*/ 26851 w 1740321"/>
              <a:gd name="connsiteY7" fmla="*/ 0 h 1927655"/>
              <a:gd name="connsiteX0" fmla="*/ 26851 w 1740321"/>
              <a:gd name="connsiteY0" fmla="*/ 0 h 1927655"/>
              <a:gd name="connsiteX1" fmla="*/ 1723846 w 1740321"/>
              <a:gd name="connsiteY1" fmla="*/ 8238 h 1927655"/>
              <a:gd name="connsiteX2" fmla="*/ 1732084 w 1740321"/>
              <a:gd name="connsiteY2" fmla="*/ 1491049 h 1927655"/>
              <a:gd name="connsiteX3" fmla="*/ 1740321 w 1740321"/>
              <a:gd name="connsiteY3" fmla="*/ 1894703 h 1927655"/>
              <a:gd name="connsiteX4" fmla="*/ 949489 w 1740321"/>
              <a:gd name="connsiteY4" fmla="*/ 1893732 h 1927655"/>
              <a:gd name="connsiteX5" fmla="*/ 59803 w 1740321"/>
              <a:gd name="connsiteY5" fmla="*/ 1927655 h 1927655"/>
              <a:gd name="connsiteX6" fmla="*/ 0 w 1740321"/>
              <a:gd name="connsiteY6" fmla="*/ 914789 h 1927655"/>
              <a:gd name="connsiteX7" fmla="*/ 26851 w 1740321"/>
              <a:gd name="connsiteY7" fmla="*/ 0 h 1927655"/>
              <a:gd name="connsiteX0" fmla="*/ 26851 w 1740321"/>
              <a:gd name="connsiteY0" fmla="*/ 0 h 1927655"/>
              <a:gd name="connsiteX1" fmla="*/ 1723846 w 1740321"/>
              <a:gd name="connsiteY1" fmla="*/ 8238 h 1927655"/>
              <a:gd name="connsiteX2" fmla="*/ 1732084 w 1740321"/>
              <a:gd name="connsiteY2" fmla="*/ 1491049 h 1927655"/>
              <a:gd name="connsiteX3" fmla="*/ 1740321 w 1740321"/>
              <a:gd name="connsiteY3" fmla="*/ 1894703 h 1927655"/>
              <a:gd name="connsiteX4" fmla="*/ 949489 w 1740321"/>
              <a:gd name="connsiteY4" fmla="*/ 1893732 h 1927655"/>
              <a:gd name="connsiteX5" fmla="*/ 59803 w 1740321"/>
              <a:gd name="connsiteY5" fmla="*/ 1927655 h 1927655"/>
              <a:gd name="connsiteX6" fmla="*/ 0 w 1740321"/>
              <a:gd name="connsiteY6" fmla="*/ 914789 h 1927655"/>
              <a:gd name="connsiteX7" fmla="*/ 26851 w 1740321"/>
              <a:gd name="connsiteY7" fmla="*/ 0 h 1927655"/>
              <a:gd name="connsiteX0" fmla="*/ 26851 w 1770622"/>
              <a:gd name="connsiteY0" fmla="*/ 0 h 1927655"/>
              <a:gd name="connsiteX1" fmla="*/ 1723846 w 1770622"/>
              <a:gd name="connsiteY1" fmla="*/ 8238 h 1927655"/>
              <a:gd name="connsiteX2" fmla="*/ 1732084 w 1770622"/>
              <a:gd name="connsiteY2" fmla="*/ 1491049 h 1927655"/>
              <a:gd name="connsiteX3" fmla="*/ 1740321 w 1770622"/>
              <a:gd name="connsiteY3" fmla="*/ 1894703 h 1927655"/>
              <a:gd name="connsiteX4" fmla="*/ 949489 w 1770622"/>
              <a:gd name="connsiteY4" fmla="*/ 1893732 h 1927655"/>
              <a:gd name="connsiteX5" fmla="*/ 59803 w 1770622"/>
              <a:gd name="connsiteY5" fmla="*/ 1927655 h 1927655"/>
              <a:gd name="connsiteX6" fmla="*/ 0 w 1770622"/>
              <a:gd name="connsiteY6" fmla="*/ 914789 h 1927655"/>
              <a:gd name="connsiteX7" fmla="*/ 26851 w 1770622"/>
              <a:gd name="connsiteY7" fmla="*/ 0 h 1927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622" h="1927655">
                <a:moveTo>
                  <a:pt x="26851" y="0"/>
                </a:moveTo>
                <a:lnTo>
                  <a:pt x="1723846" y="8238"/>
                </a:lnTo>
                <a:cubicBezTo>
                  <a:pt x="1726592" y="502508"/>
                  <a:pt x="1822092" y="929322"/>
                  <a:pt x="1732084" y="1491049"/>
                </a:cubicBezTo>
                <a:lnTo>
                  <a:pt x="1740321" y="1894703"/>
                </a:lnTo>
                <a:cubicBezTo>
                  <a:pt x="1476710" y="1894379"/>
                  <a:pt x="1213100" y="1868759"/>
                  <a:pt x="949489" y="1893732"/>
                </a:cubicBezTo>
                <a:lnTo>
                  <a:pt x="59803" y="1927655"/>
                </a:lnTo>
                <a:lnTo>
                  <a:pt x="0" y="914789"/>
                </a:lnTo>
                <a:lnTo>
                  <a:pt x="26851" y="0"/>
                </a:lnTo>
                <a:close/>
              </a:path>
            </a:pathLst>
          </a:custGeom>
          <a:pattFill prst="dkDnDiag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b"/>
          <a:lstStyle/>
          <a:p>
            <a:pPr algn="ctr"/>
            <a:endParaRPr lang="en-US" altLang="ko-KR" sz="1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9" name="자유형 58"/>
          <p:cNvSpPr/>
          <p:nvPr/>
        </p:nvSpPr>
        <p:spPr>
          <a:xfrm>
            <a:off x="8299793" y="2709321"/>
            <a:ext cx="2514600" cy="2920407"/>
          </a:xfrm>
          <a:custGeom>
            <a:avLst/>
            <a:gdLst>
              <a:gd name="connsiteX0" fmla="*/ 0 w 2514600"/>
              <a:gd name="connsiteY0" fmla="*/ 50800 h 2819400"/>
              <a:gd name="connsiteX1" fmla="*/ 1765300 w 2514600"/>
              <a:gd name="connsiteY1" fmla="*/ 63500 h 2819400"/>
              <a:gd name="connsiteX2" fmla="*/ 2501900 w 2514600"/>
              <a:gd name="connsiteY2" fmla="*/ 50800 h 2819400"/>
              <a:gd name="connsiteX3" fmla="*/ 2514600 w 2514600"/>
              <a:gd name="connsiteY3" fmla="*/ 927100 h 2819400"/>
              <a:gd name="connsiteX4" fmla="*/ 2451100 w 2514600"/>
              <a:gd name="connsiteY4" fmla="*/ 2552700 h 2819400"/>
              <a:gd name="connsiteX5" fmla="*/ 2082800 w 2514600"/>
              <a:gd name="connsiteY5" fmla="*/ 2819400 h 2819400"/>
              <a:gd name="connsiteX6" fmla="*/ 215900 w 2514600"/>
              <a:gd name="connsiteY6" fmla="*/ 2819400 h 2819400"/>
              <a:gd name="connsiteX7" fmla="*/ 228600 w 2514600"/>
              <a:gd name="connsiteY7" fmla="*/ 2286000 h 2819400"/>
              <a:gd name="connsiteX8" fmla="*/ 76200 w 2514600"/>
              <a:gd name="connsiteY8" fmla="*/ 1498600 h 2819400"/>
              <a:gd name="connsiteX9" fmla="*/ 88900 w 2514600"/>
              <a:gd name="connsiteY9" fmla="*/ 571500 h 2819400"/>
              <a:gd name="connsiteX10" fmla="*/ 0 w 2514600"/>
              <a:gd name="connsiteY10" fmla="*/ 0 h 2819400"/>
              <a:gd name="connsiteX11" fmla="*/ 0 w 2514600"/>
              <a:gd name="connsiteY11" fmla="*/ 50800 h 2819400"/>
              <a:gd name="connsiteX0" fmla="*/ 0 w 2514600"/>
              <a:gd name="connsiteY0" fmla="*/ 0 h 2768600"/>
              <a:gd name="connsiteX1" fmla="*/ 1765300 w 2514600"/>
              <a:gd name="connsiteY1" fmla="*/ 12700 h 2768600"/>
              <a:gd name="connsiteX2" fmla="*/ 2501900 w 2514600"/>
              <a:gd name="connsiteY2" fmla="*/ 0 h 2768600"/>
              <a:gd name="connsiteX3" fmla="*/ 2514600 w 2514600"/>
              <a:gd name="connsiteY3" fmla="*/ 876300 h 2768600"/>
              <a:gd name="connsiteX4" fmla="*/ 2451100 w 2514600"/>
              <a:gd name="connsiteY4" fmla="*/ 2501900 h 2768600"/>
              <a:gd name="connsiteX5" fmla="*/ 2082800 w 2514600"/>
              <a:gd name="connsiteY5" fmla="*/ 2768600 h 2768600"/>
              <a:gd name="connsiteX6" fmla="*/ 215900 w 2514600"/>
              <a:gd name="connsiteY6" fmla="*/ 2768600 h 2768600"/>
              <a:gd name="connsiteX7" fmla="*/ 228600 w 2514600"/>
              <a:gd name="connsiteY7" fmla="*/ 2235200 h 2768600"/>
              <a:gd name="connsiteX8" fmla="*/ 76200 w 2514600"/>
              <a:gd name="connsiteY8" fmla="*/ 1447800 h 2768600"/>
              <a:gd name="connsiteX9" fmla="*/ 88900 w 2514600"/>
              <a:gd name="connsiteY9" fmla="*/ 520700 h 2768600"/>
              <a:gd name="connsiteX10" fmla="*/ 19050 w 2514600"/>
              <a:gd name="connsiteY10" fmla="*/ 44450 h 2768600"/>
              <a:gd name="connsiteX11" fmla="*/ 0 w 2514600"/>
              <a:gd name="connsiteY11" fmla="*/ 0 h 2768600"/>
              <a:gd name="connsiteX0" fmla="*/ 0 w 2514600"/>
              <a:gd name="connsiteY0" fmla="*/ 0 h 2768600"/>
              <a:gd name="connsiteX1" fmla="*/ 1765300 w 2514600"/>
              <a:gd name="connsiteY1" fmla="*/ 12700 h 2768600"/>
              <a:gd name="connsiteX2" fmla="*/ 2501900 w 2514600"/>
              <a:gd name="connsiteY2" fmla="*/ 0 h 2768600"/>
              <a:gd name="connsiteX3" fmla="*/ 2514600 w 2514600"/>
              <a:gd name="connsiteY3" fmla="*/ 876300 h 2768600"/>
              <a:gd name="connsiteX4" fmla="*/ 2451100 w 2514600"/>
              <a:gd name="connsiteY4" fmla="*/ 2501900 h 2768600"/>
              <a:gd name="connsiteX5" fmla="*/ 2082800 w 2514600"/>
              <a:gd name="connsiteY5" fmla="*/ 2768600 h 2768600"/>
              <a:gd name="connsiteX6" fmla="*/ 215900 w 2514600"/>
              <a:gd name="connsiteY6" fmla="*/ 2768600 h 2768600"/>
              <a:gd name="connsiteX7" fmla="*/ 88900 w 2514600"/>
              <a:gd name="connsiteY7" fmla="*/ 2298700 h 2768600"/>
              <a:gd name="connsiteX8" fmla="*/ 76200 w 2514600"/>
              <a:gd name="connsiteY8" fmla="*/ 1447800 h 2768600"/>
              <a:gd name="connsiteX9" fmla="*/ 88900 w 2514600"/>
              <a:gd name="connsiteY9" fmla="*/ 520700 h 2768600"/>
              <a:gd name="connsiteX10" fmla="*/ 19050 w 2514600"/>
              <a:gd name="connsiteY10" fmla="*/ 44450 h 2768600"/>
              <a:gd name="connsiteX11" fmla="*/ 0 w 2514600"/>
              <a:gd name="connsiteY11" fmla="*/ 0 h 2768600"/>
              <a:gd name="connsiteX0" fmla="*/ 0 w 2514600"/>
              <a:gd name="connsiteY0" fmla="*/ 0 h 2768600"/>
              <a:gd name="connsiteX1" fmla="*/ 1765300 w 2514600"/>
              <a:gd name="connsiteY1" fmla="*/ 12700 h 2768600"/>
              <a:gd name="connsiteX2" fmla="*/ 2501900 w 2514600"/>
              <a:gd name="connsiteY2" fmla="*/ 0 h 2768600"/>
              <a:gd name="connsiteX3" fmla="*/ 2514600 w 2514600"/>
              <a:gd name="connsiteY3" fmla="*/ 876300 h 2768600"/>
              <a:gd name="connsiteX4" fmla="*/ 2451100 w 2514600"/>
              <a:gd name="connsiteY4" fmla="*/ 2501900 h 2768600"/>
              <a:gd name="connsiteX5" fmla="*/ 2082800 w 2514600"/>
              <a:gd name="connsiteY5" fmla="*/ 2768600 h 2768600"/>
              <a:gd name="connsiteX6" fmla="*/ 88900 w 2514600"/>
              <a:gd name="connsiteY6" fmla="*/ 2768600 h 2768600"/>
              <a:gd name="connsiteX7" fmla="*/ 88900 w 2514600"/>
              <a:gd name="connsiteY7" fmla="*/ 2298700 h 2768600"/>
              <a:gd name="connsiteX8" fmla="*/ 76200 w 2514600"/>
              <a:gd name="connsiteY8" fmla="*/ 1447800 h 2768600"/>
              <a:gd name="connsiteX9" fmla="*/ 88900 w 2514600"/>
              <a:gd name="connsiteY9" fmla="*/ 520700 h 2768600"/>
              <a:gd name="connsiteX10" fmla="*/ 19050 w 2514600"/>
              <a:gd name="connsiteY10" fmla="*/ 44450 h 2768600"/>
              <a:gd name="connsiteX11" fmla="*/ 0 w 2514600"/>
              <a:gd name="connsiteY11" fmla="*/ 0 h 2768600"/>
              <a:gd name="connsiteX0" fmla="*/ 0 w 2514600"/>
              <a:gd name="connsiteY0" fmla="*/ 0 h 2773251"/>
              <a:gd name="connsiteX1" fmla="*/ 1765300 w 2514600"/>
              <a:gd name="connsiteY1" fmla="*/ 12700 h 2773251"/>
              <a:gd name="connsiteX2" fmla="*/ 2501900 w 2514600"/>
              <a:gd name="connsiteY2" fmla="*/ 0 h 2773251"/>
              <a:gd name="connsiteX3" fmla="*/ 2514600 w 2514600"/>
              <a:gd name="connsiteY3" fmla="*/ 876300 h 2773251"/>
              <a:gd name="connsiteX4" fmla="*/ 2482850 w 2514600"/>
              <a:gd name="connsiteY4" fmla="*/ 2773251 h 2773251"/>
              <a:gd name="connsiteX5" fmla="*/ 2082800 w 2514600"/>
              <a:gd name="connsiteY5" fmla="*/ 2768600 h 2773251"/>
              <a:gd name="connsiteX6" fmla="*/ 88900 w 2514600"/>
              <a:gd name="connsiteY6" fmla="*/ 2768600 h 2773251"/>
              <a:gd name="connsiteX7" fmla="*/ 88900 w 2514600"/>
              <a:gd name="connsiteY7" fmla="*/ 2298700 h 2773251"/>
              <a:gd name="connsiteX8" fmla="*/ 76200 w 2514600"/>
              <a:gd name="connsiteY8" fmla="*/ 1447800 h 2773251"/>
              <a:gd name="connsiteX9" fmla="*/ 88900 w 2514600"/>
              <a:gd name="connsiteY9" fmla="*/ 520700 h 2773251"/>
              <a:gd name="connsiteX10" fmla="*/ 19050 w 2514600"/>
              <a:gd name="connsiteY10" fmla="*/ 44450 h 2773251"/>
              <a:gd name="connsiteX11" fmla="*/ 0 w 2514600"/>
              <a:gd name="connsiteY11" fmla="*/ 0 h 277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14600" h="2773251">
                <a:moveTo>
                  <a:pt x="0" y="0"/>
                </a:moveTo>
                <a:lnTo>
                  <a:pt x="1765300" y="12700"/>
                </a:lnTo>
                <a:lnTo>
                  <a:pt x="2501900" y="0"/>
                </a:lnTo>
                <a:lnTo>
                  <a:pt x="2514600" y="876300"/>
                </a:lnTo>
                <a:lnTo>
                  <a:pt x="2482850" y="2773251"/>
                </a:lnTo>
                <a:lnTo>
                  <a:pt x="2082800" y="2768600"/>
                </a:lnTo>
                <a:lnTo>
                  <a:pt x="88900" y="2768600"/>
                </a:lnTo>
                <a:lnTo>
                  <a:pt x="88900" y="2298700"/>
                </a:lnTo>
                <a:lnTo>
                  <a:pt x="76200" y="1447800"/>
                </a:lnTo>
                <a:lnTo>
                  <a:pt x="88900" y="520700"/>
                </a:lnTo>
                <a:lnTo>
                  <a:pt x="19050" y="44450"/>
                </a:lnTo>
                <a:lnTo>
                  <a:pt x="0" y="0"/>
                </a:lnTo>
                <a:close/>
              </a:path>
            </a:pathLst>
          </a:custGeom>
          <a:pattFill prst="dkDnDiag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b"/>
          <a:lstStyle/>
          <a:p>
            <a:pPr algn="ctr"/>
            <a:endParaRPr lang="en-US" altLang="ko-KR" sz="1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60" name="그룹 59"/>
          <p:cNvGrpSpPr/>
          <p:nvPr/>
        </p:nvGrpSpPr>
        <p:grpSpPr>
          <a:xfrm>
            <a:off x="4734300" y="1831857"/>
            <a:ext cx="2666805" cy="3667243"/>
            <a:chOff x="4734300" y="1996957"/>
            <a:chExt cx="2666805" cy="3667243"/>
          </a:xfrm>
        </p:grpSpPr>
        <p:sp>
          <p:nvSpPr>
            <p:cNvPr id="61" name="자유형 60"/>
            <p:cNvSpPr/>
            <p:nvPr/>
          </p:nvSpPr>
          <p:spPr>
            <a:xfrm>
              <a:off x="4734300" y="2374346"/>
              <a:ext cx="2666805" cy="3289854"/>
            </a:xfrm>
            <a:custGeom>
              <a:avLst/>
              <a:gdLst>
                <a:gd name="connsiteX0" fmla="*/ 0 w 1713470"/>
                <a:gd name="connsiteY0" fmla="*/ 0 h 1935892"/>
                <a:gd name="connsiteX1" fmla="*/ 1696995 w 1713470"/>
                <a:gd name="connsiteY1" fmla="*/ 8238 h 1935892"/>
                <a:gd name="connsiteX2" fmla="*/ 1705233 w 1713470"/>
                <a:gd name="connsiteY2" fmla="*/ 1491049 h 1935892"/>
                <a:gd name="connsiteX3" fmla="*/ 1713470 w 1713470"/>
                <a:gd name="connsiteY3" fmla="*/ 1894703 h 1935892"/>
                <a:gd name="connsiteX4" fmla="*/ 922638 w 1713470"/>
                <a:gd name="connsiteY4" fmla="*/ 1935892 h 1935892"/>
                <a:gd name="connsiteX5" fmla="*/ 32952 w 1713470"/>
                <a:gd name="connsiteY5" fmla="*/ 1927655 h 1935892"/>
                <a:gd name="connsiteX6" fmla="*/ 65903 w 1713470"/>
                <a:gd name="connsiteY6" fmla="*/ 897925 h 1935892"/>
                <a:gd name="connsiteX7" fmla="*/ 0 w 1713470"/>
                <a:gd name="connsiteY7" fmla="*/ 0 h 1935892"/>
                <a:gd name="connsiteX0" fmla="*/ 26851 w 1740321"/>
                <a:gd name="connsiteY0" fmla="*/ 0 h 1935892"/>
                <a:gd name="connsiteX1" fmla="*/ 1723846 w 1740321"/>
                <a:gd name="connsiteY1" fmla="*/ 8238 h 1935892"/>
                <a:gd name="connsiteX2" fmla="*/ 1732084 w 1740321"/>
                <a:gd name="connsiteY2" fmla="*/ 1491049 h 1935892"/>
                <a:gd name="connsiteX3" fmla="*/ 1740321 w 1740321"/>
                <a:gd name="connsiteY3" fmla="*/ 1894703 h 1935892"/>
                <a:gd name="connsiteX4" fmla="*/ 949489 w 1740321"/>
                <a:gd name="connsiteY4" fmla="*/ 1935892 h 1935892"/>
                <a:gd name="connsiteX5" fmla="*/ 59803 w 1740321"/>
                <a:gd name="connsiteY5" fmla="*/ 1927655 h 1935892"/>
                <a:gd name="connsiteX6" fmla="*/ 0 w 1740321"/>
                <a:gd name="connsiteY6" fmla="*/ 914789 h 1935892"/>
                <a:gd name="connsiteX7" fmla="*/ 26851 w 1740321"/>
                <a:gd name="connsiteY7" fmla="*/ 0 h 1935892"/>
                <a:gd name="connsiteX0" fmla="*/ 26851 w 1740321"/>
                <a:gd name="connsiteY0" fmla="*/ 0 h 1927655"/>
                <a:gd name="connsiteX1" fmla="*/ 1723846 w 1740321"/>
                <a:gd name="connsiteY1" fmla="*/ 8238 h 1927655"/>
                <a:gd name="connsiteX2" fmla="*/ 1732084 w 1740321"/>
                <a:gd name="connsiteY2" fmla="*/ 1491049 h 1927655"/>
                <a:gd name="connsiteX3" fmla="*/ 1740321 w 1740321"/>
                <a:gd name="connsiteY3" fmla="*/ 1894703 h 1927655"/>
                <a:gd name="connsiteX4" fmla="*/ 924192 w 1740321"/>
                <a:gd name="connsiteY4" fmla="*/ 1809410 h 1927655"/>
                <a:gd name="connsiteX5" fmla="*/ 59803 w 1740321"/>
                <a:gd name="connsiteY5" fmla="*/ 1927655 h 1927655"/>
                <a:gd name="connsiteX6" fmla="*/ 0 w 1740321"/>
                <a:gd name="connsiteY6" fmla="*/ 914789 h 1927655"/>
                <a:gd name="connsiteX7" fmla="*/ 26851 w 1740321"/>
                <a:gd name="connsiteY7" fmla="*/ 0 h 1927655"/>
                <a:gd name="connsiteX0" fmla="*/ 26851 w 1740321"/>
                <a:gd name="connsiteY0" fmla="*/ 0 h 1927655"/>
                <a:gd name="connsiteX1" fmla="*/ 1723846 w 1740321"/>
                <a:gd name="connsiteY1" fmla="*/ 8238 h 1927655"/>
                <a:gd name="connsiteX2" fmla="*/ 1732084 w 1740321"/>
                <a:gd name="connsiteY2" fmla="*/ 1491049 h 1927655"/>
                <a:gd name="connsiteX3" fmla="*/ 1740321 w 1740321"/>
                <a:gd name="connsiteY3" fmla="*/ 1894703 h 1927655"/>
                <a:gd name="connsiteX4" fmla="*/ 949489 w 1740321"/>
                <a:gd name="connsiteY4" fmla="*/ 1893732 h 1927655"/>
                <a:gd name="connsiteX5" fmla="*/ 59803 w 1740321"/>
                <a:gd name="connsiteY5" fmla="*/ 1927655 h 1927655"/>
                <a:gd name="connsiteX6" fmla="*/ 0 w 1740321"/>
                <a:gd name="connsiteY6" fmla="*/ 914789 h 1927655"/>
                <a:gd name="connsiteX7" fmla="*/ 26851 w 1740321"/>
                <a:gd name="connsiteY7" fmla="*/ 0 h 1927655"/>
                <a:gd name="connsiteX0" fmla="*/ 26851 w 1740321"/>
                <a:gd name="connsiteY0" fmla="*/ 0 h 1927655"/>
                <a:gd name="connsiteX1" fmla="*/ 1723846 w 1740321"/>
                <a:gd name="connsiteY1" fmla="*/ 8238 h 1927655"/>
                <a:gd name="connsiteX2" fmla="*/ 1732084 w 1740321"/>
                <a:gd name="connsiteY2" fmla="*/ 1491049 h 1927655"/>
                <a:gd name="connsiteX3" fmla="*/ 1740321 w 1740321"/>
                <a:gd name="connsiteY3" fmla="*/ 1894703 h 1927655"/>
                <a:gd name="connsiteX4" fmla="*/ 949489 w 1740321"/>
                <a:gd name="connsiteY4" fmla="*/ 1893732 h 1927655"/>
                <a:gd name="connsiteX5" fmla="*/ 59803 w 1740321"/>
                <a:gd name="connsiteY5" fmla="*/ 1927655 h 1927655"/>
                <a:gd name="connsiteX6" fmla="*/ 0 w 1740321"/>
                <a:gd name="connsiteY6" fmla="*/ 914789 h 1927655"/>
                <a:gd name="connsiteX7" fmla="*/ 26851 w 1740321"/>
                <a:gd name="connsiteY7" fmla="*/ 0 h 1927655"/>
                <a:gd name="connsiteX0" fmla="*/ 26851 w 1770622"/>
                <a:gd name="connsiteY0" fmla="*/ 0 h 1927655"/>
                <a:gd name="connsiteX1" fmla="*/ 1723846 w 1770622"/>
                <a:gd name="connsiteY1" fmla="*/ 8238 h 1927655"/>
                <a:gd name="connsiteX2" fmla="*/ 1732084 w 1770622"/>
                <a:gd name="connsiteY2" fmla="*/ 1491049 h 1927655"/>
                <a:gd name="connsiteX3" fmla="*/ 1740321 w 1770622"/>
                <a:gd name="connsiteY3" fmla="*/ 1894703 h 1927655"/>
                <a:gd name="connsiteX4" fmla="*/ 949489 w 1770622"/>
                <a:gd name="connsiteY4" fmla="*/ 1893732 h 1927655"/>
                <a:gd name="connsiteX5" fmla="*/ 59803 w 1770622"/>
                <a:gd name="connsiteY5" fmla="*/ 1927655 h 1927655"/>
                <a:gd name="connsiteX6" fmla="*/ 0 w 1770622"/>
                <a:gd name="connsiteY6" fmla="*/ 914789 h 1927655"/>
                <a:gd name="connsiteX7" fmla="*/ 26851 w 1770622"/>
                <a:gd name="connsiteY7" fmla="*/ 0 h 192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0622" h="1927655">
                  <a:moveTo>
                    <a:pt x="26851" y="0"/>
                  </a:moveTo>
                  <a:lnTo>
                    <a:pt x="1723846" y="8238"/>
                  </a:lnTo>
                  <a:cubicBezTo>
                    <a:pt x="1726592" y="502508"/>
                    <a:pt x="1822092" y="929322"/>
                    <a:pt x="1732084" y="1491049"/>
                  </a:cubicBezTo>
                  <a:lnTo>
                    <a:pt x="1740321" y="1894703"/>
                  </a:lnTo>
                  <a:cubicBezTo>
                    <a:pt x="1476710" y="1894379"/>
                    <a:pt x="1213100" y="1868759"/>
                    <a:pt x="949489" y="1893732"/>
                  </a:cubicBezTo>
                  <a:lnTo>
                    <a:pt x="59803" y="1927655"/>
                  </a:lnTo>
                  <a:lnTo>
                    <a:pt x="0" y="914789"/>
                  </a:lnTo>
                  <a:lnTo>
                    <a:pt x="26851" y="0"/>
                  </a:lnTo>
                  <a:close/>
                </a:path>
              </a:pathLst>
            </a:custGeom>
            <a:solidFill>
              <a:srgbClr val="CCE9AD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자유형 61"/>
            <p:cNvSpPr/>
            <p:nvPr/>
          </p:nvSpPr>
          <p:spPr>
            <a:xfrm rot="16200000">
              <a:off x="5738298" y="2162468"/>
              <a:ext cx="653614" cy="322591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9" name="그룹 68"/>
          <p:cNvGrpSpPr/>
          <p:nvPr/>
        </p:nvGrpSpPr>
        <p:grpSpPr>
          <a:xfrm>
            <a:off x="8199911" y="1981330"/>
            <a:ext cx="2514600" cy="3517770"/>
            <a:chOff x="8199911" y="2108330"/>
            <a:chExt cx="2514600" cy="3517770"/>
          </a:xfrm>
        </p:grpSpPr>
        <p:grpSp>
          <p:nvGrpSpPr>
            <p:cNvPr id="70" name="그룹 69"/>
            <p:cNvGrpSpPr/>
            <p:nvPr/>
          </p:nvGrpSpPr>
          <p:grpSpPr>
            <a:xfrm>
              <a:off x="8199911" y="2374562"/>
              <a:ext cx="2514600" cy="3251538"/>
              <a:chOff x="8320283" y="3625631"/>
              <a:chExt cx="2514600" cy="3087697"/>
            </a:xfrm>
          </p:grpSpPr>
          <p:sp>
            <p:nvSpPr>
              <p:cNvPr id="78" name="자유형 77"/>
              <p:cNvSpPr/>
              <p:nvPr/>
            </p:nvSpPr>
            <p:spPr>
              <a:xfrm>
                <a:off x="8320283" y="3625631"/>
                <a:ext cx="2514600" cy="3087697"/>
              </a:xfrm>
              <a:custGeom>
                <a:avLst/>
                <a:gdLst>
                  <a:gd name="connsiteX0" fmla="*/ 0 w 2514600"/>
                  <a:gd name="connsiteY0" fmla="*/ 50800 h 2819400"/>
                  <a:gd name="connsiteX1" fmla="*/ 1765300 w 2514600"/>
                  <a:gd name="connsiteY1" fmla="*/ 63500 h 2819400"/>
                  <a:gd name="connsiteX2" fmla="*/ 2501900 w 2514600"/>
                  <a:gd name="connsiteY2" fmla="*/ 50800 h 2819400"/>
                  <a:gd name="connsiteX3" fmla="*/ 2514600 w 2514600"/>
                  <a:gd name="connsiteY3" fmla="*/ 927100 h 2819400"/>
                  <a:gd name="connsiteX4" fmla="*/ 2451100 w 2514600"/>
                  <a:gd name="connsiteY4" fmla="*/ 2552700 h 2819400"/>
                  <a:gd name="connsiteX5" fmla="*/ 2082800 w 2514600"/>
                  <a:gd name="connsiteY5" fmla="*/ 2819400 h 2819400"/>
                  <a:gd name="connsiteX6" fmla="*/ 215900 w 2514600"/>
                  <a:gd name="connsiteY6" fmla="*/ 2819400 h 2819400"/>
                  <a:gd name="connsiteX7" fmla="*/ 228600 w 2514600"/>
                  <a:gd name="connsiteY7" fmla="*/ 2286000 h 2819400"/>
                  <a:gd name="connsiteX8" fmla="*/ 76200 w 2514600"/>
                  <a:gd name="connsiteY8" fmla="*/ 1498600 h 2819400"/>
                  <a:gd name="connsiteX9" fmla="*/ 88900 w 2514600"/>
                  <a:gd name="connsiteY9" fmla="*/ 571500 h 2819400"/>
                  <a:gd name="connsiteX10" fmla="*/ 0 w 2514600"/>
                  <a:gd name="connsiteY10" fmla="*/ 0 h 2819400"/>
                  <a:gd name="connsiteX11" fmla="*/ 0 w 2514600"/>
                  <a:gd name="connsiteY11" fmla="*/ 50800 h 2819400"/>
                  <a:gd name="connsiteX0" fmla="*/ 0 w 2514600"/>
                  <a:gd name="connsiteY0" fmla="*/ 0 h 2768600"/>
                  <a:gd name="connsiteX1" fmla="*/ 1765300 w 2514600"/>
                  <a:gd name="connsiteY1" fmla="*/ 12700 h 2768600"/>
                  <a:gd name="connsiteX2" fmla="*/ 2501900 w 2514600"/>
                  <a:gd name="connsiteY2" fmla="*/ 0 h 2768600"/>
                  <a:gd name="connsiteX3" fmla="*/ 2514600 w 2514600"/>
                  <a:gd name="connsiteY3" fmla="*/ 876300 h 2768600"/>
                  <a:gd name="connsiteX4" fmla="*/ 2451100 w 2514600"/>
                  <a:gd name="connsiteY4" fmla="*/ 2501900 h 2768600"/>
                  <a:gd name="connsiteX5" fmla="*/ 2082800 w 2514600"/>
                  <a:gd name="connsiteY5" fmla="*/ 2768600 h 2768600"/>
                  <a:gd name="connsiteX6" fmla="*/ 215900 w 2514600"/>
                  <a:gd name="connsiteY6" fmla="*/ 2768600 h 2768600"/>
                  <a:gd name="connsiteX7" fmla="*/ 228600 w 2514600"/>
                  <a:gd name="connsiteY7" fmla="*/ 2235200 h 2768600"/>
                  <a:gd name="connsiteX8" fmla="*/ 76200 w 2514600"/>
                  <a:gd name="connsiteY8" fmla="*/ 1447800 h 2768600"/>
                  <a:gd name="connsiteX9" fmla="*/ 88900 w 2514600"/>
                  <a:gd name="connsiteY9" fmla="*/ 520700 h 2768600"/>
                  <a:gd name="connsiteX10" fmla="*/ 19050 w 2514600"/>
                  <a:gd name="connsiteY10" fmla="*/ 44450 h 2768600"/>
                  <a:gd name="connsiteX11" fmla="*/ 0 w 2514600"/>
                  <a:gd name="connsiteY11" fmla="*/ 0 h 2768600"/>
                  <a:gd name="connsiteX0" fmla="*/ 0 w 2514600"/>
                  <a:gd name="connsiteY0" fmla="*/ 0 h 2768600"/>
                  <a:gd name="connsiteX1" fmla="*/ 1765300 w 2514600"/>
                  <a:gd name="connsiteY1" fmla="*/ 12700 h 2768600"/>
                  <a:gd name="connsiteX2" fmla="*/ 2501900 w 2514600"/>
                  <a:gd name="connsiteY2" fmla="*/ 0 h 2768600"/>
                  <a:gd name="connsiteX3" fmla="*/ 2514600 w 2514600"/>
                  <a:gd name="connsiteY3" fmla="*/ 876300 h 2768600"/>
                  <a:gd name="connsiteX4" fmla="*/ 2451100 w 2514600"/>
                  <a:gd name="connsiteY4" fmla="*/ 2501900 h 2768600"/>
                  <a:gd name="connsiteX5" fmla="*/ 2082800 w 2514600"/>
                  <a:gd name="connsiteY5" fmla="*/ 2768600 h 2768600"/>
                  <a:gd name="connsiteX6" fmla="*/ 215900 w 2514600"/>
                  <a:gd name="connsiteY6" fmla="*/ 2768600 h 2768600"/>
                  <a:gd name="connsiteX7" fmla="*/ 88900 w 2514600"/>
                  <a:gd name="connsiteY7" fmla="*/ 2298700 h 2768600"/>
                  <a:gd name="connsiteX8" fmla="*/ 76200 w 2514600"/>
                  <a:gd name="connsiteY8" fmla="*/ 1447800 h 2768600"/>
                  <a:gd name="connsiteX9" fmla="*/ 88900 w 2514600"/>
                  <a:gd name="connsiteY9" fmla="*/ 520700 h 2768600"/>
                  <a:gd name="connsiteX10" fmla="*/ 19050 w 2514600"/>
                  <a:gd name="connsiteY10" fmla="*/ 44450 h 2768600"/>
                  <a:gd name="connsiteX11" fmla="*/ 0 w 2514600"/>
                  <a:gd name="connsiteY11" fmla="*/ 0 h 2768600"/>
                  <a:gd name="connsiteX0" fmla="*/ 0 w 2514600"/>
                  <a:gd name="connsiteY0" fmla="*/ 0 h 2768600"/>
                  <a:gd name="connsiteX1" fmla="*/ 1765300 w 2514600"/>
                  <a:gd name="connsiteY1" fmla="*/ 12700 h 2768600"/>
                  <a:gd name="connsiteX2" fmla="*/ 2501900 w 2514600"/>
                  <a:gd name="connsiteY2" fmla="*/ 0 h 2768600"/>
                  <a:gd name="connsiteX3" fmla="*/ 2514600 w 2514600"/>
                  <a:gd name="connsiteY3" fmla="*/ 876300 h 2768600"/>
                  <a:gd name="connsiteX4" fmla="*/ 2451100 w 2514600"/>
                  <a:gd name="connsiteY4" fmla="*/ 2501900 h 2768600"/>
                  <a:gd name="connsiteX5" fmla="*/ 2082800 w 2514600"/>
                  <a:gd name="connsiteY5" fmla="*/ 2768600 h 2768600"/>
                  <a:gd name="connsiteX6" fmla="*/ 88900 w 2514600"/>
                  <a:gd name="connsiteY6" fmla="*/ 2768600 h 2768600"/>
                  <a:gd name="connsiteX7" fmla="*/ 88900 w 2514600"/>
                  <a:gd name="connsiteY7" fmla="*/ 2298700 h 2768600"/>
                  <a:gd name="connsiteX8" fmla="*/ 76200 w 2514600"/>
                  <a:gd name="connsiteY8" fmla="*/ 1447800 h 2768600"/>
                  <a:gd name="connsiteX9" fmla="*/ 88900 w 2514600"/>
                  <a:gd name="connsiteY9" fmla="*/ 520700 h 2768600"/>
                  <a:gd name="connsiteX10" fmla="*/ 19050 w 2514600"/>
                  <a:gd name="connsiteY10" fmla="*/ 44450 h 2768600"/>
                  <a:gd name="connsiteX11" fmla="*/ 0 w 2514600"/>
                  <a:gd name="connsiteY11" fmla="*/ 0 h 276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14600" h="2768600">
                    <a:moveTo>
                      <a:pt x="0" y="0"/>
                    </a:moveTo>
                    <a:lnTo>
                      <a:pt x="1765300" y="12700"/>
                    </a:lnTo>
                    <a:lnTo>
                      <a:pt x="2501900" y="0"/>
                    </a:lnTo>
                    <a:lnTo>
                      <a:pt x="2514600" y="876300"/>
                    </a:lnTo>
                    <a:lnTo>
                      <a:pt x="2451100" y="2501900"/>
                    </a:lnTo>
                    <a:lnTo>
                      <a:pt x="2082800" y="2768600"/>
                    </a:lnTo>
                    <a:lnTo>
                      <a:pt x="88900" y="2768600"/>
                    </a:lnTo>
                    <a:lnTo>
                      <a:pt x="88900" y="2298700"/>
                    </a:lnTo>
                    <a:lnTo>
                      <a:pt x="76200" y="1447800"/>
                    </a:lnTo>
                    <a:lnTo>
                      <a:pt x="88900" y="520700"/>
                    </a:lnTo>
                    <a:lnTo>
                      <a:pt x="19050" y="444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3D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자유형 78"/>
              <p:cNvSpPr/>
              <p:nvPr/>
            </p:nvSpPr>
            <p:spPr>
              <a:xfrm>
                <a:off x="10379044" y="6385916"/>
                <a:ext cx="387350" cy="308910"/>
              </a:xfrm>
              <a:custGeom>
                <a:avLst/>
                <a:gdLst>
                  <a:gd name="connsiteX0" fmla="*/ 0 w 374650"/>
                  <a:gd name="connsiteY0" fmla="*/ 374650 h 374650"/>
                  <a:gd name="connsiteX1" fmla="*/ 374650 w 374650"/>
                  <a:gd name="connsiteY1" fmla="*/ 133350 h 374650"/>
                  <a:gd name="connsiteX2" fmla="*/ 0 w 374650"/>
                  <a:gd name="connsiteY2" fmla="*/ 0 h 374650"/>
                  <a:gd name="connsiteX3" fmla="*/ 0 w 374650"/>
                  <a:gd name="connsiteY3" fmla="*/ 374650 h 374650"/>
                  <a:gd name="connsiteX0" fmla="*/ 0 w 374650"/>
                  <a:gd name="connsiteY0" fmla="*/ 387350 h 387350"/>
                  <a:gd name="connsiteX1" fmla="*/ 374650 w 374650"/>
                  <a:gd name="connsiteY1" fmla="*/ 133350 h 387350"/>
                  <a:gd name="connsiteX2" fmla="*/ 0 w 374650"/>
                  <a:gd name="connsiteY2" fmla="*/ 0 h 387350"/>
                  <a:gd name="connsiteX3" fmla="*/ 0 w 374650"/>
                  <a:gd name="connsiteY3" fmla="*/ 387350 h 387350"/>
                  <a:gd name="connsiteX0" fmla="*/ 50800 w 425450"/>
                  <a:gd name="connsiteY0" fmla="*/ 260350 h 260350"/>
                  <a:gd name="connsiteX1" fmla="*/ 425450 w 425450"/>
                  <a:gd name="connsiteY1" fmla="*/ 6350 h 260350"/>
                  <a:gd name="connsiteX2" fmla="*/ 0 w 425450"/>
                  <a:gd name="connsiteY2" fmla="*/ 0 h 260350"/>
                  <a:gd name="connsiteX3" fmla="*/ 50800 w 425450"/>
                  <a:gd name="connsiteY3" fmla="*/ 260350 h 260350"/>
                  <a:gd name="connsiteX0" fmla="*/ 12700 w 387350"/>
                  <a:gd name="connsiteY0" fmla="*/ 266700 h 266700"/>
                  <a:gd name="connsiteX1" fmla="*/ 387350 w 387350"/>
                  <a:gd name="connsiteY1" fmla="*/ 12700 h 266700"/>
                  <a:gd name="connsiteX2" fmla="*/ 0 w 387350"/>
                  <a:gd name="connsiteY2" fmla="*/ 0 h 266700"/>
                  <a:gd name="connsiteX3" fmla="*/ 12700 w 387350"/>
                  <a:gd name="connsiteY3" fmla="*/ 266700 h 266700"/>
                  <a:gd name="connsiteX0" fmla="*/ 19050 w 387350"/>
                  <a:gd name="connsiteY0" fmla="*/ 308910 h 308910"/>
                  <a:gd name="connsiteX1" fmla="*/ 387350 w 387350"/>
                  <a:gd name="connsiteY1" fmla="*/ 12700 h 308910"/>
                  <a:gd name="connsiteX2" fmla="*/ 0 w 387350"/>
                  <a:gd name="connsiteY2" fmla="*/ 0 h 308910"/>
                  <a:gd name="connsiteX3" fmla="*/ 19050 w 387350"/>
                  <a:gd name="connsiteY3" fmla="*/ 308910 h 30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7350" h="308910">
                    <a:moveTo>
                      <a:pt x="19050" y="308910"/>
                    </a:moveTo>
                    <a:lnTo>
                      <a:pt x="387350" y="12700"/>
                    </a:lnTo>
                    <a:lnTo>
                      <a:pt x="0" y="0"/>
                    </a:lnTo>
                    <a:lnTo>
                      <a:pt x="19050" y="30891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" name="자유형 70"/>
            <p:cNvSpPr/>
            <p:nvPr/>
          </p:nvSpPr>
          <p:spPr>
            <a:xfrm rot="16200000">
              <a:off x="9130404" y="2273841"/>
              <a:ext cx="653614" cy="322591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2EE43C47-10E6-466E-9581-DBFAD0A27539}"/>
              </a:ext>
            </a:extLst>
          </p:cNvPr>
          <p:cNvSpPr/>
          <p:nvPr/>
        </p:nvSpPr>
        <p:spPr>
          <a:xfrm>
            <a:off x="2064112" y="3388431"/>
            <a:ext cx="889987" cy="7599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2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주제</a:t>
            </a: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A7923FE3-396A-4CF8-9A92-1AA994CDD1B8}"/>
              </a:ext>
            </a:extLst>
          </p:cNvPr>
          <p:cNvSpPr/>
          <p:nvPr/>
        </p:nvSpPr>
        <p:spPr>
          <a:xfrm>
            <a:off x="5446378" y="3019100"/>
            <a:ext cx="1242648" cy="14986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2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데이터</a:t>
            </a: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2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전처리</a:t>
            </a: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AB789C5-465B-4ED0-888C-C231BF32BCB4}"/>
              </a:ext>
            </a:extLst>
          </p:cNvPr>
          <p:cNvSpPr/>
          <p:nvPr/>
        </p:nvSpPr>
        <p:spPr>
          <a:xfrm>
            <a:off x="8483227" y="3019100"/>
            <a:ext cx="1947969" cy="223727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2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코드</a:t>
            </a: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2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분석그래프</a:t>
            </a: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lnSpc>
                <a:spcPct val="150000"/>
              </a:lnSpc>
            </a:pP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9F15AEA8-C7C3-4F69-A136-264AD04DBE89}"/>
              </a:ext>
            </a:extLst>
          </p:cNvPr>
          <p:cNvSpPr/>
          <p:nvPr/>
        </p:nvSpPr>
        <p:spPr>
          <a:xfrm>
            <a:off x="594610" y="17367"/>
            <a:ext cx="5518159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목차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8298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993372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AD2BDA6-21F2-4D2C-BE05-DF10718324F9}"/>
              </a:ext>
            </a:extLst>
          </p:cNvPr>
          <p:cNvGrpSpPr/>
          <p:nvPr/>
        </p:nvGrpSpPr>
        <p:grpSpPr>
          <a:xfrm>
            <a:off x="4105407" y="1943488"/>
            <a:ext cx="4227927" cy="2971024"/>
            <a:chOff x="4111005" y="1610225"/>
            <a:chExt cx="4227927" cy="297102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5096B8C-F648-4F0C-8522-82728062C5FF}"/>
                </a:ext>
              </a:extLst>
            </p:cNvPr>
            <p:cNvSpPr txBox="1"/>
            <p:nvPr/>
          </p:nvSpPr>
          <p:spPr>
            <a:xfrm>
              <a:off x="4111005" y="4119584"/>
              <a:ext cx="4227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b="1" dirty="0">
                  <a:solidFill>
                    <a:srgbClr val="56E6CD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구글 플레이 </a:t>
              </a:r>
              <a:r>
                <a:rPr lang="ko-KR" altLang="en-US" sz="2400" b="1" dirty="0">
                  <a:solidFill>
                    <a:srgbClr val="C03B84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스토어의</a:t>
              </a:r>
              <a:r>
                <a:rPr lang="ko-KR" altLang="en-US" sz="2400" b="1" dirty="0">
                  <a:solidFill>
                    <a:prstClr val="white">
                      <a:lumMod val="50000"/>
                    </a:prstClr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 </a:t>
              </a:r>
              <a:r>
                <a:rPr lang="ko-KR" altLang="en-US" sz="2400" b="1" dirty="0">
                  <a:solidFill>
                    <a:srgbClr val="FA997B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장르별</a:t>
              </a:r>
              <a:r>
                <a:rPr lang="ko-KR" altLang="en-US" sz="2400" b="1" dirty="0">
                  <a:solidFill>
                    <a:prstClr val="white">
                      <a:lumMod val="50000"/>
                    </a:prstClr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 </a:t>
              </a:r>
              <a:r>
                <a:rPr lang="ko-KR" altLang="en-US" sz="2400" b="1" dirty="0">
                  <a:solidFill>
                    <a:srgbClr val="4EC49C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분석</a:t>
              </a:r>
            </a:p>
          </p:txBody>
        </p:sp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01A6AEAE-10BF-466A-B9A5-71B3E8DDA2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 l="1" r="70809"/>
            <a:stretch/>
          </p:blipFill>
          <p:spPr>
            <a:xfrm>
              <a:off x="4494780" y="1610225"/>
              <a:ext cx="2771162" cy="2480144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03A3ED1-8555-47D9-8767-81E149300686}"/>
              </a:ext>
            </a:extLst>
          </p:cNvPr>
          <p:cNvSpPr txBox="1"/>
          <p:nvPr/>
        </p:nvSpPr>
        <p:spPr>
          <a:xfrm>
            <a:off x="8055428" y="6474942"/>
            <a:ext cx="413657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altLang="ko-KR" sz="1050" dirty="0">
              <a:latin typeface="나눔스퀘어_ac ExtraBold" panose="020B0600000101010101" pitchFamily="50" charset="-127"/>
              <a:ea typeface="나눔스퀘어_ac ExtraBold" panose="020B0600000101010101" pitchFamily="50" charset="-127"/>
              <a:hlinkClick r:id="rId4"/>
            </a:endParaRPr>
          </a:p>
          <a:p>
            <a:pPr algn="r"/>
            <a:r>
              <a:rPr lang="en-US" altLang="ko-KR" sz="105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  <a:hlinkClick r:id="rId4"/>
              </a:rPr>
              <a:t>https://www.kaggle.com/lava18/google-play-store-apps</a:t>
            </a:r>
            <a:endParaRPr lang="ko-KR" altLang="en-US" sz="105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D9EC1A35-81AA-4EF0-BD14-09A40FA3F6BB}"/>
              </a:ext>
            </a:extLst>
          </p:cNvPr>
          <p:cNvSpPr/>
          <p:nvPr/>
        </p:nvSpPr>
        <p:spPr>
          <a:xfrm>
            <a:off x="594610" y="17367"/>
            <a:ext cx="5518159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1.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주제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7D4663C7-2ACC-462C-A1AD-BADEDCC5D8A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2041" y="6359249"/>
            <a:ext cx="837439" cy="32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858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60AA83F9-8B77-44C3-A81A-E4EF36634FFE}"/>
              </a:ext>
            </a:extLst>
          </p:cNvPr>
          <p:cNvSpPr/>
          <p:nvPr/>
        </p:nvSpPr>
        <p:spPr>
          <a:xfrm>
            <a:off x="594610" y="17367"/>
            <a:ext cx="6577155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+mn-cs"/>
              </a:rPr>
              <a:t>2. </a:t>
            </a:r>
            <a:r>
              <a:rPr kumimoji="0" lang="ko-KR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+mn-cs"/>
              </a:rPr>
              <a:t>라이브러리와 데이터 </a:t>
            </a:r>
            <a:r>
              <a:rPr kumimoji="0" lang="ko-KR" altLang="en-US" sz="3600" b="1" i="0" u="none" strike="noStrike" kern="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  <a:cs typeface="+mn-cs"/>
              </a:rPr>
              <a:t>전처리</a:t>
            </a:r>
            <a:endParaRPr kumimoji="0" lang="en-US" altLang="ko-KR" sz="3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  <a:cs typeface="+mn-cs"/>
            </a:endParaRPr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3D7F09C8-9F36-42AA-B8F7-BD77B73117D4}"/>
              </a:ext>
            </a:extLst>
          </p:cNvPr>
          <p:cNvGrpSpPr/>
          <p:nvPr/>
        </p:nvGrpSpPr>
        <p:grpSpPr>
          <a:xfrm>
            <a:off x="975811" y="1487541"/>
            <a:ext cx="3130025" cy="1152069"/>
            <a:chOff x="975811" y="1294920"/>
            <a:chExt cx="3130025" cy="1152069"/>
          </a:xfrm>
        </p:grpSpPr>
        <p:sp>
          <p:nvSpPr>
            <p:cNvPr id="9" name="직사각형 4">
              <a:extLst>
                <a:ext uri="{FF2B5EF4-FFF2-40B4-BE49-F238E27FC236}">
                  <a16:creationId xmlns:a16="http://schemas.microsoft.com/office/drawing/2014/main" id="{66832109-990A-4010-8E45-46CBAEF7D9DE}"/>
                </a:ext>
              </a:extLst>
            </p:cNvPr>
            <p:cNvSpPr/>
            <p:nvPr/>
          </p:nvSpPr>
          <p:spPr>
            <a:xfrm>
              <a:off x="975811" y="1294920"/>
              <a:ext cx="3130025" cy="1152069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56C5B511-46DC-421F-808D-72C8B773C90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2504" y="1428955"/>
              <a:ext cx="1219306" cy="883997"/>
            </a:xfrm>
            <a:prstGeom prst="rect">
              <a:avLst/>
            </a:prstGeom>
          </p:spPr>
        </p:pic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BFEF146C-2A04-4F18-972C-FD68085BA0BA}"/>
              </a:ext>
            </a:extLst>
          </p:cNvPr>
          <p:cNvGrpSpPr/>
          <p:nvPr/>
        </p:nvGrpSpPr>
        <p:grpSpPr>
          <a:xfrm>
            <a:off x="4747215" y="1221528"/>
            <a:ext cx="6677901" cy="5002771"/>
            <a:chOff x="4633355" y="1171506"/>
            <a:chExt cx="6871114" cy="5002771"/>
          </a:xfrm>
        </p:grpSpPr>
        <p:sp>
          <p:nvSpPr>
            <p:cNvPr id="14" name="직사각형 4">
              <a:extLst>
                <a:ext uri="{FF2B5EF4-FFF2-40B4-BE49-F238E27FC236}">
                  <a16:creationId xmlns:a16="http://schemas.microsoft.com/office/drawing/2014/main" id="{9585A73E-F72C-4DA2-A17D-B62E3BC72CF8}"/>
                </a:ext>
              </a:extLst>
            </p:cNvPr>
            <p:cNvSpPr/>
            <p:nvPr/>
          </p:nvSpPr>
          <p:spPr>
            <a:xfrm>
              <a:off x="4633355" y="1171506"/>
              <a:ext cx="6871114" cy="5002771"/>
            </a:xfrm>
            <a:prstGeom prst="roundRect">
              <a:avLst>
                <a:gd name="adj" fmla="val 6600"/>
              </a:avLst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D3BFC6A5-F050-43D9-A3E3-5CC934AE51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10481" y="1325727"/>
              <a:ext cx="6693988" cy="4694327"/>
            </a:xfrm>
            <a:prstGeom prst="rect">
              <a:avLst/>
            </a:prstGeom>
          </p:spPr>
        </p:pic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5079328-4DF3-4085-A50E-5281BCD9123C}"/>
              </a:ext>
            </a:extLst>
          </p:cNvPr>
          <p:cNvSpPr txBox="1"/>
          <p:nvPr/>
        </p:nvSpPr>
        <p:spPr>
          <a:xfrm>
            <a:off x="879348" y="3037694"/>
            <a:ext cx="4705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read_excel</a:t>
            </a:r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 ) 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을 사용해서 데이터 가져오기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E033DB-70B5-4644-89E8-D6CF5D1A14A7}"/>
              </a:ext>
            </a:extLst>
          </p:cNvPr>
          <p:cNvSpPr txBox="1"/>
          <p:nvPr/>
        </p:nvSpPr>
        <p:spPr>
          <a:xfrm>
            <a:off x="879348" y="4245665"/>
            <a:ext cx="4705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Size 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의 </a:t>
            </a:r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‘M’ 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을 </a:t>
            </a:r>
            <a:r>
              <a:rPr lang="en-US" altLang="ko-KR" sz="14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gsub</a:t>
            </a:r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 ) 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을 사용해서 없애기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BE2E393-88D4-411C-ACBE-2DB3590F81F7}"/>
              </a:ext>
            </a:extLst>
          </p:cNvPr>
          <p:cNvSpPr txBox="1"/>
          <p:nvPr/>
        </p:nvSpPr>
        <p:spPr>
          <a:xfrm>
            <a:off x="879347" y="4864441"/>
            <a:ext cx="49799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Installs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의 </a:t>
            </a:r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‘+’ 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를 </a:t>
            </a:r>
            <a:r>
              <a:rPr lang="en-US" altLang="ko-KR" sz="14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ifelse</a:t>
            </a:r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 ) 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를 사용해서 없애기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7994636-5FA6-43CD-8AB9-EB102283DF75}"/>
              </a:ext>
            </a:extLst>
          </p:cNvPr>
          <p:cNvSpPr txBox="1"/>
          <p:nvPr/>
        </p:nvSpPr>
        <p:spPr>
          <a:xfrm>
            <a:off x="879346" y="3646593"/>
            <a:ext cx="51033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Size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와 </a:t>
            </a:r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Rating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을 </a:t>
            </a:r>
            <a:r>
              <a:rPr lang="en-US" altLang="ko-KR" sz="14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na.omit</a:t>
            </a:r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 ) 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으로 </a:t>
            </a:r>
            <a:r>
              <a:rPr lang="ko-KR" altLang="en-US" sz="14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결측값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제거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8F29AFD-E267-4F5D-8138-8E4F1F9FC74E}"/>
              </a:ext>
            </a:extLst>
          </p:cNvPr>
          <p:cNvSpPr txBox="1"/>
          <p:nvPr/>
        </p:nvSpPr>
        <p:spPr>
          <a:xfrm>
            <a:off x="879348" y="5473288"/>
            <a:ext cx="4705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Reviews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와 </a:t>
            </a:r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Size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를 </a:t>
            </a:r>
            <a:r>
              <a:rPr lang="en-US" altLang="ko-KR" sz="14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as.numeric</a:t>
            </a:r>
            <a:r>
              <a:rPr lang="en-US" altLang="ko-KR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 )</a:t>
            </a:r>
            <a:r>
              <a:rPr lang="ko-KR" altLang="en-US" sz="1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타입으로 전환</a:t>
            </a:r>
            <a:endParaRPr lang="en-US" altLang="ko-KR" sz="14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9377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9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1" grpId="0"/>
      <p:bldP spid="21" grpId="1"/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60AA83F9-8B77-44C3-A81A-E4EF36634FFE}"/>
              </a:ext>
            </a:extLst>
          </p:cNvPr>
          <p:cNvSpPr/>
          <p:nvPr/>
        </p:nvSpPr>
        <p:spPr>
          <a:xfrm>
            <a:off x="594610" y="17367"/>
            <a:ext cx="6577155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2. 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데이터 </a:t>
            </a:r>
            <a:r>
              <a:rPr lang="ko-KR" altLang="en-US" sz="3600" b="1" kern="0" dirty="0" err="1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전처리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4" name="화살표: 아래쪽 23">
            <a:extLst>
              <a:ext uri="{FF2B5EF4-FFF2-40B4-BE49-F238E27FC236}">
                <a16:creationId xmlns:a16="http://schemas.microsoft.com/office/drawing/2014/main" id="{A2DF35F9-5F67-44F3-A2FB-A200F417F883}"/>
              </a:ext>
            </a:extLst>
          </p:cNvPr>
          <p:cNvSpPr/>
          <p:nvPr/>
        </p:nvSpPr>
        <p:spPr>
          <a:xfrm>
            <a:off x="5898776" y="3724922"/>
            <a:ext cx="394447" cy="367553"/>
          </a:xfrm>
          <a:prstGeom prst="downArrow">
            <a:avLst/>
          </a:prstGeom>
          <a:solidFill>
            <a:srgbClr val="40404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그림 3" descr="스크린샷이(가) 표시된 사진&#10;&#10;자동 생성된 설명">
            <a:extLst>
              <a:ext uri="{FF2B5EF4-FFF2-40B4-BE49-F238E27FC236}">
                <a16:creationId xmlns:a16="http://schemas.microsoft.com/office/drawing/2014/main" id="{26D733EB-4D87-4817-BC7A-E04F0BBC51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680" y="1263833"/>
            <a:ext cx="4404085" cy="191105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  <p:pic>
        <p:nvPicPr>
          <p:cNvPr id="8" name="그림 7" descr="스크린샷이(가) 표시된 사진&#10;&#10;자동 생성된 설명">
            <a:extLst>
              <a:ext uri="{FF2B5EF4-FFF2-40B4-BE49-F238E27FC236}">
                <a16:creationId xmlns:a16="http://schemas.microsoft.com/office/drawing/2014/main" id="{DD0D319C-785C-4434-86AE-F931044BC3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680" y="4127395"/>
            <a:ext cx="4411076" cy="208809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그림 9" descr="벽, 컴퓨터, 실내이(가) 표시된 사진&#10;&#10;자동 생성된 설명">
            <a:extLst>
              <a:ext uri="{FF2B5EF4-FFF2-40B4-BE49-F238E27FC236}">
                <a16:creationId xmlns:a16="http://schemas.microsoft.com/office/drawing/2014/main" id="{71D7F9BC-A61F-478C-910F-AD9BAFC1FE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260" y="1615804"/>
            <a:ext cx="10401481" cy="2084086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그림 11" descr="벽, 실내, 자동차이(가) 표시된 사진&#10;&#10;자동 생성된 설명">
            <a:extLst>
              <a:ext uri="{FF2B5EF4-FFF2-40B4-BE49-F238E27FC236}">
                <a16:creationId xmlns:a16="http://schemas.microsoft.com/office/drawing/2014/main" id="{FEE42B80-0FAB-4655-B94A-0703793460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260" y="4408962"/>
            <a:ext cx="10401480" cy="1822124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CD30E0B4-0B24-4B65-A8A4-0A838D8DF3E8}"/>
              </a:ext>
            </a:extLst>
          </p:cNvPr>
          <p:cNvSpPr txBox="1"/>
          <p:nvPr/>
        </p:nvSpPr>
        <p:spPr>
          <a:xfrm>
            <a:off x="879021" y="1169765"/>
            <a:ext cx="18724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데이터 </a:t>
            </a:r>
            <a:r>
              <a:rPr lang="ko-KR" altLang="en-US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전처리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전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14DE1B1-ED72-44FD-B495-A7297FA6EA4D}"/>
              </a:ext>
            </a:extLst>
          </p:cNvPr>
          <p:cNvSpPr txBox="1"/>
          <p:nvPr/>
        </p:nvSpPr>
        <p:spPr>
          <a:xfrm>
            <a:off x="887141" y="4008852"/>
            <a:ext cx="1856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데이터 </a:t>
            </a:r>
            <a:r>
              <a:rPr lang="ko-KR" altLang="en-US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전처리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후</a:t>
            </a:r>
          </a:p>
        </p:txBody>
      </p:sp>
    </p:spTree>
    <p:extLst>
      <p:ext uri="{BB962C8B-B14F-4D97-AF65-F5344CB8AC3E}">
        <p14:creationId xmlns:p14="http://schemas.microsoft.com/office/powerpoint/2010/main" val="13143614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9" name="직사각형 8">
            <a:extLst>
              <a:ext uri="{FF2B5EF4-FFF2-40B4-BE49-F238E27FC236}">
                <a16:creationId xmlns:a16="http://schemas.microsoft.com/office/drawing/2014/main" id="{C293E872-6B19-4FDD-A63E-3971EAA32F10}"/>
              </a:ext>
            </a:extLst>
          </p:cNvPr>
          <p:cNvSpPr/>
          <p:nvPr/>
        </p:nvSpPr>
        <p:spPr>
          <a:xfrm>
            <a:off x="594610" y="17367"/>
            <a:ext cx="5518159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3-1. </a:t>
            </a:r>
            <a:r>
              <a:rPr kumimoji="0" lang="ko-KR" altLang="en-US" sz="3600" b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빈도 수 보기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E9A896BE-B7DB-4826-A6EE-9CB66F874303}"/>
              </a:ext>
            </a:extLst>
          </p:cNvPr>
          <p:cNvCxnSpPr/>
          <p:nvPr/>
        </p:nvCxnSpPr>
        <p:spPr>
          <a:xfrm>
            <a:off x="6096000" y="1204685"/>
            <a:ext cx="0" cy="4943572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직사각형 4">
            <a:extLst>
              <a:ext uri="{FF2B5EF4-FFF2-40B4-BE49-F238E27FC236}">
                <a16:creationId xmlns:a16="http://schemas.microsoft.com/office/drawing/2014/main" id="{343949EC-8853-4F2E-9654-BE16FDD01AC2}"/>
              </a:ext>
            </a:extLst>
          </p:cNvPr>
          <p:cNvSpPr/>
          <p:nvPr/>
        </p:nvSpPr>
        <p:spPr>
          <a:xfrm>
            <a:off x="6219371" y="1630209"/>
            <a:ext cx="5254605" cy="4518048"/>
          </a:xfrm>
          <a:prstGeom prst="roundRect">
            <a:avLst>
              <a:gd name="adj" fmla="val 6600"/>
            </a:avLst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69094949-96C3-4BF4-BFB9-F96454CBD8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" t="64868" r="1" b="-2181"/>
          <a:stretch/>
        </p:blipFill>
        <p:spPr>
          <a:xfrm>
            <a:off x="6437803" y="3351470"/>
            <a:ext cx="4570991" cy="3040202"/>
          </a:xfrm>
          <a:prstGeom prst="rect">
            <a:avLst/>
          </a:prstGeom>
        </p:spPr>
      </p:pic>
      <p:pic>
        <p:nvPicPr>
          <p:cNvPr id="22" name="그림 21">
            <a:extLst>
              <a:ext uri="{FF2B5EF4-FFF2-40B4-BE49-F238E27FC236}">
                <a16:creationId xmlns:a16="http://schemas.microsoft.com/office/drawing/2014/main" id="{7A34335A-C3E5-436F-AEEA-5CCA95A34E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799" b="42540"/>
          <a:stretch/>
        </p:blipFill>
        <p:spPr>
          <a:xfrm>
            <a:off x="6437764" y="2209462"/>
            <a:ext cx="4571030" cy="1284563"/>
          </a:xfrm>
          <a:prstGeom prst="rect">
            <a:avLst/>
          </a:prstGeom>
        </p:spPr>
      </p:pic>
      <p:pic>
        <p:nvPicPr>
          <p:cNvPr id="23" name="그림 22">
            <a:extLst>
              <a:ext uri="{FF2B5EF4-FFF2-40B4-BE49-F238E27FC236}">
                <a16:creationId xmlns:a16="http://schemas.microsoft.com/office/drawing/2014/main" id="{937B3C3D-E51B-4CC7-A4E0-D0CB13C63E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461" b="65203"/>
          <a:stretch/>
        </p:blipFill>
        <p:spPr>
          <a:xfrm>
            <a:off x="6437764" y="1750892"/>
            <a:ext cx="4571030" cy="523240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DC0BA19E-681E-4DFD-8615-9135E557A0CB}"/>
              </a:ext>
            </a:extLst>
          </p:cNvPr>
          <p:cNvGrpSpPr/>
          <p:nvPr/>
        </p:nvGrpSpPr>
        <p:grpSpPr>
          <a:xfrm>
            <a:off x="787042" y="1630209"/>
            <a:ext cx="5185540" cy="1638533"/>
            <a:chOff x="982170" y="3676471"/>
            <a:chExt cx="5185540" cy="1638533"/>
          </a:xfrm>
        </p:grpSpPr>
        <p:sp>
          <p:nvSpPr>
            <p:cNvPr id="27" name="직사각형 4">
              <a:extLst>
                <a:ext uri="{FF2B5EF4-FFF2-40B4-BE49-F238E27FC236}">
                  <a16:creationId xmlns:a16="http://schemas.microsoft.com/office/drawing/2014/main" id="{03C4E6C0-3F0B-40F7-8699-9A91476339DF}"/>
                </a:ext>
              </a:extLst>
            </p:cNvPr>
            <p:cNvSpPr/>
            <p:nvPr/>
          </p:nvSpPr>
          <p:spPr>
            <a:xfrm>
              <a:off x="982170" y="3676471"/>
              <a:ext cx="5185540" cy="163853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20" name="그림 19">
              <a:extLst>
                <a:ext uri="{FF2B5EF4-FFF2-40B4-BE49-F238E27FC236}">
                  <a16:creationId xmlns:a16="http://schemas.microsoft.com/office/drawing/2014/main" id="{6C7E0562-0397-45DD-B566-385C765E8F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4230" b="77080"/>
            <a:stretch/>
          </p:blipFill>
          <p:spPr>
            <a:xfrm>
              <a:off x="1254916" y="3794066"/>
              <a:ext cx="4571030" cy="1403341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D3007CE7-BAB1-4ABB-A096-2D6D586A1863}"/>
              </a:ext>
            </a:extLst>
          </p:cNvPr>
          <p:cNvSpPr txBox="1"/>
          <p:nvPr/>
        </p:nvSpPr>
        <p:spPr>
          <a:xfrm>
            <a:off x="879021" y="1169765"/>
            <a:ext cx="2813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빈도수 데이터 생성</a:t>
            </a:r>
          </a:p>
        </p:txBody>
      </p:sp>
      <p:pic>
        <p:nvPicPr>
          <p:cNvPr id="24" name="그림 23">
            <a:extLst>
              <a:ext uri="{FF2B5EF4-FFF2-40B4-BE49-F238E27FC236}">
                <a16:creationId xmlns:a16="http://schemas.microsoft.com/office/drawing/2014/main" id="{1CDD8E3A-48B1-420E-80EF-EDF7CC538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3926" y="3364399"/>
            <a:ext cx="1960583" cy="2811403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</p:pic>
      <p:sp>
        <p:nvSpPr>
          <p:cNvPr id="30" name="자유형 44">
            <a:extLst>
              <a:ext uri="{FF2B5EF4-FFF2-40B4-BE49-F238E27FC236}">
                <a16:creationId xmlns:a16="http://schemas.microsoft.com/office/drawing/2014/main" id="{D610C1AE-1E50-4B9D-A615-0218FC882624}"/>
              </a:ext>
            </a:extLst>
          </p:cNvPr>
          <p:cNvSpPr/>
          <p:nvPr/>
        </p:nvSpPr>
        <p:spPr>
          <a:xfrm rot="14208760">
            <a:off x="1746310" y="3217892"/>
            <a:ext cx="2032000" cy="1128140"/>
          </a:xfrm>
          <a:custGeom>
            <a:avLst/>
            <a:gdLst>
              <a:gd name="connsiteX0" fmla="*/ 2032000 w 2032000"/>
              <a:gd name="connsiteY0" fmla="*/ 230171 h 1042971"/>
              <a:gd name="connsiteX1" fmla="*/ 1930400 w 2032000"/>
              <a:gd name="connsiteY1" fmla="*/ 217471 h 1042971"/>
              <a:gd name="connsiteX2" fmla="*/ 1549400 w 2032000"/>
              <a:gd name="connsiteY2" fmla="*/ 1571 h 1042971"/>
              <a:gd name="connsiteX3" fmla="*/ 546100 w 2032000"/>
              <a:gd name="connsiteY3" fmla="*/ 344471 h 1042971"/>
              <a:gd name="connsiteX4" fmla="*/ 0 w 2032000"/>
              <a:gd name="connsiteY4" fmla="*/ 1042971 h 1042971"/>
              <a:gd name="connsiteX0" fmla="*/ 2032000 w 2032000"/>
              <a:gd name="connsiteY0" fmla="*/ 245407 h 1058207"/>
              <a:gd name="connsiteX1" fmla="*/ 1861820 w 2032000"/>
              <a:gd name="connsiteY1" fmla="*/ 72687 h 1058207"/>
              <a:gd name="connsiteX2" fmla="*/ 1549400 w 2032000"/>
              <a:gd name="connsiteY2" fmla="*/ 16807 h 1058207"/>
              <a:gd name="connsiteX3" fmla="*/ 546100 w 2032000"/>
              <a:gd name="connsiteY3" fmla="*/ 359707 h 1058207"/>
              <a:gd name="connsiteX4" fmla="*/ 0 w 2032000"/>
              <a:gd name="connsiteY4" fmla="*/ 1058207 h 1058207"/>
              <a:gd name="connsiteX0" fmla="*/ 2032000 w 2032000"/>
              <a:gd name="connsiteY0" fmla="*/ 308039 h 1120839"/>
              <a:gd name="connsiteX1" fmla="*/ 1861820 w 2032000"/>
              <a:gd name="connsiteY1" fmla="*/ 135319 h 1120839"/>
              <a:gd name="connsiteX2" fmla="*/ 1252220 w 2032000"/>
              <a:gd name="connsiteY2" fmla="*/ 10859 h 1120839"/>
              <a:gd name="connsiteX3" fmla="*/ 546100 w 2032000"/>
              <a:gd name="connsiteY3" fmla="*/ 422339 h 1120839"/>
              <a:gd name="connsiteX4" fmla="*/ 0 w 2032000"/>
              <a:gd name="connsiteY4" fmla="*/ 1120839 h 1120839"/>
              <a:gd name="connsiteX0" fmla="*/ 2032000 w 2032000"/>
              <a:gd name="connsiteY0" fmla="*/ 315340 h 1128140"/>
              <a:gd name="connsiteX1" fmla="*/ 1762760 w 2032000"/>
              <a:gd name="connsiteY1" fmla="*/ 96900 h 1128140"/>
              <a:gd name="connsiteX2" fmla="*/ 1252220 w 2032000"/>
              <a:gd name="connsiteY2" fmla="*/ 18160 h 1128140"/>
              <a:gd name="connsiteX3" fmla="*/ 546100 w 2032000"/>
              <a:gd name="connsiteY3" fmla="*/ 429640 h 1128140"/>
              <a:gd name="connsiteX4" fmla="*/ 0 w 2032000"/>
              <a:gd name="connsiteY4" fmla="*/ 1128140 h 112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000" h="1128140">
                <a:moveTo>
                  <a:pt x="2032000" y="315340"/>
                </a:moveTo>
                <a:cubicBezTo>
                  <a:pt x="2021416" y="328040"/>
                  <a:pt x="1892723" y="146430"/>
                  <a:pt x="1762760" y="96900"/>
                </a:cubicBezTo>
                <a:cubicBezTo>
                  <a:pt x="1632797" y="47370"/>
                  <a:pt x="1454997" y="-37297"/>
                  <a:pt x="1252220" y="18160"/>
                </a:cubicBezTo>
                <a:cubicBezTo>
                  <a:pt x="1049443" y="73617"/>
                  <a:pt x="754803" y="244643"/>
                  <a:pt x="546100" y="429640"/>
                </a:cubicBezTo>
                <a:cubicBezTo>
                  <a:pt x="337397" y="614637"/>
                  <a:pt x="143933" y="865673"/>
                  <a:pt x="0" y="1128140"/>
                </a:cubicBezTo>
              </a:path>
            </a:pathLst>
          </a:custGeom>
          <a:noFill/>
          <a:ln w="38100">
            <a:solidFill>
              <a:srgbClr val="FFCCCC"/>
            </a:solidFill>
            <a:prstDash val="sysDash"/>
            <a:tailEnd type="stealth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02574CA-232F-4DA1-86D3-97659CF0493C}"/>
              </a:ext>
            </a:extLst>
          </p:cNvPr>
          <p:cNvSpPr txBox="1"/>
          <p:nvPr/>
        </p:nvSpPr>
        <p:spPr>
          <a:xfrm>
            <a:off x="1765134" y="4671516"/>
            <a:ext cx="2813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View(category)</a:t>
            </a:r>
            <a:endParaRPr lang="ko-KR" altLang="en-US" sz="2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7E451D6-1B77-4AB3-90AF-61F3E020AA62}"/>
              </a:ext>
            </a:extLst>
          </p:cNvPr>
          <p:cNvSpPr txBox="1"/>
          <p:nvPr/>
        </p:nvSpPr>
        <p:spPr>
          <a:xfrm>
            <a:off x="6437763" y="1206640"/>
            <a:ext cx="305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빈도수 그래프 만들기</a:t>
            </a:r>
            <a:endParaRPr lang="ko-KR" altLang="en-US" sz="2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B4FC96CE-E00E-415D-BB21-9D5FB5F203CC}"/>
              </a:ext>
            </a:extLst>
          </p:cNvPr>
          <p:cNvSpPr/>
          <p:nvPr/>
        </p:nvSpPr>
        <p:spPr>
          <a:xfrm>
            <a:off x="8000822" y="5884741"/>
            <a:ext cx="87556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900" dirty="0" err="1">
                <a:latin typeface="나눔스퀘어_ac Light" panose="020B0600000101010101" pitchFamily="50" charset="-127"/>
                <a:ea typeface="나눔스퀘어_ac Light" panose="020B0600000101010101" pitchFamily="50" charset="-127"/>
              </a:rPr>
              <a:t>coord_equal</a:t>
            </a:r>
            <a:r>
              <a:rPr lang="en-US" altLang="ko-KR" sz="900" dirty="0">
                <a:latin typeface="나눔스퀘어_ac Light" panose="020B0600000101010101" pitchFamily="50" charset="-127"/>
                <a:ea typeface="나눔스퀘어_ac Light" panose="020B0600000101010101" pitchFamily="50" charset="-127"/>
              </a:rPr>
              <a:t>()</a:t>
            </a:r>
            <a:endParaRPr lang="ko-KR" altLang="en-US" sz="900" dirty="0">
              <a:latin typeface="나눔스퀘어_ac Light" panose="020B0600000101010101" pitchFamily="50" charset="-127"/>
              <a:ea typeface="나눔스퀘어_ac Light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13372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BF3CBC11-2261-4B53-B6B1-7384264B6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57" y="1139893"/>
            <a:ext cx="4949863" cy="5144366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C293E872-6B19-4FDD-A63E-3971EAA32F10}"/>
              </a:ext>
            </a:extLst>
          </p:cNvPr>
          <p:cNvSpPr/>
          <p:nvPr/>
        </p:nvSpPr>
        <p:spPr>
          <a:xfrm>
            <a:off x="594610" y="17367"/>
            <a:ext cx="5518159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3-1. </a:t>
            </a:r>
            <a:r>
              <a:rPr kumimoji="0" lang="ko-KR" altLang="en-US" sz="3600" b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빈도 수 보기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2D77822-21DF-48EC-8F39-F031C47C9E28}"/>
              </a:ext>
            </a:extLst>
          </p:cNvPr>
          <p:cNvSpPr/>
          <p:nvPr/>
        </p:nvSpPr>
        <p:spPr>
          <a:xfrm>
            <a:off x="6697438" y="3087257"/>
            <a:ext cx="4544295" cy="124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ko-KR" altLang="en-US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데이터셋에 어떤 장르가 있는지 확인</a:t>
            </a:r>
            <a:endParaRPr lang="en-US" altLang="ko-KR" sz="24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ko-KR" altLang="en-US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데이터는 가족</a:t>
            </a:r>
            <a:r>
              <a:rPr lang="en-US" altLang="ko-KR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, </a:t>
            </a:r>
            <a:r>
              <a:rPr lang="ko-KR" altLang="en-US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게임 등이 많다</a:t>
            </a:r>
            <a:r>
              <a:rPr lang="en-US" altLang="ko-KR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  <a:endParaRPr lang="ko-KR" altLang="en-US" sz="24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E9A896BE-B7DB-4826-A6EE-9CB66F874303}"/>
              </a:ext>
            </a:extLst>
          </p:cNvPr>
          <p:cNvCxnSpPr/>
          <p:nvPr/>
        </p:nvCxnSpPr>
        <p:spPr>
          <a:xfrm>
            <a:off x="6096000" y="1204685"/>
            <a:ext cx="0" cy="4943572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976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D55B5FB-3AC4-496F-BC59-D424E0871C57}"/>
              </a:ext>
            </a:extLst>
          </p:cNvPr>
          <p:cNvSpPr/>
          <p:nvPr/>
        </p:nvSpPr>
        <p:spPr>
          <a:xfrm>
            <a:off x="594609" y="17367"/>
            <a:ext cx="9472755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3-2. 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평균 다운로드 수와 </a:t>
            </a:r>
            <a:r>
              <a:rPr lang="ko-KR" altLang="en-US" sz="3600" b="1" kern="0" dirty="0" err="1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리뷰수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비교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F569E836-5F3A-44A4-A0A1-87674A8F9690}"/>
              </a:ext>
            </a:extLst>
          </p:cNvPr>
          <p:cNvGrpSpPr/>
          <p:nvPr/>
        </p:nvGrpSpPr>
        <p:grpSpPr>
          <a:xfrm>
            <a:off x="1135007" y="1355437"/>
            <a:ext cx="5408569" cy="2073563"/>
            <a:chOff x="879020" y="1169765"/>
            <a:chExt cx="5408569" cy="2073563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CA8161E-D46D-4D16-B8AD-E1348C14C1E4}"/>
                </a:ext>
              </a:extLst>
            </p:cNvPr>
            <p:cNvSpPr txBox="1"/>
            <p:nvPr/>
          </p:nvSpPr>
          <p:spPr>
            <a:xfrm>
              <a:off x="879021" y="1169765"/>
              <a:ext cx="3588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dirty="0">
                  <a:solidFill>
                    <a:srgbClr val="404040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장르별 평균 다운로드 데이터 생성</a:t>
              </a:r>
            </a:p>
          </p:txBody>
        </p:sp>
        <p:sp>
          <p:nvSpPr>
            <p:cNvPr id="23" name="직사각형 4">
              <a:extLst>
                <a:ext uri="{FF2B5EF4-FFF2-40B4-BE49-F238E27FC236}">
                  <a16:creationId xmlns:a16="http://schemas.microsoft.com/office/drawing/2014/main" id="{DFF41E06-542F-448F-8A3C-E62662AFBEAB}"/>
                </a:ext>
              </a:extLst>
            </p:cNvPr>
            <p:cNvSpPr/>
            <p:nvPr/>
          </p:nvSpPr>
          <p:spPr>
            <a:xfrm>
              <a:off x="879020" y="1604795"/>
              <a:ext cx="5408569" cy="163853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3FCDA58D-117D-4D1E-9135-B28C7D0422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86789" y="1776959"/>
              <a:ext cx="5048250" cy="1294204"/>
            </a:xfrm>
            <a:prstGeom prst="rect">
              <a:avLst/>
            </a:prstGeom>
          </p:spPr>
        </p:pic>
      </p:grp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29ACFE9D-4B60-400F-A898-799DBEAA73EC}"/>
              </a:ext>
            </a:extLst>
          </p:cNvPr>
          <p:cNvGrpSpPr/>
          <p:nvPr/>
        </p:nvGrpSpPr>
        <p:grpSpPr>
          <a:xfrm>
            <a:off x="1135007" y="3786886"/>
            <a:ext cx="5408569" cy="2073563"/>
            <a:chOff x="879020" y="3483932"/>
            <a:chExt cx="5408569" cy="2073563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92D2671-3109-4D91-A590-0EB0B10D3AD8}"/>
                </a:ext>
              </a:extLst>
            </p:cNvPr>
            <p:cNvSpPr txBox="1"/>
            <p:nvPr/>
          </p:nvSpPr>
          <p:spPr>
            <a:xfrm>
              <a:off x="879021" y="3483932"/>
              <a:ext cx="35884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000" b="1" dirty="0">
                  <a:solidFill>
                    <a:srgbClr val="404040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장르별 평균 다운로드 그래프 생성</a:t>
              </a:r>
            </a:p>
          </p:txBody>
        </p:sp>
        <p:sp>
          <p:nvSpPr>
            <p:cNvPr id="25" name="직사각형 4">
              <a:extLst>
                <a:ext uri="{FF2B5EF4-FFF2-40B4-BE49-F238E27FC236}">
                  <a16:creationId xmlns:a16="http://schemas.microsoft.com/office/drawing/2014/main" id="{A7320D48-013A-49CB-9F35-78AB496C0C36}"/>
                </a:ext>
              </a:extLst>
            </p:cNvPr>
            <p:cNvSpPr/>
            <p:nvPr/>
          </p:nvSpPr>
          <p:spPr>
            <a:xfrm>
              <a:off x="879020" y="3918962"/>
              <a:ext cx="5408569" cy="1638533"/>
            </a:xfrm>
            <a:prstGeom prst="round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9" name="그림 8">
              <a:extLst>
                <a:ext uri="{FF2B5EF4-FFF2-40B4-BE49-F238E27FC236}">
                  <a16:creationId xmlns:a16="http://schemas.microsoft.com/office/drawing/2014/main" id="{147F91D5-9785-4AE4-BB6B-7303EE48D5C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6789" y="4124647"/>
              <a:ext cx="5143500" cy="1274668"/>
            </a:xfrm>
            <a:prstGeom prst="rect">
              <a:avLst/>
            </a:prstGeom>
          </p:spPr>
        </p:pic>
      </p:grpSp>
      <p:pic>
        <p:nvPicPr>
          <p:cNvPr id="26" name="그림 25">
            <a:extLst>
              <a:ext uri="{FF2B5EF4-FFF2-40B4-BE49-F238E27FC236}">
                <a16:creationId xmlns:a16="http://schemas.microsoft.com/office/drawing/2014/main" id="{5E231BAD-E2C1-41A1-BB93-88293A0EA6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4859" y="1962631"/>
            <a:ext cx="2762250" cy="389781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9" name="직사각형 28">
            <a:extLst>
              <a:ext uri="{FF2B5EF4-FFF2-40B4-BE49-F238E27FC236}">
                <a16:creationId xmlns:a16="http://schemas.microsoft.com/office/drawing/2014/main" id="{32B13D22-AC75-4C10-800B-2BAA0B65067F}"/>
              </a:ext>
            </a:extLst>
          </p:cNvPr>
          <p:cNvSpPr/>
          <p:nvPr/>
        </p:nvSpPr>
        <p:spPr>
          <a:xfrm>
            <a:off x="7131746" y="1304270"/>
            <a:ext cx="3588476" cy="593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en-US" altLang="ko-KR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View(</a:t>
            </a:r>
            <a:r>
              <a:rPr lang="en-US" altLang="ko-KR" sz="24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Category_install</a:t>
            </a:r>
            <a:r>
              <a:rPr lang="en-US" altLang="ko-KR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  <a:endParaRPr lang="ko-KR" altLang="en-US" sz="24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29081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D55B5FB-3AC4-496F-BC59-D424E0871C57}"/>
              </a:ext>
            </a:extLst>
          </p:cNvPr>
          <p:cNvSpPr/>
          <p:nvPr/>
        </p:nvSpPr>
        <p:spPr>
          <a:xfrm>
            <a:off x="594609" y="17367"/>
            <a:ext cx="9472755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3-2. 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평균 다운로드 수와 </a:t>
            </a:r>
            <a:r>
              <a:rPr lang="ko-KR" altLang="en-US" sz="3600" b="1" kern="0" dirty="0" err="1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리뷰수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비교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A8161E-D46D-4D16-B8AD-E1348C14C1E4}"/>
              </a:ext>
            </a:extLst>
          </p:cNvPr>
          <p:cNvSpPr txBox="1"/>
          <p:nvPr/>
        </p:nvSpPr>
        <p:spPr>
          <a:xfrm>
            <a:off x="1135008" y="1355437"/>
            <a:ext cx="3588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평균 </a:t>
            </a:r>
            <a:r>
              <a:rPr lang="ko-KR" altLang="en-US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리뷰수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데이터 생성</a:t>
            </a:r>
          </a:p>
        </p:txBody>
      </p:sp>
      <p:sp>
        <p:nvSpPr>
          <p:cNvPr id="23" name="직사각형 4">
            <a:extLst>
              <a:ext uri="{FF2B5EF4-FFF2-40B4-BE49-F238E27FC236}">
                <a16:creationId xmlns:a16="http://schemas.microsoft.com/office/drawing/2014/main" id="{DFF41E06-542F-448F-8A3C-E62662AFBEAB}"/>
              </a:ext>
            </a:extLst>
          </p:cNvPr>
          <p:cNvSpPr/>
          <p:nvPr/>
        </p:nvSpPr>
        <p:spPr>
          <a:xfrm>
            <a:off x="1135007" y="1790467"/>
            <a:ext cx="5408569" cy="1638533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92D2671-3109-4D91-A590-0EB0B10D3AD8}"/>
              </a:ext>
            </a:extLst>
          </p:cNvPr>
          <p:cNvSpPr txBox="1"/>
          <p:nvPr/>
        </p:nvSpPr>
        <p:spPr>
          <a:xfrm>
            <a:off x="1135008" y="3786886"/>
            <a:ext cx="3588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평균 리뷰 그래프 생성</a:t>
            </a:r>
          </a:p>
        </p:txBody>
      </p:sp>
      <p:sp>
        <p:nvSpPr>
          <p:cNvPr id="25" name="직사각형 4">
            <a:extLst>
              <a:ext uri="{FF2B5EF4-FFF2-40B4-BE49-F238E27FC236}">
                <a16:creationId xmlns:a16="http://schemas.microsoft.com/office/drawing/2014/main" id="{A7320D48-013A-49CB-9F35-78AB496C0C36}"/>
              </a:ext>
            </a:extLst>
          </p:cNvPr>
          <p:cNvSpPr/>
          <p:nvPr/>
        </p:nvSpPr>
        <p:spPr>
          <a:xfrm>
            <a:off x="1135007" y="4221916"/>
            <a:ext cx="5408569" cy="1638533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32B13D22-AC75-4C10-800B-2BAA0B65067F}"/>
              </a:ext>
            </a:extLst>
          </p:cNvPr>
          <p:cNvSpPr/>
          <p:nvPr/>
        </p:nvSpPr>
        <p:spPr>
          <a:xfrm>
            <a:off x="7131745" y="1304270"/>
            <a:ext cx="3588477" cy="593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en-US" altLang="ko-KR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View(</a:t>
            </a:r>
            <a:r>
              <a:rPr lang="en-US" altLang="ko-KR" sz="24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Category_review</a:t>
            </a:r>
            <a:r>
              <a:rPr lang="en-US" altLang="ko-KR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)</a:t>
            </a:r>
            <a:endParaRPr lang="ko-KR" altLang="en-US" sz="24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53108B8C-9B7C-4DB5-9F13-12572180DE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553" y="1962631"/>
            <a:ext cx="4943475" cy="1350487"/>
          </a:xfrm>
          <a:prstGeom prst="rect">
            <a:avLst/>
          </a:prstGeom>
        </p:spPr>
      </p:pic>
      <p:pic>
        <p:nvPicPr>
          <p:cNvPr id="4" name="그림 3">
            <a:extLst>
              <a:ext uri="{FF2B5EF4-FFF2-40B4-BE49-F238E27FC236}">
                <a16:creationId xmlns:a16="http://schemas.microsoft.com/office/drawing/2014/main" id="{71830E1C-F698-4DF4-8C65-2B67C03C65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464" y="4513107"/>
            <a:ext cx="4962525" cy="105615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1C68AD29-26A7-42F1-A6A2-DE743ADC6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0096" y="1897317"/>
            <a:ext cx="2771775" cy="3963132"/>
          </a:xfrm>
          <a:prstGeom prst="rect">
            <a:avLst/>
          </a:prstGeom>
          <a:ln w="28575">
            <a:solidFill>
              <a:srgbClr val="404040"/>
            </a:solidFill>
          </a:ln>
        </p:spPr>
      </p:pic>
    </p:spTree>
    <p:extLst>
      <p:ext uri="{BB962C8B-B14F-4D97-AF65-F5344CB8AC3E}">
        <p14:creationId xmlns:p14="http://schemas.microsoft.com/office/powerpoint/2010/main" val="3301324682"/>
      </p:ext>
    </p:extLst>
  </p:cSld>
  <p:clrMapOvr>
    <a:masterClrMapping/>
  </p:clrMapOvr>
</p:sld>
</file>

<file path=ppt/theme/theme1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296</Words>
  <Application>Microsoft Office PowerPoint</Application>
  <PresentationFormat>와이드스크린</PresentationFormat>
  <Paragraphs>55</Paragraphs>
  <Slides>15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20" baseType="lpstr">
      <vt:lpstr>맑은 고딕</vt:lpstr>
      <vt:lpstr>Arial</vt:lpstr>
      <vt:lpstr>나눔스퀘어_ac ExtraBold</vt:lpstr>
      <vt:lpstr>나눔스퀘어_ac Light</vt:lpstr>
      <vt:lpstr>4_Office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조땡</dc:creator>
  <cp:lastModifiedBy>Jieun Song</cp:lastModifiedBy>
  <cp:revision>41</cp:revision>
  <dcterms:created xsi:type="dcterms:W3CDTF">2019-05-21T05:23:09Z</dcterms:created>
  <dcterms:modified xsi:type="dcterms:W3CDTF">2019-06-14T13:14:41Z</dcterms:modified>
</cp:coreProperties>
</file>