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9" r:id="rId4"/>
    <p:sldId id="272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6989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652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620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090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22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0608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1285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2942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1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894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662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CF38E-3ADE-4E8D-9C75-AE8BB5EFA47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46C77-BDB4-4919-B687-CE99754C40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25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  <a:ln>
            <a:solidFill>
              <a:srgbClr val="F2F2F2"/>
            </a:solidFill>
          </a:ln>
        </p:spPr>
      </p:pic>
      <p:sp>
        <p:nvSpPr>
          <p:cNvPr id="6" name="직사각형 5"/>
          <p:cNvSpPr/>
          <p:nvPr/>
        </p:nvSpPr>
        <p:spPr>
          <a:xfrm>
            <a:off x="3510741" y="4763193"/>
            <a:ext cx="5170517" cy="1504603"/>
          </a:xfrm>
          <a:prstGeom prst="rect">
            <a:avLst/>
          </a:prstGeom>
          <a:solidFill>
            <a:srgbClr val="F2F2F2"/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소방서 </a:t>
            </a:r>
            <a:r>
              <a:rPr lang="ko-KR" alt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출동건수</a:t>
            </a:r>
            <a:r>
              <a:rPr lang="ko-K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및구조인원</a:t>
            </a:r>
            <a:r>
              <a:rPr lang="ko-K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통계</a:t>
            </a:r>
            <a:endParaRPr lang="en-US" altLang="ko-KR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20172304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김수빈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2960" cy="69245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87978" y="257695"/>
            <a:ext cx="9260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시별로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제일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사고량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많고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적은곳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전체평균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결과화면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9" y="1402671"/>
            <a:ext cx="11829010" cy="41336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6894" y="5809395"/>
            <a:ext cx="5854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동두천 </a:t>
            </a:r>
            <a:r>
              <a:rPr lang="en-US" altLang="ko-KR" dirty="0" smtClean="0"/>
              <a:t>,</a:t>
            </a:r>
            <a:r>
              <a:rPr lang="ko-KR" altLang="en-US" dirty="0" smtClean="0"/>
              <a:t>부천 </a:t>
            </a:r>
            <a:r>
              <a:rPr lang="en-US" altLang="ko-KR" dirty="0" smtClean="0"/>
              <a:t>,</a:t>
            </a:r>
            <a:r>
              <a:rPr lang="ko-KR" altLang="en-US" dirty="0" smtClean="0"/>
              <a:t>북부소방재난본부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특수대응단</a:t>
            </a:r>
            <a:r>
              <a:rPr lang="en-US" altLang="ko-KR" dirty="0" smtClean="0"/>
              <a:t>),</a:t>
            </a:r>
            <a:r>
              <a:rPr lang="ko-KR" altLang="en-US" dirty="0" smtClean="0"/>
              <a:t>분당</a:t>
            </a:r>
            <a:r>
              <a:rPr lang="en-US" altLang="ko-KR" dirty="0" smtClean="0"/>
              <a:t>,</a:t>
            </a:r>
            <a:r>
              <a:rPr lang="ko-KR" altLang="en-US" dirty="0" smtClean="0"/>
              <a:t>성남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cxnSp>
        <p:nvCxnSpPr>
          <p:cNvPr id="9" name="직선 화살표 연결선 8"/>
          <p:cNvCxnSpPr/>
          <p:nvPr/>
        </p:nvCxnSpPr>
        <p:spPr>
          <a:xfrm flipV="1">
            <a:off x="2617928" y="4796445"/>
            <a:ext cx="1056298" cy="10058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 flipV="1">
            <a:off x="3350029" y="4746568"/>
            <a:ext cx="656706" cy="10557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H="1" flipV="1">
            <a:off x="4347556" y="4971012"/>
            <a:ext cx="523702" cy="7885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 flipH="1" flipV="1">
            <a:off x="4567845" y="4764395"/>
            <a:ext cx="2319250" cy="1012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/>
          <p:nvPr/>
        </p:nvCxnSpPr>
        <p:spPr>
          <a:xfrm flipH="1" flipV="1">
            <a:off x="4887884" y="4746568"/>
            <a:ext cx="2626821" cy="10628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458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825" y="-107274"/>
            <a:ext cx="12422097" cy="69652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시별로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출동대비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구조성공률</a:t>
            </a:r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비교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331" y="1180921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코드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331" y="370529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View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31" y="1550253"/>
            <a:ext cx="9343505" cy="2140574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27" y="4060159"/>
            <a:ext cx="5372850" cy="2515208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727" y="3521251"/>
            <a:ext cx="4953691" cy="22863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99811" y="3023072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최솟값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최대값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평균 결과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" name="꺾인 연결선 15"/>
          <p:cNvCxnSpPr/>
          <p:nvPr/>
        </p:nvCxnSpPr>
        <p:spPr>
          <a:xfrm>
            <a:off x="9734255" y="3225678"/>
            <a:ext cx="144984" cy="192095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0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61273" cy="68580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9" y="1369421"/>
            <a:ext cx="11804072" cy="369302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시별로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출동대비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구조성공률</a:t>
            </a:r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비교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결과화면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70364" y="5590893"/>
            <a:ext cx="585448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동두천 </a:t>
            </a:r>
            <a:r>
              <a:rPr lang="en-US" altLang="ko-KR" dirty="0" smtClean="0"/>
              <a:t>,</a:t>
            </a:r>
            <a:r>
              <a:rPr lang="ko-KR" altLang="en-US" dirty="0" smtClean="0"/>
              <a:t>부천 </a:t>
            </a:r>
            <a:r>
              <a:rPr lang="en-US" altLang="ko-KR" dirty="0" smtClean="0"/>
              <a:t>,</a:t>
            </a:r>
            <a:r>
              <a:rPr lang="ko-KR" altLang="en-US" dirty="0" smtClean="0"/>
              <a:t>북부소방재난본부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특수대응단</a:t>
            </a:r>
            <a:r>
              <a:rPr lang="en-US" altLang="ko-KR" dirty="0" smtClean="0"/>
              <a:t>),</a:t>
            </a:r>
            <a:r>
              <a:rPr lang="ko-KR" altLang="en-US" dirty="0" smtClean="0"/>
              <a:t>분당</a:t>
            </a:r>
            <a:r>
              <a:rPr lang="en-US" altLang="ko-KR" dirty="0" smtClean="0"/>
              <a:t>,</a:t>
            </a:r>
            <a:r>
              <a:rPr lang="ko-KR" altLang="en-US" dirty="0" smtClean="0"/>
              <a:t>성남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cxnSp>
        <p:nvCxnSpPr>
          <p:cNvPr id="5" name="직선 화살표 연결선 4"/>
          <p:cNvCxnSpPr/>
          <p:nvPr/>
        </p:nvCxnSpPr>
        <p:spPr>
          <a:xfrm flipV="1">
            <a:off x="2327564" y="4389120"/>
            <a:ext cx="1288472" cy="11970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 flipV="1">
            <a:off x="3067396" y="4389120"/>
            <a:ext cx="822960" cy="12017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>
          <a:xfrm flipV="1">
            <a:off x="4073236" y="4389120"/>
            <a:ext cx="124691" cy="11970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 flipH="1" flipV="1">
            <a:off x="4475741" y="4434753"/>
            <a:ext cx="2207691" cy="1151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flipH="1" flipV="1">
            <a:off x="4797608" y="4389120"/>
            <a:ext cx="2467716" cy="11970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08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629" y="0"/>
            <a:ext cx="1240258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4.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전체 출동건수대비 허위신고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31" y="1887941"/>
            <a:ext cx="8570422" cy="12822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3331" y="1483317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코드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331" y="3508561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View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30" y="3978250"/>
            <a:ext cx="3507971" cy="209835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031" y="3978249"/>
            <a:ext cx="3640975" cy="160790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69032" y="3608918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결과화면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9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2960" cy="69161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사고종류별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인원조사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22" y="1689870"/>
            <a:ext cx="9028798" cy="302937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9522" y="132053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코드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6007" y="4719243"/>
            <a:ext cx="2293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View (fire_5_total)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07" y="5250857"/>
            <a:ext cx="6811646" cy="11582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947240" y="1824454"/>
            <a:ext cx="3304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구조인원기타는 뚜렷한 사유를 </a:t>
            </a:r>
            <a:endParaRPr lang="en-US" altLang="ko-KR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ko-KR" alt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알수없어</a:t>
            </a: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제외함</a:t>
            </a:r>
            <a:endParaRPr lang="ko-KR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99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825" y="-107274"/>
            <a:ext cx="12422097" cy="696527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979" y="1449748"/>
            <a:ext cx="7830319" cy="399890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사고종류별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인원조사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결과화면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76080" y="3691058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//MAX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76080" y="3321726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//MIN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7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61273" cy="6858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느낀점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3658" y="1753985"/>
            <a:ext cx="96593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400" dirty="0" smtClean="0"/>
              <a:t>평균적으로 </a:t>
            </a:r>
            <a:r>
              <a:rPr lang="en-US" altLang="ko-KR" sz="2400" dirty="0" smtClean="0"/>
              <a:t>70%</a:t>
            </a:r>
            <a:r>
              <a:rPr lang="ko-KR" altLang="en-US" sz="2400" dirty="0" smtClean="0"/>
              <a:t>가 넘는 높은 구조 성공률에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소방관분들께 존경심과 감사함을 느꼈다</a:t>
            </a:r>
            <a:r>
              <a:rPr lang="en-US" altLang="ko-KR" sz="2400" dirty="0" smtClean="0"/>
              <a:t>.</a:t>
            </a:r>
          </a:p>
          <a:p>
            <a:endParaRPr lang="en-US" altLang="ko-KR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400" dirty="0" smtClean="0"/>
              <a:t>법으로 제정되어도 </a:t>
            </a:r>
            <a:r>
              <a:rPr lang="en-US" altLang="ko-KR" sz="2400" dirty="0" smtClean="0"/>
              <a:t>22%</a:t>
            </a:r>
            <a:r>
              <a:rPr lang="ko-KR" altLang="en-US" sz="2400" dirty="0" smtClean="0"/>
              <a:t>의 허위신고율을 보고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허위신고를 하지 말아야 </a:t>
            </a:r>
            <a:r>
              <a:rPr lang="ko-KR" altLang="en-US" sz="2400" dirty="0" err="1" smtClean="0"/>
              <a:t>한다는것을</a:t>
            </a:r>
            <a:r>
              <a:rPr lang="en-US" altLang="ko-KR" sz="2400" dirty="0"/>
              <a:t> </a:t>
            </a:r>
            <a:r>
              <a:rPr lang="ko-KR" altLang="en-US" sz="2400" dirty="0" err="1" smtClean="0"/>
              <a:t>다시한번</a:t>
            </a:r>
            <a:r>
              <a:rPr lang="ko-KR" altLang="en-US" sz="2400" dirty="0" smtClean="0"/>
              <a:t> 느끼게 되었다</a:t>
            </a:r>
            <a:r>
              <a:rPr lang="en-US" altLang="ko-KR" sz="2400" dirty="0" smtClean="0"/>
              <a:t>.</a:t>
            </a:r>
          </a:p>
          <a:p>
            <a:endParaRPr lang="en-US" altLang="ko-K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2400" dirty="0" smtClean="0"/>
              <a:t>화재가 가장 많은 출동이유일줄 알았는데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정말 의외로 승강기 사고가 가장 많았다</a:t>
            </a:r>
            <a:r>
              <a:rPr lang="en-US" altLang="ko-KR" sz="2400" dirty="0" smtClean="0"/>
              <a:t>. </a:t>
            </a:r>
            <a:r>
              <a:rPr lang="ko-KR" altLang="en-US" sz="2400" dirty="0" smtClean="0"/>
              <a:t>다들 계단을 이용하기로 하자</a:t>
            </a:r>
            <a:r>
              <a:rPr lang="en-US" altLang="ko-KR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3899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13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4502"/>
          </a:xfrm>
        </p:spPr>
      </p:pic>
      <p:sp>
        <p:nvSpPr>
          <p:cNvPr id="5" name="TextBox 4"/>
          <p:cNvSpPr txBox="1"/>
          <p:nvPr/>
        </p:nvSpPr>
        <p:spPr>
          <a:xfrm>
            <a:off x="1729047" y="381575"/>
            <a:ext cx="3433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목차</a:t>
            </a:r>
            <a:endParaRPr lang="ko-KR" alt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61359" y="2213146"/>
            <a:ext cx="3433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데이터 설정 배경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61359" y="3200641"/>
            <a:ext cx="3433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데이터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전처리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과정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61359" y="4075076"/>
            <a:ext cx="3433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느낀점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76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6127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데이터 설정 이유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3331" y="1953491"/>
            <a:ext cx="2352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17419" y="1876547"/>
            <a:ext cx="1064583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평소에 소방관분들의 영웅담을 많이 접하여 관심을 가지고</a:t>
            </a:r>
            <a:endParaRPr lang="en-US" altLang="ko-K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있었는데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객관적인 수치로 소방관을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알아갈수있을것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같아서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ko-KR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국가에서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허위신고를 법으로 강경대응 하여 과태료</a:t>
            </a:r>
            <a:r>
              <a: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를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부과하는</a:t>
            </a:r>
            <a:endParaRPr lang="en-US" altLang="ko-K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와중에도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허위신고의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빈도수가궁금하였다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1"/>
            <a:endParaRPr lang="en-US" altLang="ko-K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3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6127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데이터 출처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4691" y="6143105"/>
            <a:ext cx="7156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출처 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경기도 </a:t>
            </a:r>
            <a:r>
              <a:rPr lang="ko-KR" alt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데이터드림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https://data.gg.go.kr/portal/mainPage.do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287" y="1226705"/>
            <a:ext cx="10058400" cy="46624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92880" y="819144"/>
            <a:ext cx="5061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119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구조활동실적 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 </a:t>
            </a:r>
            <a:r>
              <a:rPr lang="ko-KR" alt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수록기간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2001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년</a:t>
            </a:r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~2017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년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1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629" y="0"/>
            <a:ext cx="1240258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데이터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전처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리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과정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04" y="1495705"/>
            <a:ext cx="10058400" cy="446161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04" y="2119159"/>
            <a:ext cx="10089496" cy="446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96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52960" cy="69245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데이터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전처리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주제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7979" y="1573876"/>
            <a:ext cx="74980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남부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북부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사고량비교</a:t>
            </a:r>
            <a:endParaRPr lang="en-US" altLang="ko-KR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altLang="ko-K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시별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제일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사고량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많고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적은곳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전체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평균</a:t>
            </a:r>
          </a:p>
          <a:p>
            <a:endParaRPr lang="en-US" altLang="ko-K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시별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출동대비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구조</a:t>
            </a:r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구조 성공률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altLang="ko-K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altLang="ko-K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전체 </a:t>
            </a:r>
            <a:r>
              <a:rPr lang="ko-KR" alt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출동건수</a:t>
            </a:r>
            <a:r>
              <a:rPr lang="ko-KR" alt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대비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허위신고</a:t>
            </a:r>
            <a:endParaRPr lang="en-US" altLang="ko-K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altLang="ko-KR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사고종류별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인원조사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97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864" y="0"/>
            <a:ext cx="1235282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기본작업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54" y="1447400"/>
            <a:ext cx="6944771" cy="41720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73380" y="1447400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표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4217" y="231291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엑셀 읽기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3377" y="3178436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전처리 사용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8461" y="4072445"/>
            <a:ext cx="393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엑셀내용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fire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에 저장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원본데이터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94754" y="4966454"/>
            <a:ext cx="269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그래프 </a:t>
            </a:r>
            <a:r>
              <a:rPr lang="ko-KR" alt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한글깨짐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방지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48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6127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3331" y="1953491"/>
            <a:ext cx="2352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남부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북부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사고량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비교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31" y="2060231"/>
            <a:ext cx="5296639" cy="6096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3331" y="1587083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코드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331" y="3235731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View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67302" y="1611373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결과물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301" y="1992400"/>
            <a:ext cx="5070211" cy="3942887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31" y="3754298"/>
            <a:ext cx="5793971" cy="225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629" y="0"/>
            <a:ext cx="1240258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87979" y="257695"/>
            <a:ext cx="7498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시별로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제일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사고량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많고 </a:t>
            </a:r>
            <a:r>
              <a:rPr lang="ko-KR" alt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적은곳</a:t>
            </a:r>
            <a:r>
              <a:rPr lang="en-US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전체평균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331" y="1587083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코드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331" y="370529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View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31" y="1933548"/>
            <a:ext cx="6839905" cy="160995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121" y="3690826"/>
            <a:ext cx="2886478" cy="3019846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460" y="3768745"/>
            <a:ext cx="4467849" cy="22672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04263" y="2946756"/>
            <a:ext cx="2398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//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최솟값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최대값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평균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직선 화살표 연결선 14"/>
          <p:cNvCxnSpPr/>
          <p:nvPr/>
        </p:nvCxnSpPr>
        <p:spPr>
          <a:xfrm>
            <a:off x="7281578" y="3204569"/>
            <a:ext cx="581891" cy="448862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80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301</Words>
  <Application>Microsoft Office PowerPoint</Application>
  <PresentationFormat>와이드스크린</PresentationFormat>
  <Paragraphs>68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0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33</cp:revision>
  <dcterms:created xsi:type="dcterms:W3CDTF">2019-06-12T01:40:09Z</dcterms:created>
  <dcterms:modified xsi:type="dcterms:W3CDTF">2019-06-13T01:31:12Z</dcterms:modified>
</cp:coreProperties>
</file>